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7" r:id="rId3"/>
    <p:sldId id="258" r:id="rId4"/>
    <p:sldId id="259" r:id="rId5"/>
    <p:sldId id="260" r:id="rId6"/>
    <p:sldId id="262" r:id="rId7"/>
    <p:sldId id="263" r:id="rId8"/>
    <p:sldId id="266" r:id="rId9"/>
    <p:sldId id="267" r:id="rId10"/>
    <p:sldId id="270" r:id="rId11"/>
    <p:sldId id="272" r:id="rId12"/>
    <p:sldId id="273" r:id="rId13"/>
    <p:sldId id="27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895F7E-604B-4A15-B966-A1CD0D6F5EA9}" type="datetimeFigureOut">
              <a:rPr lang="en-GB" smtClean="0"/>
              <a:t>08/06/2020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CE571B-C0F6-4230-B406-A5730E88AD30}" type="slidenum">
              <a:rPr lang="en-GB" smtClean="0"/>
              <a:t>‹#›</a:t>
            </a:fld>
            <a:endParaRPr lang="en-GB"/>
          </a:p>
        </p:txBody>
      </p:sp>
    </p:spTree>
    <p:extLst>
      <p:ext uri="{BB962C8B-B14F-4D97-AF65-F5344CB8AC3E}">
        <p14:creationId xmlns:p14="http://schemas.microsoft.com/office/powerpoint/2010/main" val="235873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6/8/2020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6/8/2020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6/8/2020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6/8/2020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6/8/2020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6/8/2020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6/8/2020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tmp"/><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btD_HCO1FT4" TargetMode="External"/><Relationship Id="rId2" Type="http://schemas.openxmlformats.org/officeDocument/2006/relationships/hyperlink" Target="https://www.youtube.com/watch?v=rAX6Q236CwI" TargetMode="External"/><Relationship Id="rId1" Type="http://schemas.openxmlformats.org/officeDocument/2006/relationships/slideLayout" Target="../slideLayouts/slideLayout2.xml"/><Relationship Id="rId4" Type="http://schemas.openxmlformats.org/officeDocument/2006/relationships/hyperlink" Target="https://www.youtube.com/watch?v=flK2Nasd-AI"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Monday 8</a:t>
            </a:r>
            <a:r>
              <a:rPr lang="en-GB" baseline="30000" dirty="0" smtClean="0"/>
              <a:t>th</a:t>
            </a:r>
            <a:r>
              <a:rPr lang="en-GB" dirty="0" smtClean="0"/>
              <a:t> June</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829174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19349" y="1867989"/>
            <a:ext cx="9966960" cy="3693319"/>
          </a:xfrm>
          <a:prstGeom prst="rect">
            <a:avLst/>
          </a:prstGeom>
          <a:noFill/>
        </p:spPr>
        <p:txBody>
          <a:bodyPr wrap="square" rtlCol="0">
            <a:spAutoFit/>
          </a:bodyPr>
          <a:lstStyle/>
          <a:p>
            <a:r>
              <a:rPr lang="en-GB" dirty="0" smtClean="0"/>
              <a:t>James really likes doing experiments, similar to us.</a:t>
            </a:r>
          </a:p>
          <a:p>
            <a:r>
              <a:rPr lang="en-GB" dirty="0" smtClean="0"/>
              <a:t>Each test tube can hold 600 ml.</a:t>
            </a:r>
          </a:p>
          <a:p>
            <a:r>
              <a:rPr lang="en-GB" dirty="0" smtClean="0">
                <a:solidFill>
                  <a:srgbClr val="FF0000"/>
                </a:solidFill>
              </a:rPr>
              <a:t>Test tube A has 300 ml in it.</a:t>
            </a:r>
          </a:p>
          <a:p>
            <a:r>
              <a:rPr lang="en-GB" dirty="0" smtClean="0">
                <a:solidFill>
                  <a:srgbClr val="0070C0"/>
                </a:solidFill>
              </a:rPr>
              <a:t>Test tube b has 450 ml in it.</a:t>
            </a:r>
          </a:p>
          <a:p>
            <a:r>
              <a:rPr lang="en-GB" dirty="0" smtClean="0">
                <a:solidFill>
                  <a:srgbClr val="00B050"/>
                </a:solidFill>
              </a:rPr>
              <a:t>Test tube c has 500 ml in it.</a:t>
            </a:r>
          </a:p>
          <a:p>
            <a:r>
              <a:rPr lang="en-GB" dirty="0" smtClean="0"/>
              <a:t>How much more is in b than a?</a:t>
            </a:r>
          </a:p>
          <a:p>
            <a:r>
              <a:rPr lang="en-GB" dirty="0" smtClean="0"/>
              <a:t>How much less is in b than c?</a:t>
            </a:r>
          </a:p>
          <a:p>
            <a:r>
              <a:rPr lang="en-GB" dirty="0" smtClean="0"/>
              <a:t>If he mixed a and b together how much would he have?</a:t>
            </a:r>
          </a:p>
          <a:p>
            <a:r>
              <a:rPr lang="en-GB" dirty="0" smtClean="0"/>
              <a:t>How much more would he need to add to a to get to 1 litre in</a:t>
            </a:r>
          </a:p>
          <a:p>
            <a:r>
              <a:rPr lang="en-GB" dirty="0" smtClean="0"/>
              <a:t>A –</a:t>
            </a:r>
          </a:p>
          <a:p>
            <a:r>
              <a:rPr lang="en-GB" dirty="0" smtClean="0"/>
              <a:t>B – </a:t>
            </a:r>
          </a:p>
          <a:p>
            <a:r>
              <a:rPr lang="en-GB" dirty="0" smtClean="0"/>
              <a:t>C- </a:t>
            </a:r>
          </a:p>
          <a:p>
            <a:r>
              <a:rPr lang="en-GB" dirty="0" smtClean="0"/>
              <a:t>James needs 6 lots of test tube A for his experiment. How much is that in total?</a:t>
            </a:r>
            <a:endParaRPr lang="en-GB" dirty="0"/>
          </a:p>
        </p:txBody>
      </p:sp>
      <p:sp>
        <p:nvSpPr>
          <p:cNvPr id="2" name="TextBox 1"/>
          <p:cNvSpPr txBox="1"/>
          <p:nvPr/>
        </p:nvSpPr>
        <p:spPr>
          <a:xfrm>
            <a:off x="1554480" y="352697"/>
            <a:ext cx="7772400" cy="769441"/>
          </a:xfrm>
          <a:prstGeom prst="rect">
            <a:avLst/>
          </a:prstGeom>
          <a:noFill/>
        </p:spPr>
        <p:txBody>
          <a:bodyPr wrap="square" rtlCol="0">
            <a:spAutoFit/>
          </a:bodyPr>
          <a:lstStyle/>
          <a:p>
            <a:r>
              <a:rPr lang="en-GB" sz="4400" dirty="0" smtClean="0"/>
              <a:t>Volume</a:t>
            </a:r>
            <a:endParaRPr lang="en-GB" sz="4400" dirty="0"/>
          </a:p>
        </p:txBody>
      </p:sp>
    </p:spTree>
    <p:extLst>
      <p:ext uri="{BB962C8B-B14F-4D97-AF65-F5344CB8AC3E}">
        <p14:creationId xmlns:p14="http://schemas.microsoft.com/office/powerpoint/2010/main" val="1031020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Answers</a:t>
            </a:r>
            <a:endParaRPr lang="en-GB" dirty="0"/>
          </a:p>
        </p:txBody>
      </p:sp>
      <p:sp>
        <p:nvSpPr>
          <p:cNvPr id="3" name="Content Placeholder 2"/>
          <p:cNvSpPr>
            <a:spLocks noGrp="1"/>
          </p:cNvSpPr>
          <p:nvPr>
            <p:ph idx="1"/>
          </p:nvPr>
        </p:nvSpPr>
        <p:spPr>
          <a:xfrm>
            <a:off x="1371600" y="2286000"/>
            <a:ext cx="2638697" cy="3122023"/>
          </a:xfrm>
        </p:spPr>
        <p:txBody>
          <a:bodyPr/>
          <a:lstStyle/>
          <a:p>
            <a:r>
              <a:rPr lang="en-GB" dirty="0" smtClean="0"/>
              <a:t>Slide 1</a:t>
            </a:r>
          </a:p>
          <a:p>
            <a:r>
              <a:rPr lang="en-GB" dirty="0" smtClean="0"/>
              <a:t>A litre of juice</a:t>
            </a:r>
          </a:p>
          <a:p>
            <a:r>
              <a:rPr lang="en-GB" dirty="0" smtClean="0"/>
              <a:t>750 ml</a:t>
            </a:r>
          </a:p>
          <a:p>
            <a:r>
              <a:rPr lang="en-GB" dirty="0" smtClean="0"/>
              <a:t>1 litre, 980ml or 1.98 litres</a:t>
            </a:r>
          </a:p>
        </p:txBody>
      </p:sp>
      <p:sp>
        <p:nvSpPr>
          <p:cNvPr id="4" name="TextBox 3"/>
          <p:cNvSpPr txBox="1"/>
          <p:nvPr/>
        </p:nvSpPr>
        <p:spPr>
          <a:xfrm>
            <a:off x="4754880" y="2171700"/>
            <a:ext cx="2586446" cy="4801314"/>
          </a:xfrm>
          <a:prstGeom prst="rect">
            <a:avLst/>
          </a:prstGeom>
          <a:noFill/>
        </p:spPr>
        <p:txBody>
          <a:bodyPr wrap="square" rtlCol="0">
            <a:spAutoFit/>
          </a:bodyPr>
          <a:lstStyle/>
          <a:p>
            <a:pPr marL="285750" indent="-285750">
              <a:buFont typeface="Arial" panose="020B0604020202020204" pitchFamily="34" charset="0"/>
              <a:buChar char="•"/>
            </a:pPr>
            <a:r>
              <a:rPr lang="en-GB" dirty="0" smtClean="0"/>
              <a:t>Slide 2</a:t>
            </a:r>
          </a:p>
          <a:p>
            <a:pPr marL="285750" indent="-285750">
              <a:buFont typeface="Arial" panose="020B0604020202020204" pitchFamily="34" charset="0"/>
              <a:buChar char="•"/>
            </a:pPr>
            <a:r>
              <a:rPr lang="en-GB" dirty="0" smtClean="0"/>
              <a:t>150 ml</a:t>
            </a:r>
          </a:p>
          <a:p>
            <a:pPr marL="285750" indent="-285750">
              <a:buFont typeface="Arial" panose="020B0604020202020204" pitchFamily="34" charset="0"/>
              <a:buChar char="•"/>
            </a:pPr>
            <a:r>
              <a:rPr lang="en-GB" dirty="0" smtClean="0"/>
              <a:t>50 ml</a:t>
            </a:r>
          </a:p>
          <a:p>
            <a:pPr marL="285750" indent="-285750">
              <a:buFont typeface="Arial" panose="020B0604020202020204" pitchFamily="34" charset="0"/>
              <a:buChar char="•"/>
            </a:pPr>
            <a:r>
              <a:rPr lang="en-GB" dirty="0" smtClean="0"/>
              <a:t>750 ml</a:t>
            </a:r>
          </a:p>
          <a:p>
            <a:pPr marL="285750" indent="-285750">
              <a:buFont typeface="Arial" panose="020B0604020202020204" pitchFamily="34" charset="0"/>
              <a:buChar char="•"/>
            </a:pPr>
            <a:r>
              <a:rPr lang="en-GB" dirty="0" smtClean="0"/>
              <a:t>A -  700 ml</a:t>
            </a:r>
            <a:br>
              <a:rPr lang="en-GB" dirty="0" smtClean="0"/>
            </a:br>
            <a:r>
              <a:rPr lang="en-GB" dirty="0" smtClean="0"/>
              <a:t>B – 550 ml</a:t>
            </a:r>
            <a:br>
              <a:rPr lang="en-GB" dirty="0" smtClean="0"/>
            </a:br>
            <a:r>
              <a:rPr lang="en-GB" dirty="0" smtClean="0"/>
              <a:t>C – 500 ml</a:t>
            </a:r>
          </a:p>
          <a:p>
            <a:pPr marL="285750" indent="-285750">
              <a:buFont typeface="Arial" panose="020B0604020202020204" pitchFamily="34" charset="0"/>
              <a:buChar char="•"/>
            </a:pPr>
            <a:r>
              <a:rPr lang="en-GB" dirty="0" smtClean="0"/>
              <a:t>1.8 litres or 1800 ml</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a:p>
            <a:endParaRPr lang="en-GB" dirty="0" smtClean="0"/>
          </a:p>
          <a:p>
            <a:pPr marL="285750" indent="-285750">
              <a:buFont typeface="Arial" panose="020B0604020202020204" pitchFamily="34" charset="0"/>
              <a:buChar char="•"/>
            </a:pPr>
            <a:endParaRPr lang="en-GB" dirty="0" smtClean="0"/>
          </a:p>
          <a:p>
            <a:endParaRPr lang="en-GB" dirty="0" smtClean="0"/>
          </a:p>
          <a:p>
            <a:endParaRPr lang="en-GB" dirty="0" smtClean="0"/>
          </a:p>
          <a:p>
            <a:r>
              <a:rPr lang="en-GB" dirty="0" smtClean="0"/>
              <a:t> </a:t>
            </a:r>
          </a:p>
          <a:p>
            <a:endParaRPr lang="en-GB" dirty="0"/>
          </a:p>
        </p:txBody>
      </p:sp>
    </p:spTree>
    <p:extLst>
      <p:ext uri="{BB962C8B-B14F-4D97-AF65-F5344CB8AC3E}">
        <p14:creationId xmlns:p14="http://schemas.microsoft.com/office/powerpoint/2010/main" val="3004732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DYWF</a:t>
            </a:r>
            <a:endParaRPr lang="en-GB"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9309" y="1371600"/>
            <a:ext cx="7271731" cy="5226286"/>
          </a:xfrm>
        </p:spPr>
      </p:pic>
      <p:pic>
        <p:nvPicPr>
          <p:cNvPr id="5" name="Picture 4"/>
          <p:cNvPicPr>
            <a:picLocks noChangeAspect="1"/>
          </p:cNvPicPr>
          <p:nvPr/>
        </p:nvPicPr>
        <p:blipFill>
          <a:blip r:embed="rId3"/>
          <a:stretch>
            <a:fillRect/>
          </a:stretch>
        </p:blipFill>
        <p:spPr>
          <a:xfrm>
            <a:off x="9004965" y="1673295"/>
            <a:ext cx="3090940" cy="1316850"/>
          </a:xfrm>
          <a:prstGeom prst="rect">
            <a:avLst/>
          </a:prstGeom>
        </p:spPr>
      </p:pic>
      <p:pic>
        <p:nvPicPr>
          <p:cNvPr id="6" name="Picture 5"/>
          <p:cNvPicPr>
            <a:picLocks noChangeAspect="1"/>
          </p:cNvPicPr>
          <p:nvPr/>
        </p:nvPicPr>
        <p:blipFill>
          <a:blip r:embed="rId4"/>
          <a:stretch>
            <a:fillRect/>
          </a:stretch>
        </p:blipFill>
        <p:spPr>
          <a:xfrm>
            <a:off x="9004965" y="6097971"/>
            <a:ext cx="2712955" cy="499915"/>
          </a:xfrm>
          <a:prstGeom prst="rect">
            <a:avLst/>
          </a:prstGeom>
        </p:spPr>
      </p:pic>
      <p:sp>
        <p:nvSpPr>
          <p:cNvPr id="7" name="TextBox 6"/>
          <p:cNvSpPr txBox="1"/>
          <p:nvPr/>
        </p:nvSpPr>
        <p:spPr>
          <a:xfrm>
            <a:off x="8865745" y="4495313"/>
            <a:ext cx="2991394" cy="923330"/>
          </a:xfrm>
          <a:prstGeom prst="rect">
            <a:avLst/>
          </a:prstGeom>
          <a:noFill/>
        </p:spPr>
        <p:txBody>
          <a:bodyPr wrap="square" rtlCol="0">
            <a:spAutoFit/>
          </a:bodyPr>
          <a:lstStyle/>
          <a:p>
            <a:r>
              <a:rPr lang="en-GB" dirty="0" smtClean="0"/>
              <a:t>Do not use google translate to help. Try and work it out yourself.</a:t>
            </a:r>
            <a:endParaRPr lang="en-GB" dirty="0"/>
          </a:p>
        </p:txBody>
      </p:sp>
      <p:sp>
        <p:nvSpPr>
          <p:cNvPr id="8" name="Rectangle 7"/>
          <p:cNvSpPr/>
          <p:nvPr/>
        </p:nvSpPr>
        <p:spPr>
          <a:xfrm>
            <a:off x="5094514" y="5172892"/>
            <a:ext cx="3069772" cy="1214845"/>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9" name="TextBox 8"/>
          <p:cNvSpPr txBox="1"/>
          <p:nvPr/>
        </p:nvSpPr>
        <p:spPr>
          <a:xfrm>
            <a:off x="8869680" y="2990145"/>
            <a:ext cx="2952206" cy="1200329"/>
          </a:xfrm>
          <a:prstGeom prst="rect">
            <a:avLst/>
          </a:prstGeom>
          <a:noFill/>
        </p:spPr>
        <p:txBody>
          <a:bodyPr wrap="square" rtlCol="0">
            <a:spAutoFit/>
          </a:bodyPr>
          <a:lstStyle/>
          <a:p>
            <a:r>
              <a:rPr lang="en-GB" dirty="0" smtClean="0"/>
              <a:t>Look for the key words to help you work it out. </a:t>
            </a:r>
          </a:p>
          <a:p>
            <a:r>
              <a:rPr lang="en-GB" dirty="0" smtClean="0"/>
              <a:t>For example she says Cumbernauld, Scotland.</a:t>
            </a:r>
            <a:endParaRPr lang="en-GB" dirty="0"/>
          </a:p>
        </p:txBody>
      </p:sp>
    </p:spTree>
    <p:extLst>
      <p:ext uri="{BB962C8B-B14F-4D97-AF65-F5344CB8AC3E}">
        <p14:creationId xmlns:p14="http://schemas.microsoft.com/office/powerpoint/2010/main" val="259086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Health and wellbeing </a:t>
            </a:r>
            <a:endParaRPr lang="en-GB" dirty="0"/>
          </a:p>
        </p:txBody>
      </p:sp>
      <p:sp>
        <p:nvSpPr>
          <p:cNvPr id="3" name="Content Placeholder 2"/>
          <p:cNvSpPr>
            <a:spLocks noGrp="1"/>
          </p:cNvSpPr>
          <p:nvPr>
            <p:ph idx="1"/>
          </p:nvPr>
        </p:nvSpPr>
        <p:spPr/>
        <p:txBody>
          <a:bodyPr>
            <a:normAutofit lnSpcReduction="10000"/>
          </a:bodyPr>
          <a:lstStyle/>
          <a:p>
            <a:r>
              <a:rPr lang="en-GB" dirty="0" smtClean="0"/>
              <a:t>I want you to think back to last week’s activities.</a:t>
            </a:r>
          </a:p>
          <a:p>
            <a:r>
              <a:rPr lang="en-GB" dirty="0" smtClean="0"/>
              <a:t>I want you to tell me one activity that we done for health week that you found interesting and why?</a:t>
            </a:r>
          </a:p>
          <a:p>
            <a:endParaRPr lang="en-GB" dirty="0"/>
          </a:p>
          <a:p>
            <a:r>
              <a:rPr lang="en-GB" dirty="0" smtClean="0"/>
              <a:t>For example:</a:t>
            </a:r>
          </a:p>
          <a:p>
            <a:r>
              <a:rPr lang="en-GB" dirty="0" smtClean="0"/>
              <a:t>Estimating how many steps it took you to walk around your kitchen. It was interesting because depending on who you were doing the challenges with the steps changed, even though the room didn’t. This was because …….</a:t>
            </a:r>
          </a:p>
          <a:p>
            <a:r>
              <a:rPr lang="en-GB" dirty="0" smtClean="0"/>
              <a:t>If you were to create your own health week challenge, what would it be?</a:t>
            </a:r>
          </a:p>
          <a:p>
            <a:r>
              <a:rPr lang="en-GB" dirty="0" smtClean="0"/>
              <a:t>It could be a literacy task, maths task (like above) or a sports one. </a:t>
            </a:r>
            <a:endParaRPr lang="en-GB" dirty="0"/>
          </a:p>
        </p:txBody>
      </p:sp>
    </p:spTree>
    <p:extLst>
      <p:ext uri="{BB962C8B-B14F-4D97-AF65-F5344CB8AC3E}">
        <p14:creationId xmlns:p14="http://schemas.microsoft.com/office/powerpoint/2010/main" val="442005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Timetable</a:t>
            </a:r>
            <a:endParaRPr lang="en-GB" dirty="0"/>
          </a:p>
        </p:txBody>
      </p:sp>
      <p:sp>
        <p:nvSpPr>
          <p:cNvPr id="3" name="Content Placeholder 2"/>
          <p:cNvSpPr>
            <a:spLocks noGrp="1"/>
          </p:cNvSpPr>
          <p:nvPr>
            <p:ph idx="1"/>
          </p:nvPr>
        </p:nvSpPr>
        <p:spPr/>
        <p:txBody>
          <a:bodyPr/>
          <a:lstStyle/>
          <a:p>
            <a:r>
              <a:rPr lang="en-GB" dirty="0" smtClean="0"/>
              <a:t>French Starter</a:t>
            </a:r>
          </a:p>
          <a:p>
            <a:r>
              <a:rPr lang="en-GB" dirty="0" smtClean="0"/>
              <a:t>Daily exercise </a:t>
            </a:r>
          </a:p>
          <a:p>
            <a:r>
              <a:rPr lang="en-GB" dirty="0" smtClean="0"/>
              <a:t>Spelling</a:t>
            </a:r>
          </a:p>
          <a:p>
            <a:r>
              <a:rPr lang="en-GB" dirty="0" smtClean="0"/>
              <a:t>Reading</a:t>
            </a:r>
          </a:p>
          <a:p>
            <a:r>
              <a:rPr lang="en-GB" dirty="0" smtClean="0"/>
              <a:t>Maths </a:t>
            </a:r>
          </a:p>
          <a:p>
            <a:r>
              <a:rPr lang="en-GB" dirty="0" smtClean="0"/>
              <a:t>DYWF</a:t>
            </a:r>
          </a:p>
          <a:p>
            <a:r>
              <a:rPr lang="en-GB" dirty="0" smtClean="0"/>
              <a:t>Health and well being</a:t>
            </a:r>
            <a:endParaRPr lang="en-GB" dirty="0"/>
          </a:p>
        </p:txBody>
      </p:sp>
    </p:spTree>
    <p:extLst>
      <p:ext uri="{BB962C8B-B14F-4D97-AF65-F5344CB8AC3E}">
        <p14:creationId xmlns:p14="http://schemas.microsoft.com/office/powerpoint/2010/main" val="2350028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French </a:t>
            </a:r>
            <a:endParaRPr lang="en-GB" dirty="0"/>
          </a:p>
        </p:txBody>
      </p:sp>
      <p:pic>
        <p:nvPicPr>
          <p:cNvPr id="4" name="Content Placeholder 3"/>
          <p:cNvPicPr>
            <a:picLocks noGrp="1" noChangeAspect="1"/>
          </p:cNvPicPr>
          <p:nvPr>
            <p:ph idx="1"/>
          </p:nvPr>
        </p:nvPicPr>
        <p:blipFill>
          <a:blip r:embed="rId2"/>
          <a:stretch>
            <a:fillRect/>
          </a:stretch>
        </p:blipFill>
        <p:spPr>
          <a:xfrm>
            <a:off x="1371600" y="2618547"/>
            <a:ext cx="9601200" cy="2916306"/>
          </a:xfrm>
          <a:prstGeom prst="rect">
            <a:avLst/>
          </a:prstGeom>
        </p:spPr>
      </p:pic>
    </p:spTree>
    <p:extLst>
      <p:ext uri="{BB962C8B-B14F-4D97-AF65-F5344CB8AC3E}">
        <p14:creationId xmlns:p14="http://schemas.microsoft.com/office/powerpoint/2010/main" val="1901492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Daily exercise</a:t>
            </a:r>
            <a:endParaRPr lang="en-GB" dirty="0"/>
          </a:p>
        </p:txBody>
      </p:sp>
      <p:sp>
        <p:nvSpPr>
          <p:cNvPr id="3" name="Content Placeholder 2"/>
          <p:cNvSpPr>
            <a:spLocks noGrp="1"/>
          </p:cNvSpPr>
          <p:nvPr>
            <p:ph idx="1"/>
          </p:nvPr>
        </p:nvSpPr>
        <p:spPr/>
        <p:txBody>
          <a:bodyPr/>
          <a:lstStyle/>
          <a:p>
            <a:pPr marL="0" indent="0">
              <a:buNone/>
            </a:pPr>
            <a:r>
              <a:rPr lang="en-US" dirty="0" smtClean="0"/>
              <a:t>Monday </a:t>
            </a:r>
            <a:r>
              <a:rPr lang="en-US" dirty="0"/>
              <a:t>is normally a PE day for us so here are some ways you can choose to get </a:t>
            </a:r>
          </a:p>
          <a:p>
            <a:pPr marL="0" indent="0">
              <a:buNone/>
            </a:pPr>
            <a:r>
              <a:rPr lang="en-US" dirty="0"/>
              <a:t>active today:</a:t>
            </a:r>
          </a:p>
          <a:p>
            <a:pPr marL="0" indent="0">
              <a:buNone/>
            </a:pPr>
            <a:r>
              <a:rPr lang="en-US" dirty="0"/>
              <a:t>(Some of these people are almost as fun as </a:t>
            </a:r>
            <a:r>
              <a:rPr lang="en-US" dirty="0" err="1"/>
              <a:t>Mr</a:t>
            </a:r>
            <a:r>
              <a:rPr lang="en-US" dirty="0"/>
              <a:t> Martin, but not quite!)</a:t>
            </a:r>
          </a:p>
          <a:p>
            <a:pPr marL="0" indent="0">
              <a:buNone/>
            </a:pPr>
            <a:r>
              <a:rPr lang="en-US" dirty="0"/>
              <a:t>Joe Wicks 9am live - </a:t>
            </a:r>
            <a:r>
              <a:rPr lang="en-GB" dirty="0">
                <a:hlinkClick r:id="rId2"/>
              </a:rPr>
              <a:t>https://www.youtube.com/watch?v=rAX6Q236CwI</a:t>
            </a:r>
            <a:endParaRPr lang="en-GB" dirty="0"/>
          </a:p>
          <a:p>
            <a:pPr marL="0" indent="0">
              <a:buNone/>
            </a:pPr>
            <a:r>
              <a:rPr lang="en-US" dirty="0" err="1"/>
              <a:t>Oti</a:t>
            </a:r>
            <a:r>
              <a:rPr lang="en-US" dirty="0"/>
              <a:t> </a:t>
            </a:r>
            <a:r>
              <a:rPr lang="en-US" dirty="0" err="1"/>
              <a:t>Mabuse</a:t>
            </a:r>
            <a:r>
              <a:rPr lang="en-US" dirty="0"/>
              <a:t> 11:30am (strictly dancer) </a:t>
            </a:r>
            <a:r>
              <a:rPr lang="en-GB" dirty="0">
                <a:hlinkClick r:id="rId3"/>
              </a:rPr>
              <a:t>https://www.youtube.com/watch?v=btD_HCO1FT4</a:t>
            </a:r>
            <a:endParaRPr lang="en-GB" dirty="0"/>
          </a:p>
          <a:p>
            <a:pPr marL="0" indent="0">
              <a:buNone/>
            </a:pPr>
            <a:r>
              <a:rPr lang="en-GB" dirty="0"/>
              <a:t>Cosmic Yoga (on anytime) </a:t>
            </a:r>
            <a:r>
              <a:rPr lang="en-GB" dirty="0">
                <a:hlinkClick r:id="rId4"/>
              </a:rPr>
              <a:t>https://www.youtube.com/watch?v=flK2Nasd-AI</a:t>
            </a:r>
            <a:endParaRPr lang="en-US" dirty="0"/>
          </a:p>
          <a:p>
            <a:endParaRPr lang="en-GB" dirty="0"/>
          </a:p>
        </p:txBody>
      </p:sp>
    </p:spTree>
    <p:extLst>
      <p:ext uri="{BB962C8B-B14F-4D97-AF65-F5344CB8AC3E}">
        <p14:creationId xmlns:p14="http://schemas.microsoft.com/office/powerpoint/2010/main" val="2439794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Spelling – I am learning to use various spelling strategies.</a:t>
            </a:r>
            <a:endParaRPr lang="en-GB" dirty="0"/>
          </a:p>
        </p:txBody>
      </p:sp>
      <p:pic>
        <p:nvPicPr>
          <p:cNvPr id="4" name="Content Placeholder 3"/>
          <p:cNvPicPr>
            <a:picLocks noGrp="1" noChangeAspect="1"/>
          </p:cNvPicPr>
          <p:nvPr>
            <p:ph idx="1"/>
          </p:nvPr>
        </p:nvPicPr>
        <p:blipFill>
          <a:blip r:embed="rId2"/>
          <a:stretch>
            <a:fillRect/>
          </a:stretch>
        </p:blipFill>
        <p:spPr>
          <a:xfrm>
            <a:off x="1371600" y="2403566"/>
            <a:ext cx="3558331" cy="3581400"/>
          </a:xfrm>
          <a:prstGeom prst="rect">
            <a:avLst/>
          </a:prstGeom>
        </p:spPr>
      </p:pic>
      <p:sp>
        <p:nvSpPr>
          <p:cNvPr id="5" name="TextBox 4"/>
          <p:cNvSpPr txBox="1"/>
          <p:nvPr/>
        </p:nvSpPr>
        <p:spPr>
          <a:xfrm>
            <a:off x="6021977" y="2743200"/>
            <a:ext cx="5538652" cy="1200329"/>
          </a:xfrm>
          <a:prstGeom prst="rect">
            <a:avLst/>
          </a:prstGeom>
          <a:noFill/>
        </p:spPr>
        <p:txBody>
          <a:bodyPr wrap="square" rtlCol="0">
            <a:spAutoFit/>
          </a:bodyPr>
          <a:lstStyle/>
          <a:p>
            <a:r>
              <a:rPr lang="en-GB" dirty="0" smtClean="0"/>
              <a:t>Partner spell your words.</a:t>
            </a:r>
          </a:p>
          <a:p>
            <a:endParaRPr lang="en-GB" dirty="0"/>
          </a:p>
          <a:p>
            <a:r>
              <a:rPr lang="en-GB" dirty="0" smtClean="0"/>
              <a:t>Challenge – can you put 4 words in to sentences of your own.</a:t>
            </a:r>
            <a:endParaRPr lang="en-GB" dirty="0"/>
          </a:p>
        </p:txBody>
      </p:sp>
    </p:spTree>
    <p:extLst>
      <p:ext uri="{BB962C8B-B14F-4D97-AF65-F5344CB8AC3E}">
        <p14:creationId xmlns:p14="http://schemas.microsoft.com/office/powerpoint/2010/main" val="925479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 Prior Knowledge</a:t>
            </a:r>
            <a:endParaRPr lang="en-GB" dirty="0"/>
          </a:p>
        </p:txBody>
      </p:sp>
      <p:sp>
        <p:nvSpPr>
          <p:cNvPr id="3" name="Content Placeholder 2"/>
          <p:cNvSpPr>
            <a:spLocks noGrp="1"/>
          </p:cNvSpPr>
          <p:nvPr>
            <p:ph idx="1"/>
          </p:nvPr>
        </p:nvSpPr>
        <p:spPr>
          <a:xfrm>
            <a:off x="1097280" y="1428750"/>
            <a:ext cx="9601200" cy="3581400"/>
          </a:xfrm>
        </p:spPr>
        <p:txBody>
          <a:bodyPr>
            <a:normAutofit fontScale="92500" lnSpcReduction="20000"/>
          </a:bodyPr>
          <a:lstStyle/>
          <a:p>
            <a:r>
              <a:rPr lang="en-GB" dirty="0"/>
              <a:t>LI: Strategy 1: Prior Knowledge – I am learning to use my prior knowledge to help</a:t>
            </a:r>
          </a:p>
          <a:p>
            <a:pPr marL="0" indent="0">
              <a:buNone/>
            </a:pPr>
            <a:r>
              <a:rPr lang="en-GB" dirty="0"/>
              <a:t>me predict what my book the next chapter will be </a:t>
            </a:r>
            <a:r>
              <a:rPr lang="en-GB" dirty="0" smtClean="0"/>
              <a:t>about.</a:t>
            </a:r>
            <a:endParaRPr lang="en-GB" dirty="0"/>
          </a:p>
          <a:p>
            <a:r>
              <a:rPr lang="en-GB" dirty="0"/>
              <a:t>Success Criteria</a:t>
            </a:r>
          </a:p>
          <a:p>
            <a:r>
              <a:rPr lang="en-GB" dirty="0" smtClean="0"/>
              <a:t> </a:t>
            </a:r>
            <a:r>
              <a:rPr lang="en-GB" dirty="0"/>
              <a:t>Think about what you already know about the characters and main ideas of </a:t>
            </a:r>
            <a:r>
              <a:rPr lang="en-GB" dirty="0" smtClean="0"/>
              <a:t>the last </a:t>
            </a:r>
            <a:r>
              <a:rPr lang="en-GB" dirty="0"/>
              <a:t>chapter you read. Note down your ideas.</a:t>
            </a:r>
          </a:p>
          <a:p>
            <a:r>
              <a:rPr lang="en-GB" dirty="0" smtClean="0"/>
              <a:t>Re- </a:t>
            </a:r>
            <a:r>
              <a:rPr lang="en-GB" dirty="0"/>
              <a:t>read </a:t>
            </a:r>
            <a:r>
              <a:rPr lang="en-GB" dirty="0" smtClean="0"/>
              <a:t> the last chapter. </a:t>
            </a:r>
            <a:r>
              <a:rPr lang="en-GB" dirty="0"/>
              <a:t>Add to your notes.</a:t>
            </a:r>
          </a:p>
          <a:p>
            <a:r>
              <a:rPr lang="en-GB" dirty="0" smtClean="0"/>
              <a:t> </a:t>
            </a:r>
            <a:r>
              <a:rPr lang="en-GB" dirty="0"/>
              <a:t>Discuss this with your partner and note down what ideas you had that were </a:t>
            </a:r>
            <a:r>
              <a:rPr lang="en-GB" dirty="0" smtClean="0"/>
              <a:t>the same </a:t>
            </a:r>
            <a:r>
              <a:rPr lang="en-GB" dirty="0"/>
              <a:t>or different.</a:t>
            </a:r>
          </a:p>
          <a:p>
            <a:r>
              <a:rPr lang="en-GB" dirty="0" smtClean="0"/>
              <a:t>When </a:t>
            </a:r>
            <a:r>
              <a:rPr lang="en-GB" dirty="0"/>
              <a:t>you have done this,  </a:t>
            </a:r>
            <a:r>
              <a:rPr lang="en-GB" dirty="0" smtClean="0"/>
              <a:t>read the next </a:t>
            </a:r>
            <a:r>
              <a:rPr lang="en-GB" dirty="0"/>
              <a:t>Chapter </a:t>
            </a:r>
            <a:r>
              <a:rPr lang="en-GB" dirty="0" smtClean="0"/>
              <a:t>, </a:t>
            </a:r>
            <a:r>
              <a:rPr lang="en-GB" dirty="0"/>
              <a:t>then write down how your </a:t>
            </a:r>
            <a:r>
              <a:rPr lang="en-GB" dirty="0" smtClean="0"/>
              <a:t>thinking may </a:t>
            </a:r>
            <a:r>
              <a:rPr lang="en-GB" dirty="0"/>
              <a:t>have changed since before you read the chapter.</a:t>
            </a:r>
          </a:p>
          <a:p>
            <a:r>
              <a:rPr lang="en-GB" dirty="0"/>
              <a:t>Set your work out like this</a:t>
            </a:r>
            <a:r>
              <a:rPr lang="en-GB" dirty="0" smtClean="0"/>
              <a:t>: (on next slide)</a:t>
            </a:r>
            <a:endParaRPr lang="en-GB" dirty="0"/>
          </a:p>
        </p:txBody>
      </p:sp>
    </p:spTree>
    <p:extLst>
      <p:ext uri="{BB962C8B-B14F-4D97-AF65-F5344CB8AC3E}">
        <p14:creationId xmlns:p14="http://schemas.microsoft.com/office/powerpoint/2010/main" val="778954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94777618"/>
              </p:ext>
            </p:extLst>
          </p:nvPr>
        </p:nvGraphicFramePr>
        <p:xfrm>
          <a:off x="1371600" y="2286000"/>
          <a:ext cx="9601200" cy="741680"/>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915239303"/>
                    </a:ext>
                  </a:extLst>
                </a:gridCol>
                <a:gridCol w="3200400">
                  <a:extLst>
                    <a:ext uri="{9D8B030D-6E8A-4147-A177-3AD203B41FA5}">
                      <a16:colId xmlns:a16="http://schemas.microsoft.com/office/drawing/2014/main" val="1941429122"/>
                    </a:ext>
                  </a:extLst>
                </a:gridCol>
                <a:gridCol w="3200400">
                  <a:extLst>
                    <a:ext uri="{9D8B030D-6E8A-4147-A177-3AD203B41FA5}">
                      <a16:colId xmlns:a16="http://schemas.microsoft.com/office/drawing/2014/main" val="921625383"/>
                    </a:ext>
                  </a:extLst>
                </a:gridCol>
              </a:tblGrid>
              <a:tr h="370840">
                <a:tc>
                  <a:txBody>
                    <a:bodyPr/>
                    <a:lstStyle/>
                    <a:p>
                      <a:r>
                        <a:rPr lang="en-GB" dirty="0" smtClean="0"/>
                        <a:t>Before</a:t>
                      </a:r>
                      <a:r>
                        <a:rPr lang="en-GB" baseline="0" dirty="0" smtClean="0"/>
                        <a:t> reading</a:t>
                      </a:r>
                      <a:endParaRPr lang="en-GB" dirty="0"/>
                    </a:p>
                  </a:txBody>
                  <a:tcPr/>
                </a:tc>
                <a:tc>
                  <a:txBody>
                    <a:bodyPr/>
                    <a:lstStyle/>
                    <a:p>
                      <a:r>
                        <a:rPr lang="en-GB" dirty="0" smtClean="0"/>
                        <a:t>Before reading</a:t>
                      </a:r>
                      <a:endParaRPr lang="en-GB" dirty="0"/>
                    </a:p>
                  </a:txBody>
                  <a:tcPr/>
                </a:tc>
                <a:tc>
                  <a:txBody>
                    <a:bodyPr/>
                    <a:lstStyle/>
                    <a:p>
                      <a:r>
                        <a:rPr lang="en-GB" dirty="0" smtClean="0"/>
                        <a:t>After reading</a:t>
                      </a:r>
                      <a:endParaRPr lang="en-GB" dirty="0"/>
                    </a:p>
                  </a:txBody>
                  <a:tcPr/>
                </a:tc>
                <a:extLst>
                  <a:ext uri="{0D108BD9-81ED-4DB2-BD59-A6C34878D82A}">
                    <a16:rowId xmlns:a16="http://schemas.microsoft.com/office/drawing/2014/main" val="2000578428"/>
                  </a:ext>
                </a:extLst>
              </a:tr>
              <a:tr h="370840">
                <a:tc>
                  <a:txBody>
                    <a:bodyPr/>
                    <a:lstStyle/>
                    <a:p>
                      <a:r>
                        <a:rPr lang="en-GB" dirty="0" smtClean="0"/>
                        <a:t>What I think</a:t>
                      </a:r>
                      <a:endParaRPr lang="en-GB" dirty="0"/>
                    </a:p>
                  </a:txBody>
                  <a:tcPr/>
                </a:tc>
                <a:tc>
                  <a:txBody>
                    <a:bodyPr/>
                    <a:lstStyle/>
                    <a:p>
                      <a:r>
                        <a:rPr lang="en-GB" dirty="0" smtClean="0"/>
                        <a:t>What my partner thinks</a:t>
                      </a:r>
                      <a:endParaRPr lang="en-GB" dirty="0"/>
                    </a:p>
                  </a:txBody>
                  <a:tcPr/>
                </a:tc>
                <a:tc>
                  <a:txBody>
                    <a:bodyPr/>
                    <a:lstStyle/>
                    <a:p>
                      <a:r>
                        <a:rPr lang="en-GB" dirty="0" smtClean="0"/>
                        <a:t>How it has changed</a:t>
                      </a:r>
                      <a:endParaRPr lang="en-GB" dirty="0"/>
                    </a:p>
                  </a:txBody>
                  <a:tcPr/>
                </a:tc>
                <a:extLst>
                  <a:ext uri="{0D108BD9-81ED-4DB2-BD59-A6C34878D82A}">
                    <a16:rowId xmlns:a16="http://schemas.microsoft.com/office/drawing/2014/main" val="3734105861"/>
                  </a:ext>
                </a:extLst>
              </a:tr>
            </a:tbl>
          </a:graphicData>
        </a:graphic>
      </p:graphicFrame>
    </p:spTree>
    <p:extLst>
      <p:ext uri="{BB962C8B-B14F-4D97-AF65-F5344CB8AC3E}">
        <p14:creationId xmlns:p14="http://schemas.microsoft.com/office/powerpoint/2010/main" val="4102741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Volume</a:t>
            </a:r>
            <a:endParaRPr lang="en-GB" dirty="0"/>
          </a:p>
        </p:txBody>
      </p:sp>
      <p:sp>
        <p:nvSpPr>
          <p:cNvPr id="3" name="Content Placeholder 2"/>
          <p:cNvSpPr>
            <a:spLocks noGrp="1"/>
          </p:cNvSpPr>
          <p:nvPr>
            <p:ph idx="1"/>
          </p:nvPr>
        </p:nvSpPr>
        <p:spPr/>
        <p:txBody>
          <a:bodyPr/>
          <a:lstStyle/>
          <a:p>
            <a:r>
              <a:rPr lang="en-GB" dirty="0" smtClean="0"/>
              <a:t>I can identify the volume of an object.</a:t>
            </a:r>
          </a:p>
          <a:p>
            <a:endParaRPr lang="en-GB" dirty="0"/>
          </a:p>
        </p:txBody>
      </p:sp>
    </p:spTree>
    <p:extLst>
      <p:ext uri="{BB962C8B-B14F-4D97-AF65-F5344CB8AC3E}">
        <p14:creationId xmlns:p14="http://schemas.microsoft.com/office/powerpoint/2010/main" val="546777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42554"/>
          </a:xfrm>
        </p:spPr>
        <p:txBody>
          <a:bodyPr/>
          <a:lstStyle/>
          <a:p>
            <a:r>
              <a:rPr lang="en-GB" dirty="0" smtClean="0"/>
              <a:t>Questions (Starter)</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endParaRPr lang="en-GB" dirty="0"/>
          </a:p>
          <a:p>
            <a:r>
              <a:rPr lang="en-GB" dirty="0" smtClean="0"/>
              <a:t>Which holds more:</a:t>
            </a:r>
          </a:p>
          <a:p>
            <a:r>
              <a:rPr lang="en-GB" dirty="0" smtClean="0"/>
              <a:t>A litre bottle of juice or a can of juice.</a:t>
            </a:r>
          </a:p>
          <a:p>
            <a:endParaRPr lang="en-GB" dirty="0"/>
          </a:p>
          <a:p>
            <a:r>
              <a:rPr lang="en-GB" dirty="0" smtClean="0"/>
              <a:t>If a litre bottle of juice is 1000ml and someone drinks 250ml out of it. How much is left?</a:t>
            </a:r>
          </a:p>
          <a:p>
            <a:endParaRPr lang="en-GB" dirty="0"/>
          </a:p>
          <a:p>
            <a:r>
              <a:rPr lang="en-GB" dirty="0" smtClean="0"/>
              <a:t>John buys a 6 pack of coca cola cans. Each can contains 330ml. How much does 6 cans contain?</a:t>
            </a:r>
          </a:p>
          <a:p>
            <a:r>
              <a:rPr lang="en-GB" dirty="0" smtClean="0"/>
              <a:t>Is an extra challenge on </a:t>
            </a:r>
            <a:r>
              <a:rPr lang="en-GB" dirty="0" err="1" smtClean="0"/>
              <a:t>Sumdog</a:t>
            </a:r>
            <a:r>
              <a:rPr lang="en-GB" dirty="0" smtClean="0"/>
              <a:t> on Time.(Revision) Will be available till Thursday.</a:t>
            </a:r>
          </a:p>
          <a:p>
            <a:endParaRPr lang="en-GB" dirty="0" smtClean="0"/>
          </a:p>
          <a:p>
            <a:endParaRPr lang="en-GB" dirty="0"/>
          </a:p>
          <a:p>
            <a:pPr marL="0" indent="0">
              <a:buNone/>
            </a:pPr>
            <a:endParaRPr lang="en-GB" dirty="0" smtClean="0"/>
          </a:p>
          <a:p>
            <a:endParaRPr lang="en-GB" dirty="0"/>
          </a:p>
          <a:p>
            <a:endParaRPr lang="en-GB" dirty="0" smtClean="0"/>
          </a:p>
          <a:p>
            <a:pPr marL="0" indent="0">
              <a:buNone/>
            </a:pPr>
            <a:endParaRPr lang="en-GB" dirty="0" smtClean="0"/>
          </a:p>
        </p:txBody>
      </p:sp>
    </p:spTree>
    <p:extLst>
      <p:ext uri="{BB962C8B-B14F-4D97-AF65-F5344CB8AC3E}">
        <p14:creationId xmlns:p14="http://schemas.microsoft.com/office/powerpoint/2010/main" val="53874255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181</TotalTime>
  <Words>660</Words>
  <Application>Microsoft Office PowerPoint</Application>
  <PresentationFormat>Widescreen</PresentationFormat>
  <Paragraphs>96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Franklin Gothic Book</vt:lpstr>
      <vt:lpstr>Crop</vt:lpstr>
      <vt:lpstr>Monday 8th June</vt:lpstr>
      <vt:lpstr>Timetable</vt:lpstr>
      <vt:lpstr>French </vt:lpstr>
      <vt:lpstr>Daily exercise</vt:lpstr>
      <vt:lpstr>Spelling – I am learning to use various spelling strategies.</vt:lpstr>
      <vt:lpstr>Reading : Prior Knowledge</vt:lpstr>
      <vt:lpstr>PowerPoint Presentation</vt:lpstr>
      <vt:lpstr>Volume</vt:lpstr>
      <vt:lpstr>Questions (Starter)</vt:lpstr>
      <vt:lpstr>PowerPoint Presentation</vt:lpstr>
      <vt:lpstr>Answers</vt:lpstr>
      <vt:lpstr>DYWF</vt:lpstr>
      <vt:lpstr>Health and wellbeing </vt:lpstr>
    </vt:vector>
  </TitlesOfParts>
  <Company>West Lothian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8th June</dc:title>
  <dc:creator>Miss Kerr</dc:creator>
  <cp:lastModifiedBy>Caitlyn Kerr</cp:lastModifiedBy>
  <cp:revision>25</cp:revision>
  <dcterms:created xsi:type="dcterms:W3CDTF">2020-05-25T14:02:31Z</dcterms:created>
  <dcterms:modified xsi:type="dcterms:W3CDTF">2020-06-08T07:38:14Z</dcterms:modified>
</cp:coreProperties>
</file>