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9" r:id="rId3"/>
    <p:sldId id="260" r:id="rId4"/>
    <p:sldId id="257" r:id="rId5"/>
    <p:sldId id="261" r:id="rId6"/>
    <p:sldId id="263" r:id="rId7"/>
    <p:sldId id="275" r:id="rId8"/>
    <p:sldId id="277" r:id="rId9"/>
    <p:sldId id="276" r:id="rId10"/>
    <p:sldId id="274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1" autoAdjust="0"/>
    <p:restoredTop sz="94660"/>
  </p:normalViewPr>
  <p:slideViewPr>
    <p:cSldViewPr>
      <p:cViewPr>
        <p:scale>
          <a:sx n="72" d="100"/>
          <a:sy n="72" d="100"/>
        </p:scale>
        <p:origin x="-131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F2DE-24B0-478D-847D-CA523F418550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323A4-577D-4957-9DB6-24440126A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0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23A4-577D-4957-9DB6-24440126AF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6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2E740F5-7E1B-45FC-AD53-AC07256D3066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5ALV5ngx8W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WLPENetwork/status/1268804304242118659?s=2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Lpwf5N0rfV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youtube.com/watch?v=2hVQLG-QTf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xoftxvPE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CEfE_qbP4k" TargetMode="External"/><Relationship Id="rId2" Type="http://schemas.openxmlformats.org/officeDocument/2006/relationships/hyperlink" Target="https://www.youtube.com/watch?v=tSGKz3kETC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0769"/>
            <a:ext cx="5723468" cy="1512168"/>
          </a:xfrm>
        </p:spPr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Monday 8-6-20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140968"/>
            <a:ext cx="5712179" cy="2448272"/>
          </a:xfrm>
        </p:spPr>
        <p:txBody>
          <a:bodyPr/>
          <a:lstStyle/>
          <a:p>
            <a:r>
              <a:rPr lang="en-GB" sz="3200" dirty="0" smtClean="0">
                <a:latin typeface="SassoonCRInfantMedium" panose="02000603020000020003" pitchFamily="2" charset="0"/>
              </a:rPr>
              <a:t>Good Morning Everyone!</a:t>
            </a:r>
          </a:p>
          <a:p>
            <a:endParaRPr lang="en-GB" dirty="0"/>
          </a:p>
        </p:txBody>
      </p:sp>
      <p:pic>
        <p:nvPicPr>
          <p:cNvPr id="4" name="Picture 2" descr="C:\Users\marianne.docherty\AppData\Local\Microsoft\Windows\INetCache\IE\VPM0XAD3\EbzBX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2492896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P.E.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Click on the following link for today’s P.E. session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https://www.youtube.com/watch?v=5ALV5ngx8WM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                      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Alternatively, join family members for a walk, run or cycle.</a:t>
            </a:r>
            <a:endParaRPr lang="en-GB" dirty="0"/>
          </a:p>
        </p:txBody>
      </p:sp>
      <p:pic>
        <p:nvPicPr>
          <p:cNvPr id="3076" name="Picture 4" descr="C:\Users\marianne.docherty\AppData\Local\Microsoft\Windows\INetCache\IE\PD7VUD0M\Fred-Dino-Sport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314919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A </a:t>
            </a:r>
            <a:r>
              <a:rPr lang="en-GB" dirty="0">
                <a:latin typeface="SassoonCRInfantMedium" panose="02000603020000020003" pitchFamily="2" charset="0"/>
              </a:rPr>
              <a:t>p</a:t>
            </a:r>
            <a:r>
              <a:rPr lang="en-GB" dirty="0" smtClean="0">
                <a:latin typeface="SassoonCRInfantMedium" panose="02000603020000020003" pitchFamily="2" charset="0"/>
              </a:rPr>
              <a:t>rayer to end our day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smtClean="0">
                <a:latin typeface="SassoonCRInfantMedium" panose="02000603020000020003" pitchFamily="2" charset="0"/>
              </a:rPr>
              <a:t>Take a few moments to say a short prayer. You might like to dedicate your prayer to </a:t>
            </a:r>
            <a:r>
              <a:rPr lang="en-GB" dirty="0">
                <a:latin typeface="SassoonCRInfantMedium" panose="02000603020000020003" pitchFamily="2" charset="0"/>
              </a:rPr>
              <a:t>s</a:t>
            </a:r>
            <a:r>
              <a:rPr lang="en-GB" dirty="0" smtClean="0">
                <a:latin typeface="SassoonCRInfantMedium" panose="02000603020000020003" pitchFamily="2" charset="0"/>
              </a:rPr>
              <a:t>omeone in your family who is unwell or who just needs your prayers. 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marianne.docherty\AppData\Local\Microsoft\Windows\INetCache\IE\M1OIXKJY\2741759137_5660c35764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37680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Well done!</a:t>
            </a:r>
            <a:endParaRPr lang="en-GB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Well done for working hard today</a:t>
            </a:r>
            <a:r>
              <a:rPr lang="en-GB" dirty="0" smtClean="0"/>
              <a:t>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5" name="Picture 3" descr="C:\Users\marianne.docherty\AppData\Local\Microsoft\Windows\INetCache\IE\329LSYY7\10001362-smiling-star-showing-thumbs-u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8316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Today’s Timetable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Daily Exercise</a:t>
            </a:r>
          </a:p>
          <a:p>
            <a:r>
              <a:rPr lang="en-GB" dirty="0" smtClean="0"/>
              <a:t>French</a:t>
            </a:r>
          </a:p>
          <a:p>
            <a:r>
              <a:rPr lang="en-GB" dirty="0" err="1" smtClean="0"/>
              <a:t>Sumdog</a:t>
            </a:r>
            <a:r>
              <a:rPr lang="en-GB" dirty="0" smtClean="0"/>
              <a:t> Multiplication Check</a:t>
            </a:r>
            <a:endParaRPr lang="en-GB" dirty="0" smtClean="0"/>
          </a:p>
          <a:p>
            <a:r>
              <a:rPr lang="en-GB" dirty="0" smtClean="0"/>
              <a:t>Maths Lesson</a:t>
            </a:r>
          </a:p>
          <a:p>
            <a:r>
              <a:rPr lang="en-GB" dirty="0" smtClean="0"/>
              <a:t>Grammar on </a:t>
            </a:r>
            <a:r>
              <a:rPr lang="en-GB" dirty="0" err="1" smtClean="0"/>
              <a:t>Sumdog</a:t>
            </a:r>
            <a:endParaRPr lang="en-GB" dirty="0" smtClean="0"/>
          </a:p>
          <a:p>
            <a:r>
              <a:rPr lang="en-GB" dirty="0" smtClean="0"/>
              <a:t>Literacy</a:t>
            </a:r>
          </a:p>
          <a:p>
            <a:r>
              <a:rPr lang="en-GB" dirty="0" smtClean="0"/>
              <a:t>R.E.</a:t>
            </a:r>
          </a:p>
          <a:p>
            <a:r>
              <a:rPr lang="en-GB" dirty="0" smtClean="0"/>
              <a:t>P.E.</a:t>
            </a:r>
            <a:endParaRPr lang="en-GB" dirty="0" smtClean="0"/>
          </a:p>
          <a:p>
            <a:r>
              <a:rPr lang="en-GB" dirty="0" smtClean="0"/>
              <a:t>Prayer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SassoonCRInfantMedium" panose="02000603020000020003" pitchFamily="2" charset="0"/>
              </a:rPr>
              <a:t>Daily Exercise </a:t>
            </a:r>
            <a:endParaRPr lang="en-GB" sz="2800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50874"/>
            <a:ext cx="6196405" cy="3872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 smtClean="0">
              <a:latin typeface="SassoonCRInfantMedium" panose="02000603020000020003" pitchFamily="2" charset="0"/>
            </a:endParaRPr>
          </a:p>
          <a:p>
            <a:r>
              <a:rPr lang="en-GB" sz="1800" dirty="0" smtClean="0">
                <a:latin typeface="SassoonCRInfantMedium" panose="02000603020000020003" pitchFamily="2" charset="0"/>
              </a:rPr>
              <a:t>Why not try this challenge today:-</a:t>
            </a:r>
          </a:p>
          <a:p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twitter.com/WLPENetwork/status/1268804304242118659?s=20</a:t>
            </a:r>
            <a:endParaRPr lang="en-GB" sz="1800" dirty="0" smtClean="0"/>
          </a:p>
          <a:p>
            <a:endParaRPr lang="en-GB" sz="1800" dirty="0" smtClean="0">
              <a:latin typeface="SassoonCRInfantMedium" panose="02000603020000020003" pitchFamily="2" charset="0"/>
            </a:endParaRPr>
          </a:p>
          <a:p>
            <a:endParaRPr lang="en-GB" sz="1800" dirty="0" smtClean="0">
              <a:latin typeface="SassoonCRInfantMedium" panose="02000603020000020003" pitchFamily="2" charset="0"/>
            </a:endParaRPr>
          </a:p>
          <a:p>
            <a:endParaRPr lang="en-GB" sz="1800" dirty="0">
              <a:latin typeface="SassoonCRInfantMedium" panose="02000603020000020003" pitchFamily="2" charset="0"/>
            </a:endParaRPr>
          </a:p>
          <a:p>
            <a:endParaRPr lang="en-GB" sz="1800" dirty="0" smtClean="0">
              <a:latin typeface="SassoonCRInfantMedium" panose="02000603020000020003" pitchFamily="2" charset="0"/>
            </a:endParaRPr>
          </a:p>
          <a:p>
            <a:endParaRPr lang="en-GB" sz="1800" dirty="0">
              <a:latin typeface="SassoonCRInfantMedium" panose="02000603020000020003" pitchFamily="2" charset="0"/>
            </a:endParaRPr>
          </a:p>
          <a:p>
            <a:endParaRPr lang="en-GB" sz="1800" dirty="0" smtClean="0">
              <a:latin typeface="SassoonCRInfantMedium" panose="02000603020000020003" pitchFamily="2" charset="0"/>
            </a:endParaRPr>
          </a:p>
          <a:p>
            <a:r>
              <a:rPr lang="en-GB" sz="1800" dirty="0" smtClean="0">
                <a:latin typeface="SassoonCRInfantMedium" panose="02000603020000020003" pitchFamily="2" charset="0"/>
              </a:rPr>
              <a:t>Or join the Body Coach at 9am</a:t>
            </a: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endParaRPr lang="en-GB" dirty="0"/>
          </a:p>
        </p:txBody>
      </p:sp>
      <p:pic>
        <p:nvPicPr>
          <p:cNvPr id="5122" name="Picture 2" descr="C:\Users\marianne.docherty\AppData\Local\Microsoft\Windows\INetCache\IE\M1OIXKJY\treadmill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70754"/>
            <a:ext cx="9361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anne.docherty\AppData\Local\Microsoft\Windows\INetCache\IE\PD7VUD0M\stretching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13" y="891654"/>
            <a:ext cx="792088" cy="8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ianne.docherty\AppData\Local\Microsoft\Windows\INetCache\IE\329LSYY7\Basketball-Ball-Throwing-Handball-People-Passing-150163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11916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A little bit of French to start the day 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613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Click on the link below to sing along to the days of the week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song in French?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https://www.youtube.com/watch?v=Lpwf5N0rfVE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Can you write today’s date in French?</a:t>
            </a:r>
          </a:p>
          <a:p>
            <a:pPr marL="0" indent="0">
              <a:buNone/>
            </a:pPr>
            <a:r>
              <a:rPr lang="en-GB" dirty="0" err="1" smtClean="0">
                <a:latin typeface="SassoonCRInfantMedium" panose="02000603020000020003" pitchFamily="2" charset="0"/>
              </a:rPr>
              <a:t>Quelle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est</a:t>
            </a:r>
            <a:r>
              <a:rPr lang="en-GB" dirty="0" smtClean="0">
                <a:latin typeface="SassoonCRInfantMedium" panose="02000603020000020003" pitchFamily="2" charset="0"/>
              </a:rPr>
              <a:t> la date </a:t>
            </a:r>
            <a:r>
              <a:rPr lang="en-GB" dirty="0" err="1" smtClean="0">
                <a:latin typeface="SassoonCRInfantMedium" panose="02000603020000020003" pitchFamily="2" charset="0"/>
              </a:rPr>
              <a:t>aujourd’hui</a:t>
            </a:r>
            <a:r>
              <a:rPr lang="en-GB" dirty="0" smtClean="0">
                <a:latin typeface="SassoonCRInfantMedium" panose="02000603020000020003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 err="1" smtClean="0">
                <a:latin typeface="SassoonCRInfantMedium" panose="02000603020000020003" pitchFamily="2" charset="0"/>
              </a:rPr>
              <a:t>C’est</a:t>
            </a:r>
            <a:r>
              <a:rPr lang="en-GB" dirty="0" smtClean="0">
                <a:latin typeface="SassoonCRInfantMedium" panose="02000603020000020003" pitchFamily="2" charset="0"/>
              </a:rPr>
              <a:t>  ……………………..</a:t>
            </a: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Can you also write today’s weather in French?</a:t>
            </a:r>
          </a:p>
          <a:p>
            <a:pPr marL="0" indent="0">
              <a:buNone/>
            </a:pPr>
            <a:r>
              <a:rPr lang="en-GB" dirty="0" err="1" smtClean="0">
                <a:latin typeface="SassoonCRInfantMedium" panose="02000603020000020003" pitchFamily="2" charset="0"/>
              </a:rPr>
              <a:t>Quel</a:t>
            </a:r>
            <a:r>
              <a:rPr lang="en-GB" dirty="0" smtClean="0">
                <a:latin typeface="SassoonCRInfantMedium" panose="02000603020000020003" pitchFamily="2" charset="0"/>
              </a:rPr>
              <a:t> temps fait-</a:t>
            </a:r>
            <a:r>
              <a:rPr lang="en-GB" dirty="0" err="1" smtClean="0">
                <a:latin typeface="SassoonCRInfantMedium" panose="02000603020000020003" pitchFamily="2" charset="0"/>
              </a:rPr>
              <a:t>il</a:t>
            </a:r>
            <a:r>
              <a:rPr lang="en-GB" dirty="0" smtClean="0">
                <a:latin typeface="SassoonCRInfantMedium" panose="02000603020000020003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Il </a:t>
            </a:r>
            <a:r>
              <a:rPr lang="en-GB" dirty="0" err="1" smtClean="0">
                <a:latin typeface="SassoonCRInfantMedium" panose="02000603020000020003" pitchFamily="2" charset="0"/>
              </a:rPr>
              <a:t>pleut</a:t>
            </a:r>
            <a:r>
              <a:rPr lang="en-GB" dirty="0" smtClean="0">
                <a:latin typeface="SassoonCRInfantMedium" panose="02000603020000020003" pitchFamily="2" charset="0"/>
              </a:rPr>
              <a:t>/ Il fait beau/ Il fait </a:t>
            </a:r>
            <a:r>
              <a:rPr lang="en-GB" dirty="0" err="1" smtClean="0">
                <a:latin typeface="SassoonCRInfantMedium" panose="02000603020000020003" pitchFamily="2" charset="0"/>
              </a:rPr>
              <a:t>froid</a:t>
            </a:r>
            <a:r>
              <a:rPr lang="en-GB" dirty="0" smtClean="0">
                <a:latin typeface="SassoonCRInfantMedium" panose="02000603020000020003" pitchFamily="2" charset="0"/>
              </a:rPr>
              <a:t>/ Il y a du vent/</a:t>
            </a: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Il fait </a:t>
            </a:r>
            <a:r>
              <a:rPr lang="en-GB" dirty="0" err="1" smtClean="0">
                <a:latin typeface="SassoonCRInfantMedium" panose="02000603020000020003" pitchFamily="2" charset="0"/>
              </a:rPr>
              <a:t>mauvais</a:t>
            </a:r>
            <a:r>
              <a:rPr lang="en-GB" dirty="0" smtClean="0">
                <a:latin typeface="SassoonCRInfantMedium" panose="02000603020000020003" pitchFamily="2" charset="0"/>
              </a:rPr>
              <a:t>/ Il y a des </a:t>
            </a:r>
            <a:r>
              <a:rPr lang="en-GB" dirty="0" err="1" smtClean="0">
                <a:latin typeface="SassoonCRInfantMedium" panose="02000603020000020003" pitchFamily="2" charset="0"/>
              </a:rPr>
              <a:t>nuages</a:t>
            </a:r>
            <a:r>
              <a:rPr lang="en-GB" dirty="0" smtClean="0">
                <a:latin typeface="SassoonCRInfantMedium" panose="02000603020000020003" pitchFamily="2" charset="0"/>
              </a:rPr>
              <a:t>/ Il y a du </a:t>
            </a:r>
            <a:r>
              <a:rPr lang="en-GB" dirty="0" err="1" smtClean="0">
                <a:latin typeface="SassoonCRInfantMedium" panose="02000603020000020003" pitchFamily="2" charset="0"/>
              </a:rPr>
              <a:t>soleil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</p:txBody>
      </p:sp>
      <p:pic>
        <p:nvPicPr>
          <p:cNvPr id="2050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97160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97160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908720"/>
            <a:ext cx="6965245" cy="595193"/>
          </a:xfrm>
        </p:spPr>
        <p:txBody>
          <a:bodyPr>
            <a:noAutofit/>
          </a:bodyPr>
          <a:lstStyle/>
          <a:p>
            <a:r>
              <a:rPr lang="en-GB" sz="3600" u="sng" dirty="0" smtClean="0">
                <a:latin typeface="SassoonCRInfantMedium" panose="02000603020000020003" pitchFamily="2" charset="0"/>
              </a:rPr>
              <a:t>Morning Starter</a:t>
            </a:r>
            <a:endParaRPr lang="en-GB" sz="3600" u="sng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044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sz="28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3800" dirty="0" smtClean="0">
                <a:latin typeface="SassoonCRInfantMedium" panose="02000603020000020003" pitchFamily="2" charset="0"/>
              </a:rPr>
              <a:t>Today, I have set a </a:t>
            </a:r>
            <a:r>
              <a:rPr lang="en-GB" sz="3800" dirty="0" err="1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Sumdog</a:t>
            </a:r>
            <a:r>
              <a:rPr lang="en-GB" sz="38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 Multiplication Check </a:t>
            </a:r>
            <a:r>
              <a:rPr lang="en-GB" sz="3800" dirty="0" smtClean="0">
                <a:latin typeface="SassoonCRInfantMedium" panose="02000603020000020003" pitchFamily="2" charset="0"/>
              </a:rPr>
              <a:t>for you to do. </a:t>
            </a:r>
            <a:r>
              <a:rPr lang="en-GB" sz="3800" u="sng" dirty="0" smtClean="0">
                <a:latin typeface="SassoonCRInfantMedium" panose="02000603020000020003" pitchFamily="2" charset="0"/>
              </a:rPr>
              <a:t>You only have today to complete this task</a:t>
            </a:r>
            <a:r>
              <a:rPr lang="en-GB" sz="3800" dirty="0" smtClean="0">
                <a:latin typeface="SassoonCRInfantMedium" panose="02000603020000020003" pitchFamily="2" charset="0"/>
              </a:rPr>
              <a:t>. I will set a different challenge for you tomorrow. Well done to those who completed last week’s challenge, I have rewarded you 200 points. Those who started it but didn’t complete it, received 50 points.   </a:t>
            </a:r>
          </a:p>
          <a:p>
            <a:pPr marL="0" indent="0">
              <a:buNone/>
            </a:pPr>
            <a:endParaRPr lang="en-GB" sz="33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56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33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3800" dirty="0" smtClean="0">
                <a:latin typeface="SassoonCRInfantMedium" panose="02000603020000020003" pitchFamily="2" charset="0"/>
              </a:rPr>
              <a:t>If you have log-in details for IDL Maths please continue to access this as normal.</a:t>
            </a:r>
          </a:p>
          <a:p>
            <a:pPr marL="0" indent="0">
              <a:buNone/>
            </a:pPr>
            <a:endParaRPr lang="en-GB" sz="31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b="1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9958" y="2967335"/>
            <a:ext cx="41440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assoonCRInfantMedium" panose="02000603020000020003" pitchFamily="2" charset="0"/>
              </a:rPr>
              <a:t>SUMDOG</a:t>
            </a:r>
            <a:endParaRPr lang="en-GB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0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Maths Lesson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400" dirty="0" smtClean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Today we are revising </a:t>
            </a:r>
            <a:r>
              <a:rPr lang="en-GB" sz="1600" u="sng" dirty="0">
                <a:solidFill>
                  <a:srgbClr val="0070C0"/>
                </a:solidFill>
                <a:latin typeface="SassoonCRInfantMedium" panose="02000603020000020003" pitchFamily="2" charset="0"/>
              </a:rPr>
              <a:t>P</a:t>
            </a:r>
            <a:r>
              <a:rPr lang="en-GB" sz="1600" u="sng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rime</a:t>
            </a:r>
            <a:r>
              <a:rPr lang="en-GB" sz="1600" u="sng" dirty="0" smtClean="0">
                <a:latin typeface="SassoonCRInfantMedium" panose="02000603020000020003" pitchFamily="2" charset="0"/>
              </a:rPr>
              <a:t> and </a:t>
            </a:r>
            <a:r>
              <a:rPr lang="en-GB" sz="1600" u="sng" dirty="0">
                <a:solidFill>
                  <a:srgbClr val="00B050"/>
                </a:solidFill>
                <a:latin typeface="SassoonCRInfantMedium" panose="02000603020000020003" pitchFamily="2" charset="0"/>
              </a:rPr>
              <a:t>C</a:t>
            </a:r>
            <a:r>
              <a:rPr lang="en-GB" sz="1600" u="sng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omposite</a:t>
            </a:r>
            <a:r>
              <a:rPr lang="en-GB" sz="1600" u="sng" dirty="0" smtClean="0">
                <a:latin typeface="SassoonCRInfantMedium" panose="02000603020000020003" pitchFamily="2" charset="0"/>
              </a:rPr>
              <a:t> Numbers</a:t>
            </a:r>
            <a:r>
              <a:rPr lang="en-GB" sz="1600" dirty="0" smtClean="0">
                <a:latin typeface="SassoonCRInfantMedium" panose="02000603020000020003" pitchFamily="2" charset="0"/>
              </a:rPr>
              <a:t>.</a:t>
            </a: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S.C. – To be able to identify Prime Numbers.</a:t>
            </a:r>
          </a:p>
          <a:p>
            <a:pPr marL="0" indent="0">
              <a:buNone/>
            </a:pPr>
            <a:r>
              <a:rPr lang="en-GB" sz="1600" dirty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latin typeface="SassoonCRInfantMedium" panose="02000603020000020003" pitchFamily="2" charset="0"/>
              </a:rPr>
              <a:t>         -   To be able to identify Composite Numbers.</a:t>
            </a:r>
          </a:p>
          <a:p>
            <a:pPr marL="0" indent="0">
              <a:buNone/>
            </a:pPr>
            <a:r>
              <a:rPr lang="en-GB" sz="1600" dirty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latin typeface="SassoonCRInfantMedium" panose="02000603020000020003" pitchFamily="2" charset="0"/>
              </a:rPr>
              <a:t>         -   To be able to answer the attached questions.</a:t>
            </a: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Remember that Prime numbers only have 2 factors, in other words they are only divisible by themselves and the number one. Composite Numbers are numbers with more than 2 factors. Watch this short video:-</a:t>
            </a:r>
          </a:p>
          <a:p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www.youtube.com/watch?v=2hVQLG-QTfI</a:t>
            </a:r>
            <a:endParaRPr lang="en-GB" sz="1600" dirty="0" smtClean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Please find your task attached to the blog.</a:t>
            </a: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Circles – Qu 1 – 4   Squares – Qu 1 – 10  Triangles – Qu 1 - 20</a:t>
            </a:r>
          </a:p>
          <a:p>
            <a:pPr marL="0" indent="0">
              <a:buNone/>
            </a:pPr>
            <a:endParaRPr lang="en-GB" sz="16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SassoonCRInfantMedium" panose="02000603020000020003" pitchFamily="2" charset="0"/>
              </a:rPr>
              <a:t>    </a:t>
            </a:r>
          </a:p>
          <a:p>
            <a:endParaRPr lang="en-GB" sz="20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                    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                             </a:t>
            </a:r>
            <a:endParaRPr lang="en-GB" sz="2000" dirty="0">
              <a:latin typeface="SassoonCRInfantMedium" panose="02000603020000020003" pitchFamily="2" charset="0"/>
            </a:endParaRPr>
          </a:p>
        </p:txBody>
      </p:sp>
      <p:pic>
        <p:nvPicPr>
          <p:cNvPr id="1026" name="Picture 2" descr="C:\Users\marianne.docherty\AppData\Local\Microsoft\Windows\INetCache\IE\VPM0XAD3\numbers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1067966" cy="86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anne.docherty\AppData\Local\Microsoft\Windows\INetCache\IE\Y8WOJOLH\primenumber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08" y="1006252"/>
            <a:ext cx="98072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7030A0"/>
                </a:solidFill>
                <a:latin typeface="SassoonCRInfantMedium" panose="02000603020000020003" pitchFamily="2" charset="0"/>
              </a:rPr>
              <a:t>Grammar</a:t>
            </a:r>
            <a:endParaRPr lang="en-GB" sz="4800" dirty="0">
              <a:solidFill>
                <a:srgbClr val="7030A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4409727"/>
          </a:xfrm>
        </p:spPr>
        <p:txBody>
          <a:bodyPr/>
          <a:lstStyle/>
          <a:p>
            <a:r>
              <a:rPr lang="en-GB" sz="1800" dirty="0" smtClean="0">
                <a:latin typeface="SassoonCRInfantMedium" panose="02000603020000020003" pitchFamily="2" charset="0"/>
              </a:rPr>
              <a:t>Log in to </a:t>
            </a:r>
            <a:r>
              <a:rPr lang="en-GB" sz="1800" dirty="0" err="1" smtClean="0">
                <a:latin typeface="SassoonCRInfantMedium" panose="02000603020000020003" pitchFamily="2" charset="0"/>
              </a:rPr>
              <a:t>Sumdog</a:t>
            </a:r>
            <a:r>
              <a:rPr lang="en-GB" sz="1800" dirty="0" smtClean="0">
                <a:latin typeface="SassoonCRInfantMedium" panose="02000603020000020003" pitchFamily="2" charset="0"/>
              </a:rPr>
              <a:t> for your Grammar task.</a:t>
            </a:r>
          </a:p>
          <a:p>
            <a:r>
              <a:rPr lang="en-GB" sz="1800" dirty="0" smtClean="0">
                <a:latin typeface="SassoonCRInfantMedium" panose="02000603020000020003" pitchFamily="2" charset="0"/>
              </a:rPr>
              <a:t>Tasks have been set according to your Reading Group.</a:t>
            </a:r>
          </a:p>
          <a:p>
            <a:r>
              <a:rPr lang="en-GB" sz="1800" dirty="0" smtClean="0">
                <a:latin typeface="SassoonCRInfantMedium" panose="02000603020000020003" pitchFamily="2" charset="0"/>
              </a:rPr>
              <a:t>Group 1 – Red Reading Group, </a:t>
            </a:r>
          </a:p>
          <a:p>
            <a:pPr marL="0" indent="0">
              <a:buNone/>
            </a:pPr>
            <a:r>
              <a:rPr lang="en-GB" sz="1800" dirty="0">
                <a:latin typeface="SassoonCRInfantMedium" panose="02000603020000020003" pitchFamily="2" charset="0"/>
              </a:rPr>
              <a:t> </a:t>
            </a:r>
            <a:r>
              <a:rPr lang="en-GB" sz="1800" dirty="0" smtClean="0">
                <a:latin typeface="SassoonCRInfantMedium" panose="02000603020000020003" pitchFamily="2" charset="0"/>
              </a:rPr>
              <a:t>   Group 2 – Blue Reading Group</a:t>
            </a:r>
          </a:p>
          <a:p>
            <a:pPr marL="0" indent="0">
              <a:buNone/>
            </a:pPr>
            <a:r>
              <a:rPr lang="en-GB" sz="1800" dirty="0" smtClean="0">
                <a:latin typeface="SassoonCRInfantMedium" panose="02000603020000020003" pitchFamily="2" charset="0"/>
              </a:rPr>
              <a:t>    Group 3 – Green Reading Group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This task is set for the whole week</a:t>
            </a:r>
            <a:r>
              <a:rPr lang="en-GB" sz="1800" dirty="0" smtClean="0">
                <a:latin typeface="SassoonCRInfantMedium" panose="02000603020000020003" pitchFamily="2" charset="0"/>
              </a:rPr>
              <a:t>. Try to answer an average of 20 questions per day. The questions target a range of grammar topics.</a:t>
            </a:r>
          </a:p>
          <a:p>
            <a:pPr marL="0" indent="0">
              <a:buNone/>
            </a:pPr>
            <a:r>
              <a:rPr lang="en-GB" sz="1800" dirty="0" smtClean="0">
                <a:latin typeface="SassoonCRInfantMedium" panose="02000603020000020003" pitchFamily="2" charset="0"/>
              </a:rPr>
              <a:t>At the end of the week, </a:t>
            </a:r>
            <a:r>
              <a:rPr lang="en-GB" sz="18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I will be able to view how you got on with your work.</a:t>
            </a:r>
            <a:r>
              <a:rPr lang="en-GB" sz="1800" dirty="0" smtClean="0">
                <a:latin typeface="SassoonCRInfantMedium" panose="02000603020000020003" pitchFamily="2" charset="0"/>
              </a:rPr>
              <a:t> Well done to all those who completed last week’s task! </a:t>
            </a:r>
            <a:endParaRPr lang="en-GB" sz="1800" dirty="0">
              <a:latin typeface="SassoonCRInfantMedium" panose="02000603020000020003" pitchFamily="2" charset="0"/>
            </a:endParaRPr>
          </a:p>
        </p:txBody>
      </p:sp>
      <p:pic>
        <p:nvPicPr>
          <p:cNvPr id="4" name="Picture 2" descr="C:\Users\marianne.docherty\AppData\Local\Microsoft\Windows\INetCache\IE\VPM0XAD3\freelance-writ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01208"/>
            <a:ext cx="1800200" cy="8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9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980729"/>
            <a:ext cx="6965245" cy="64807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Literacy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60847"/>
            <a:ext cx="6196405" cy="3456385"/>
          </a:xfrm>
        </p:spPr>
        <p:txBody>
          <a:bodyPr>
            <a:normAutofit fontScale="62500" lnSpcReduction="20000"/>
          </a:bodyPr>
          <a:lstStyle/>
          <a:p>
            <a:r>
              <a:rPr lang="en-GB" sz="2600" dirty="0" smtClean="0">
                <a:latin typeface="SassoonCRInfantMedium" panose="02000603020000020003" pitchFamily="2" charset="0"/>
              </a:rPr>
              <a:t>Today, we’re going to do read the next 4 chapters of ‘Wonder’. [‘</a:t>
            </a:r>
            <a:r>
              <a:rPr lang="en-GB" sz="2600" dirty="0" err="1" smtClean="0">
                <a:latin typeface="SassoonCRInfantMedium" panose="02000603020000020003" pitchFamily="2" charset="0"/>
              </a:rPr>
              <a:t>Padawan</a:t>
            </a:r>
            <a:r>
              <a:rPr lang="en-GB" sz="2600" dirty="0" smtClean="0">
                <a:latin typeface="SassoonCRInfantMedium" panose="02000603020000020003" pitchFamily="2" charset="0"/>
              </a:rPr>
              <a:t>’, ‘September’ ‘Jack Will’ &amp; ‘Mr Browne’s October Precept’]</a:t>
            </a:r>
          </a:p>
          <a:p>
            <a:r>
              <a:rPr lang="en-GB" sz="2600" dirty="0" smtClean="0">
                <a:latin typeface="SassoonCRInfantMedium" panose="02000603020000020003" pitchFamily="2" charset="0"/>
              </a:rPr>
              <a:t>Click on the link to listen to the story:-</a:t>
            </a:r>
          </a:p>
          <a:p>
            <a:r>
              <a:rPr lang="en-GB" sz="2600" dirty="0">
                <a:latin typeface="SassoonCRInfantMedium" panose="02000603020000020003" pitchFamily="2" charset="0"/>
                <a:hlinkClick r:id="rId2"/>
              </a:rPr>
              <a:t>https://</a:t>
            </a:r>
            <a:r>
              <a:rPr lang="en-GB" sz="2600" dirty="0" smtClean="0">
                <a:latin typeface="SassoonCRInfantMedium" panose="02000603020000020003" pitchFamily="2" charset="0"/>
                <a:hlinkClick r:id="rId2"/>
              </a:rPr>
              <a:t>www.youtube.com/watch?v=xoftxvPESVg</a:t>
            </a:r>
            <a:endParaRPr lang="en-GB" sz="2600" dirty="0" smtClean="0">
              <a:latin typeface="SassoonCRInfantMedium" panose="02000603020000020003" pitchFamily="2" charset="0"/>
            </a:endParaRPr>
          </a:p>
          <a:p>
            <a:r>
              <a:rPr lang="en-GB" sz="2600" dirty="0" smtClean="0">
                <a:latin typeface="SassoonCRInfantMedium" panose="02000603020000020003" pitchFamily="2" charset="0"/>
              </a:rPr>
              <a:t>August is reflecting on how the children in his school react to seeing his face and how that makes him feel. </a:t>
            </a:r>
          </a:p>
          <a:p>
            <a:r>
              <a:rPr lang="en-GB" sz="2600" dirty="0" smtClean="0">
                <a:latin typeface="SassoonCRInfantMedium" panose="02000603020000020003" pitchFamily="2" charset="0"/>
              </a:rPr>
              <a:t>Your task, today, is to think about what Mr Browne’s October Precept means to you</a:t>
            </a:r>
            <a:r>
              <a:rPr lang="en-GB" sz="2900" dirty="0" smtClean="0">
                <a:latin typeface="SassoonCRInfantMedium" panose="02000603020000020003" pitchFamily="2" charset="0"/>
              </a:rPr>
              <a:t>. </a:t>
            </a:r>
            <a:r>
              <a:rPr lang="en-GB" sz="29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YOUR DEEDS ARE YOUR MONUMENTS</a:t>
            </a:r>
            <a:r>
              <a:rPr lang="en-GB" sz="2600" dirty="0" smtClean="0">
                <a:latin typeface="SassoonCRInfantMedium" panose="02000603020000020003" pitchFamily="2" charset="0"/>
              </a:rPr>
              <a:t>. So you need to think about what a monument is and what are your deeds? Write a short paragraph about what you think this precept means and your thoughts on it</a:t>
            </a:r>
            <a:r>
              <a:rPr lang="en-GB" sz="2600" dirty="0" smtClean="0">
                <a:latin typeface="SassoonCRInfantMedium" panose="02000603020000020003" pitchFamily="2" charset="0"/>
              </a:rPr>
              <a:t>.</a:t>
            </a:r>
            <a:endParaRPr lang="en-GB" sz="2600" dirty="0" smtClean="0">
              <a:latin typeface="SassoonCRInfantMedium" panose="02000603020000020003" pitchFamily="2" charset="0"/>
            </a:endParaRPr>
          </a:p>
          <a:p>
            <a:r>
              <a:rPr lang="en-GB" sz="2600" dirty="0" smtClean="0">
                <a:latin typeface="SassoonCRInfantMedium" panose="02000603020000020003" pitchFamily="2" charset="0"/>
              </a:rPr>
              <a:t>Red Group: Try to the above task – 4 sentences </a:t>
            </a:r>
            <a:r>
              <a:rPr lang="en-GB" sz="2600" dirty="0">
                <a:latin typeface="SassoonCRInfantMedium" panose="02000603020000020003" pitchFamily="2" charset="0"/>
              </a:rPr>
              <a:t>s</a:t>
            </a:r>
            <a:r>
              <a:rPr lang="en-GB" sz="2600" dirty="0" smtClean="0">
                <a:latin typeface="SassoonCRInfantMedium" panose="02000603020000020003" pitchFamily="2" charset="0"/>
              </a:rPr>
              <a:t>hould be enough. Remember to do your IDL.</a:t>
            </a:r>
          </a:p>
          <a:p>
            <a:pPr marL="0" indent="0">
              <a:buNone/>
            </a:pPr>
            <a:r>
              <a:rPr lang="en-GB" sz="2300" dirty="0" smtClean="0">
                <a:latin typeface="SassoonCRInfantMedium" panose="02000603020000020003" pitchFamily="2" charset="0"/>
              </a:rPr>
              <a:t>     </a:t>
            </a:r>
          </a:p>
          <a:p>
            <a:endParaRPr lang="en-GB" dirty="0">
              <a:latin typeface="SassoonCRInfantMedium" panose="02000603020000020003" pitchFamily="2" charset="0"/>
            </a:endParaRPr>
          </a:p>
          <a:p>
            <a:endParaRPr lang="en-GB" dirty="0">
              <a:latin typeface="SassoonCRInfantMedium" panose="02000603020000020003" pitchFamily="2" charset="0"/>
            </a:endParaRPr>
          </a:p>
        </p:txBody>
      </p:sp>
      <p:pic>
        <p:nvPicPr>
          <p:cNvPr id="3074" name="Picture 2" descr="C:\Users\marianne.docherty\AppData\Local\Microsoft\Windows\INetCache\IE\IKH0WW8E\13471112763_089bf2511f_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9361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anne.docherty\AppData\Local\Microsoft\Windows\INetCache\IE\IKH0WW8E\13471112763_089bf2511f_b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04"/>
            <a:ext cx="83972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St Columba</a:t>
            </a:r>
            <a:endParaRPr lang="en-GB" dirty="0">
              <a:solidFill>
                <a:srgbClr val="00B05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796" y="2060848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 smtClean="0">
                <a:latin typeface="SassoonCRInfantMedium" panose="02000603020000020003" pitchFamily="2" charset="0"/>
              </a:rPr>
              <a:t>Tomorrow, the 9</a:t>
            </a:r>
            <a:r>
              <a:rPr lang="en-GB" sz="1800" baseline="30000" dirty="0" smtClean="0">
                <a:latin typeface="SassoonCRInfantMedium" panose="02000603020000020003" pitchFamily="2" charset="0"/>
              </a:rPr>
              <a:t>th</a:t>
            </a:r>
            <a:r>
              <a:rPr lang="en-GB" sz="1800" dirty="0" smtClean="0">
                <a:latin typeface="SassoonCRInfantMedium" panose="02000603020000020003" pitchFamily="2" charset="0"/>
              </a:rPr>
              <a:t> of June, is the Feast of St Columba.</a:t>
            </a:r>
          </a:p>
          <a:p>
            <a:r>
              <a:rPr lang="en-GB" sz="1800" dirty="0" smtClean="0">
                <a:latin typeface="SassoonCRInfantMedium" panose="02000603020000020003" pitchFamily="2" charset="0"/>
              </a:rPr>
              <a:t>St Columba, like St </a:t>
            </a:r>
            <a:r>
              <a:rPr lang="en-GB" sz="1800" dirty="0" err="1" smtClean="0">
                <a:latin typeface="SassoonCRInfantMedium" panose="02000603020000020003" pitchFamily="2" charset="0"/>
              </a:rPr>
              <a:t>Ninian</a:t>
            </a:r>
            <a:r>
              <a:rPr lang="en-GB" sz="1800" dirty="0" smtClean="0">
                <a:latin typeface="SassoonCRInfantMedium" panose="02000603020000020003" pitchFamily="2" charset="0"/>
              </a:rPr>
              <a:t> before him, brought Christianity to Scotland. Some of you are now in Columba House at St Kent’s. Watch the following video to learn more about this special saint.</a:t>
            </a:r>
          </a:p>
          <a:p>
            <a:r>
              <a:rPr lang="en-GB" sz="1800" dirty="0">
                <a:hlinkClick r:id="rId2"/>
              </a:rPr>
              <a:t>https://www.youtube.com/watch?v=tSGKz3kETCk</a:t>
            </a:r>
            <a:endParaRPr lang="en-GB" sz="1800" dirty="0" smtClean="0">
              <a:latin typeface="SassoonCRInfantMedium" panose="02000603020000020003" pitchFamily="2" charset="0"/>
            </a:endParaRPr>
          </a:p>
          <a:p>
            <a:r>
              <a:rPr lang="en-GB" sz="1800" dirty="0" smtClean="0">
                <a:latin typeface="SassoonCRInfantMedium" panose="02000603020000020003" pitchFamily="2" charset="0"/>
              </a:rPr>
              <a:t>Task:- Your task is to draw a Celtic cross like the one which Columba used and which nowadays can be found on Iona and all over Scotland and Ireland. One of the stone Celtic </a:t>
            </a:r>
            <a:r>
              <a:rPr lang="en-GB" sz="1800" dirty="0" smtClean="0">
                <a:latin typeface="SassoonCRInfantMedium" panose="02000603020000020003" pitchFamily="2" charset="0"/>
              </a:rPr>
              <a:t>crosses </a:t>
            </a:r>
            <a:r>
              <a:rPr lang="en-GB" sz="1800" dirty="0" smtClean="0">
                <a:latin typeface="SassoonCRInfantMedium" panose="02000603020000020003" pitchFamily="2" charset="0"/>
              </a:rPr>
              <a:t>which stands on Iona is over 1000 years old.</a:t>
            </a:r>
          </a:p>
          <a:p>
            <a:r>
              <a:rPr lang="en-GB" sz="1800" dirty="0" smtClean="0">
                <a:latin typeface="SassoonCRInfantMedium" panose="02000603020000020003" pitchFamily="2" charset="0"/>
              </a:rPr>
              <a:t>You can search the internet for examples of </a:t>
            </a:r>
            <a:r>
              <a:rPr lang="en-GB" sz="1800" dirty="0">
                <a:latin typeface="SassoonCRInfantMedium" panose="02000603020000020003" pitchFamily="2" charset="0"/>
              </a:rPr>
              <a:t>C</a:t>
            </a:r>
            <a:r>
              <a:rPr lang="en-GB" sz="1800" dirty="0" smtClean="0">
                <a:latin typeface="SassoonCRInfantMedium" panose="02000603020000020003" pitchFamily="2" charset="0"/>
              </a:rPr>
              <a:t>eltic crosses to draw or watch this video to do a digital version:-</a:t>
            </a:r>
          </a:p>
          <a:p>
            <a:r>
              <a:rPr lang="en-GB" sz="1800" dirty="0">
                <a:hlinkClick r:id="rId3"/>
              </a:rPr>
              <a:t>https://www.youtube.com/watch?v=-</a:t>
            </a:r>
            <a:r>
              <a:rPr lang="en-GB" sz="1800" dirty="0" smtClean="0">
                <a:hlinkClick r:id="rId3"/>
              </a:rPr>
              <a:t>CEfE_qbP4k</a:t>
            </a:r>
            <a:endParaRPr lang="en-GB" sz="1800" dirty="0" smtClean="0">
              <a:latin typeface="SassoonCRInfantMedium" panose="02000603020000020003" pitchFamily="2" charset="0"/>
            </a:endParaRPr>
          </a:p>
          <a:p>
            <a:endParaRPr lang="en-GB" sz="1800" dirty="0">
              <a:latin typeface="SassoonCRInfantMedium" panose="02000603020000020003" pitchFamily="2" charset="0"/>
            </a:endParaRPr>
          </a:p>
        </p:txBody>
      </p:sp>
      <p:pic>
        <p:nvPicPr>
          <p:cNvPr id="2051" name="Picture 3" descr="C:\Users\marianne.docherty\AppData\Local\Microsoft\Windows\INetCache\IE\PD7VUD0M\Iona_Abbey_-_July_2011.jpeg[1]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71" y="852874"/>
            <a:ext cx="1334282" cy="9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ianne.docherty\AppData\Local\Microsoft\Windows\INetCache\IE\329LSYY7\44047459_ce785c6eca_z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52874"/>
            <a:ext cx="1303982" cy="9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5982</TotalTime>
  <Words>793</Words>
  <Application>Microsoft Office PowerPoint</Application>
  <PresentationFormat>On-screen Show (4:3)</PresentationFormat>
  <Paragraphs>111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Monday 8-6-20</vt:lpstr>
      <vt:lpstr>Today’s Timetable</vt:lpstr>
      <vt:lpstr>Daily Exercise </vt:lpstr>
      <vt:lpstr>A little bit of French to start the day  </vt:lpstr>
      <vt:lpstr>Morning Starter</vt:lpstr>
      <vt:lpstr>Maths Lesson</vt:lpstr>
      <vt:lpstr>Grammar</vt:lpstr>
      <vt:lpstr>Literacy</vt:lpstr>
      <vt:lpstr>St Columba</vt:lpstr>
      <vt:lpstr>P.E.</vt:lpstr>
      <vt:lpstr>A prayer to end our day</vt:lpstr>
      <vt:lpstr>Well done!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24-3-20</dc:title>
  <dc:creator>Marianne Docherty</dc:creator>
  <cp:lastModifiedBy>Marianne Docherty</cp:lastModifiedBy>
  <cp:revision>109</cp:revision>
  <dcterms:created xsi:type="dcterms:W3CDTF">2020-03-23T22:24:08Z</dcterms:created>
  <dcterms:modified xsi:type="dcterms:W3CDTF">2020-06-07T22:36:49Z</dcterms:modified>
</cp:coreProperties>
</file>