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0517959e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0517959e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0517959e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0517959e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0517959e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0517959e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0517959e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0517959e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0517959e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0517959e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0517959e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0517959e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0517959e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0517959e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02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teachyourmonstertoread.com/" TargetMode="External"/><Relationship Id="rId1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hyperlink" Target="https://appuk.idlsgroup.com/#/login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hyperlink" Target="https://www.getepic.com/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blogs.glowscotland.org.uk/wl/stanthonypsblog/category/primary-4-5/" TargetMode="External"/><Relationship Id="rId10" Type="http://schemas.openxmlformats.org/officeDocument/2006/relationships/image" Target="../media/image7.png"/><Relationship Id="rId19" Type="http://schemas.openxmlformats.org/officeDocument/2006/relationships/hyperlink" Target="https://www.doorwayonline.org.uk/activities/speller/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www.sumdog.com/user/sign_in?_ga=2.173771171.1069118646.1589645397-293771469.1582490612" TargetMode="Externa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Reading%2FDavid%20Walliams%2FMonday%208th%20June%202020%2FMaking%20of%20Milton%20Reading%20Comprehension%2Epdf&amp;parent=%2Fsites%2FPrimary5105%2FShared%20Documents%2FGeneral%2FReading%2FDavid%20Walliams%2FMonday%208th%20June%202020" TargetMode="External"/><Relationship Id="rId13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Spelling%2FPrimary%205%2FMonday%208th%20June%202020%2Fch%20phoneme%20families%20extension%2Ejpeg&amp;parent=%2Fsites%2FPrimary5105%2FShared%20Documents%2FGeneral%2FSpelling%2FPrimary%205%2FMonday%208th%20June%202020" TargetMode="External"/><Relationship Id="rId18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Reading%2FTom%20Fletcher%2FMonday%208th%20June%202020%2FBook%20Review%2Epdf&amp;parent=%2Fsites%2FPrimary5105%2FShared%20Documents%2FGeneral%2FReading%2FTom%20Fletcher%2FMonday%208th%20June%202020" TargetMode="External"/><Relationship Id="rId3" Type="http://schemas.openxmlformats.org/officeDocument/2006/relationships/image" Target="../media/image13.jpg"/><Relationship Id="rId7" Type="http://schemas.openxmlformats.org/officeDocument/2006/relationships/hyperlink" Target="https://glowscotland.sharepoint.com/sites/Primary5105/_layouts/15/Doc.aspx?sourcedoc=%7B60CCE37B-7089-41EC-8F04-E4E59F9C0A5C%7D&amp;file=t-l-53376-the-making-of-milton-story-powerpoint_ver_4.ppt&amp;action=edit&amp;mobileredirect=true&amp;CT=1591597094703&amp;OR=ItemsView" TargetMode="External"/><Relationship Id="rId12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Spelling%2FPrimary%204%2FMonday%208th%20June%202020%2Foo%20phoneme%20families%20extension%2Ejpeg&amp;parent=%2Fsites%2FPrimary5105%2FShared%20Documents%2FGeneral%2FSpelling%2FPrimary%204%2FMonday%208th%20June%202020" TargetMode="Externa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glowscotland.sharepoint.com/:w:/r/sites/Primary5105/_layouts/15/Doc.aspx?sourcedoc=%7B3BE326D4-9596-456B-827C-F2D6297973E5%7D&amp;file=ow%20(owl)%20common%20words.docx&amp;action=default&amp;mobileredirect=true" TargetMode="External"/><Relationship Id="rId11" Type="http://schemas.openxmlformats.org/officeDocument/2006/relationships/image" Target="../media/image20.jpg"/><Relationship Id="rId5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Spelling%2FDavid%20Walliams%2FMonday%208th%20June%202020%2Fow%20%28owl%29%20phoneme%20board%2Ejpeg&amp;parent=%2Fsites%2FPrimary5105%2FShared%20Documents%2FGeneral%2FSpelling%2FDavid%20Walliams%2FMonday%208th%20June%202020" TargetMode="External"/><Relationship Id="rId15" Type="http://schemas.openxmlformats.org/officeDocument/2006/relationships/hyperlink" Target="https://www.getepic.com/" TargetMode="External"/><Relationship Id="rId10" Type="http://schemas.openxmlformats.org/officeDocument/2006/relationships/image" Target="../media/image19.jpg"/><Relationship Id="rId4" Type="http://schemas.openxmlformats.org/officeDocument/2006/relationships/image" Target="../media/image2.jpg"/><Relationship Id="rId9" Type="http://schemas.openxmlformats.org/officeDocument/2006/relationships/image" Target="../media/image18.jpg"/><Relationship Id="rId14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Reading%2FRoald%20Dahl%2FMonday%208th%20June%202020%2FChapter%205%20%2D%20Comprehension%2Epdf&amp;parent=%2Fsites%2FPrimary5105%2FShared%20Documents%2FGeneral%2FReading%2FRoald%20Dahl%2FMonday%208th%20June%20202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Maths%2FLength%2FSquares%2FMonday%208th%20June%202020%2FMeasuring%20length%2Epdf&amp;parent=%2Fsites%2FPrimary5105%2FShared%20Documents%2FGeneral%2FMaths%2FLength%2FSquares%2FMonday%208th%20June%202020" TargetMode="External"/><Relationship Id="rId13" Type="http://schemas.openxmlformats.org/officeDocument/2006/relationships/image" Target="../media/image25.png"/><Relationship Id="rId18" Type="http://schemas.openxmlformats.org/officeDocument/2006/relationships/image" Target="../media/image27.png"/><Relationship Id="rId3" Type="http://schemas.openxmlformats.org/officeDocument/2006/relationships/image" Target="../media/image13.jpg"/><Relationship Id="rId7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Maths%2FLength%2FCircles%2FMonday%208th%20June%202020%2FMeasuring%20length%2Epdf&amp;parent=%2Fsites%2FPrimary5105%2FShared%20Documents%2FGeneral%2FMaths%2FLength%2FCircles%2FMonday%208th%20June%202020" TargetMode="External"/><Relationship Id="rId12" Type="http://schemas.openxmlformats.org/officeDocument/2006/relationships/hyperlink" Target="https://play.ttrockstars.com/auth/school/student/79128" TargetMode="Externa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appuk.idlsgroup.com/#/login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11" Type="http://schemas.openxmlformats.org/officeDocument/2006/relationships/image" Target="../media/image7.png"/><Relationship Id="rId5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Maths%2FLength%2FTriangles%2FMonday%208th%20June%202020%2FEstimating%20and%20Measuring%20Length%2Epdf&amp;parent=%2Fsites%2FPrimary5105%2FShared%20Documents%2FGeneral%2FMaths%2FLength%2FTriangles%2FMonday%208th%20June%202020" TargetMode="External"/><Relationship Id="rId15" Type="http://schemas.openxmlformats.org/officeDocument/2006/relationships/image" Target="../media/image26.png"/><Relationship Id="rId10" Type="http://schemas.openxmlformats.org/officeDocument/2006/relationships/hyperlink" Target="https://www.sumdog.com/user/sign_in?_ga=2.173771171.1069118646.1589645397-293771469.1582490612" TargetMode="External"/><Relationship Id="rId4" Type="http://schemas.openxmlformats.org/officeDocument/2006/relationships/image" Target="../media/image22.jpg"/><Relationship Id="rId9" Type="http://schemas.openxmlformats.org/officeDocument/2006/relationships/image" Target="../media/image24.png"/><Relationship Id="rId14" Type="http://schemas.openxmlformats.org/officeDocument/2006/relationships/hyperlink" Target="https://whiterosemaths.com/homelearning/year-5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hyperlink" Target="https://www.youtube.com/watch?v=bChrAwLzoSo" TargetMode="Externa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forms.office.com/Pages/ResponsePage.aspx?id=oyzTzM4Wj0KVQTctawUZKZrs4PcouytMv6A2R0y6TENUOFlCMVkwOTQyUTc0UFE4R0E5OTc0T1RNTy4u" TargetMode="External"/><Relationship Id="rId5" Type="http://schemas.openxmlformats.org/officeDocument/2006/relationships/hyperlink" Target="https://forms.office.com/Pages/ResponsePage.aspx?id=oyzTzM4Wj0KVQTctawUZKZrs4PcouytMv6A2R0y6TENUNk80TkYxMDlGMjI1R1RPV1k4VTVDNEs3NC4u" TargetMode="Externa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6825" y="423625"/>
            <a:ext cx="3821875" cy="23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0300" y="2011475"/>
            <a:ext cx="3303695" cy="255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4800" y="192575"/>
            <a:ext cx="1002875" cy="100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88375" y="61950"/>
            <a:ext cx="3956400" cy="39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Bitmoji Image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21050" y="114527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3300" y="1374238"/>
            <a:ext cx="554425" cy="5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78175" y="1368927"/>
            <a:ext cx="554425" cy="56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9713" y="2508797"/>
            <a:ext cx="554425" cy="517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848475" y="2505702"/>
            <a:ext cx="554425" cy="52373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3485925" y="642950"/>
            <a:ext cx="34356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latin typeface="Comic Sans MS"/>
                <a:ea typeface="Comic Sans MS"/>
                <a:cs typeface="Comic Sans MS"/>
                <a:sym typeface="Comic Sans MS"/>
              </a:rPr>
              <a:t>Good Morning P5/4</a:t>
            </a:r>
            <a:endParaRPr sz="25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Week 12 Home Learning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Monday 8</a:t>
            </a:r>
            <a:r>
              <a:rPr lang="en-GB" baseline="30000" dirty="0"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 June 2020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4" name="Google Shape;64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312617" y="765285"/>
            <a:ext cx="554425" cy="49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344588" y="3122688"/>
            <a:ext cx="490475" cy="4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6875" y="-146900"/>
            <a:ext cx="6460572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4"/>
          <p:cNvCxnSpPr/>
          <p:nvPr/>
        </p:nvCxnSpPr>
        <p:spPr>
          <a:xfrm flipH="1">
            <a:off x="6440450" y="121950"/>
            <a:ext cx="11100" cy="3214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14"/>
          <p:cNvCxnSpPr>
            <a:endCxn id="73" idx="1"/>
          </p:cNvCxnSpPr>
          <p:nvPr/>
        </p:nvCxnSpPr>
        <p:spPr>
          <a:xfrm>
            <a:off x="3525050" y="1605050"/>
            <a:ext cx="2915400" cy="18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14"/>
          <p:cNvSpPr txBox="1"/>
          <p:nvPr/>
        </p:nvSpPr>
        <p:spPr>
          <a:xfrm>
            <a:off x="3615575" y="343625"/>
            <a:ext cx="26898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dirty="0" err="1"/>
              <a:t>Aujord’hui</a:t>
            </a:r>
            <a:r>
              <a:rPr lang="en-GB" sz="1700" dirty="0"/>
              <a:t> </a:t>
            </a:r>
            <a:r>
              <a:rPr lang="en-GB" sz="1700" dirty="0" err="1"/>
              <a:t>c’est</a:t>
            </a:r>
            <a:r>
              <a:rPr lang="en-GB" sz="1700" dirty="0"/>
              <a:t> </a:t>
            </a:r>
            <a:r>
              <a:rPr lang="en-GB" sz="1700" dirty="0" err="1"/>
              <a:t>lundi</a:t>
            </a:r>
            <a:r>
              <a:rPr lang="en-GB" sz="1700" dirty="0"/>
              <a:t> </a:t>
            </a:r>
            <a:r>
              <a:rPr lang="en-GB" sz="1700" dirty="0" err="1"/>
              <a:t>huit</a:t>
            </a:r>
            <a:r>
              <a:rPr lang="en-GB" sz="1700" dirty="0"/>
              <a:t> </a:t>
            </a:r>
            <a:r>
              <a:rPr lang="en-GB" sz="1700" dirty="0" err="1"/>
              <a:t>juin</a:t>
            </a:r>
            <a:r>
              <a:rPr lang="en-GB" sz="1700" dirty="0"/>
              <a:t>.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7F7F7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14"/>
          <p:cNvSpPr txBox="1"/>
          <p:nvPr/>
        </p:nvSpPr>
        <p:spPr>
          <a:xfrm>
            <a:off x="3615575" y="1718200"/>
            <a:ext cx="2560800" cy="15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dirty="0"/>
              <a:t>Il fait </a:t>
            </a:r>
            <a:r>
              <a:rPr lang="en-GB" sz="1700" dirty="0" err="1"/>
              <a:t>gris</a:t>
            </a:r>
            <a:r>
              <a:rPr lang="en-GB" sz="1700" dirty="0"/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dirty="0">
                <a:solidFill>
                  <a:schemeClr val="bg1">
                    <a:lumMod val="50000"/>
                  </a:schemeClr>
                </a:solidFill>
              </a:rPr>
              <a:t>It is grey.</a:t>
            </a:r>
            <a:endParaRPr sz="17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14"/>
          <p:cNvSpPr txBox="1"/>
          <p:nvPr/>
        </p:nvSpPr>
        <p:spPr>
          <a:xfrm>
            <a:off x="6440450" y="293750"/>
            <a:ext cx="2560800" cy="2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Je suis content(e)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Je suis d’accord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Je suis mal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4" descr="Clientmoji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6500" y="144712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550" y="102150"/>
            <a:ext cx="7593000" cy="462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56050" y="2832950"/>
            <a:ext cx="2202049" cy="275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 descr="Bitmoji Imag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554550" y="1479875"/>
            <a:ext cx="3980225" cy="40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1864525" y="391800"/>
            <a:ext cx="7011900" cy="3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Morning Starter</a:t>
            </a:r>
            <a:endParaRPr sz="1800"/>
          </a:p>
        </p:txBody>
      </p:sp>
      <p:sp>
        <p:nvSpPr>
          <p:cNvPr id="85" name="Google Shape;85;p15"/>
          <p:cNvSpPr txBox="1"/>
          <p:nvPr/>
        </p:nvSpPr>
        <p:spPr>
          <a:xfrm>
            <a:off x="2175950" y="853900"/>
            <a:ext cx="6700800" cy="3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93C47D"/>
                </a:solidFill>
              </a:rPr>
              <a:t>Start at 1 on a clock.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93C47D"/>
                </a:solidFill>
              </a:rPr>
              <a:t>Make a half turn clockwise.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93C47D"/>
                </a:solidFill>
              </a:rPr>
              <a:t>Where do you finish?</a:t>
            </a:r>
          </a:p>
          <a:p>
            <a:pPr lvl="0">
              <a:buClr>
                <a:schemeClr val="dk1"/>
              </a:buClr>
              <a:buSzPts val="1100"/>
            </a:pPr>
            <a:endParaRPr lang="en-US" dirty="0"/>
          </a:p>
          <a:p>
            <a:pPr lvl="0">
              <a:buClr>
                <a:schemeClr val="dk1"/>
              </a:buClr>
              <a:buSzPts val="1100"/>
            </a:pPr>
            <a:endParaRPr dirty="0"/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FF9900"/>
                </a:solidFill>
              </a:rPr>
              <a:t>How many right angles are there in this shape?</a:t>
            </a:r>
            <a:endParaRPr dirty="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</a:endParaRPr>
          </a:p>
          <a:p>
            <a:pPr lvl="0"/>
            <a:r>
              <a:rPr lang="en-US" dirty="0">
                <a:solidFill>
                  <a:srgbClr val="FF0000"/>
                </a:solidFill>
              </a:rPr>
              <a:t>Sid was driving South East when he came to a roundabout.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He then turned his car through 45 degrees anti-clockwise.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In which direction was Sid then driving?</a:t>
            </a:r>
            <a:endParaRPr dirty="0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A157957A-9D4C-4D27-96CC-CFF8C942B8A4}"/>
              </a:ext>
            </a:extLst>
          </p:cNvPr>
          <p:cNvSpPr/>
          <p:nvPr/>
        </p:nvSpPr>
        <p:spPr>
          <a:xfrm>
            <a:off x="6696914" y="1643759"/>
            <a:ext cx="1453116" cy="73719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50" y="136463"/>
            <a:ext cx="8848725" cy="47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431975" y="-88775"/>
            <a:ext cx="2738400" cy="47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Spelling:	</a:t>
            </a:r>
            <a:r>
              <a:rPr lang="en-GB" sz="1800" dirty="0">
                <a:hlinkClick r:id="rId5"/>
              </a:rPr>
              <a:t>Phonics Board   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 dirty="0"/>
              <a:t>‘ow (owl)’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Read, Write, Spell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hlinkClick r:id="rId6"/>
              </a:rPr>
              <a:t>Common words</a:t>
            </a:r>
            <a:endParaRPr lang="en-US" sz="18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Reading: </a:t>
            </a:r>
            <a:r>
              <a:rPr lang="en-GB" sz="1800" dirty="0">
                <a:solidFill>
                  <a:schemeClr val="tx1"/>
                </a:solidFill>
                <a:hlinkClick r:id="rId7"/>
              </a:rPr>
              <a:t>New Book!</a:t>
            </a:r>
            <a:endParaRPr lang="en-GB" sz="1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Task – </a:t>
            </a:r>
            <a:r>
              <a:rPr lang="en-GB" sz="1800" dirty="0">
                <a:hlinkClick r:id="rId8"/>
              </a:rPr>
              <a:t>Reading Comprehension</a:t>
            </a:r>
            <a:endParaRPr sz="1800" dirty="0"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15550" y="401825"/>
            <a:ext cx="819825" cy="11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88311" y="353313"/>
            <a:ext cx="866250" cy="11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07475" y="353325"/>
            <a:ext cx="768824" cy="115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3325550" y="0"/>
            <a:ext cx="3015000" cy="4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</a:rPr>
              <a:t>Literacy Task Board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/>
              <a:t>Spelling: Generate phoneme families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Primary 4 – </a:t>
            </a:r>
            <a:r>
              <a:rPr lang="en-GB" dirty="0">
                <a:hlinkClick r:id="rId12"/>
              </a:rPr>
              <a:t>unit 5 ‘</a:t>
            </a:r>
            <a:r>
              <a:rPr lang="en-GB" dirty="0" err="1">
                <a:hlinkClick r:id="rId12"/>
              </a:rPr>
              <a:t>oo</a:t>
            </a:r>
            <a:r>
              <a:rPr lang="en-GB" dirty="0">
                <a:hlinkClick r:id="rId12"/>
              </a:rPr>
              <a:t>’ - </a:t>
            </a:r>
            <a:r>
              <a:rPr lang="en-US" dirty="0">
                <a:hlinkClick r:id="rId12"/>
              </a:rPr>
              <a:t>Extension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Primary 5 – </a:t>
            </a:r>
            <a:r>
              <a:rPr lang="en-GB" dirty="0">
                <a:hlinkClick r:id="rId13"/>
              </a:rPr>
              <a:t>unit 12 ‘</a:t>
            </a:r>
            <a:r>
              <a:rPr lang="en-GB" dirty="0" err="1">
                <a:hlinkClick r:id="rId13"/>
              </a:rPr>
              <a:t>ch</a:t>
            </a:r>
            <a:r>
              <a:rPr lang="en-GB" dirty="0">
                <a:hlinkClick r:id="rId13"/>
              </a:rPr>
              <a:t>’ - Extension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Reading:             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/>
              <a:t>Task – </a:t>
            </a:r>
            <a:r>
              <a:rPr lang="en-US" sz="1600" dirty="0">
                <a:hlinkClick r:id="rId14"/>
              </a:rPr>
              <a:t>Comprehension Questions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8" name="Google Shape;98;p16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400136" y="3238138"/>
            <a:ext cx="554425" cy="56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329937" y="3051752"/>
            <a:ext cx="554425" cy="56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 descr="Bitmoji Image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932425" y="2457625"/>
            <a:ext cx="2685875" cy="26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6274175" y="1597260"/>
            <a:ext cx="2543760" cy="31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Spelling: Generate phoneme families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/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200" dirty="0"/>
              <a:t>Primary 4 – </a:t>
            </a:r>
            <a:r>
              <a:rPr lang="en-US" sz="1200" dirty="0">
                <a:hlinkClick r:id="rId12"/>
              </a:rPr>
              <a:t>unit 5 ‘</a:t>
            </a:r>
            <a:r>
              <a:rPr lang="en-US" sz="1200" dirty="0" err="1">
                <a:hlinkClick r:id="rId12"/>
              </a:rPr>
              <a:t>oo</a:t>
            </a:r>
            <a:r>
              <a:rPr lang="en-US" sz="1200" dirty="0">
                <a:hlinkClick r:id="rId12"/>
              </a:rPr>
              <a:t>’ - Extension</a:t>
            </a:r>
            <a:endParaRPr lang="en-US" sz="1200" dirty="0"/>
          </a:p>
          <a:p>
            <a:pPr lvl="0">
              <a:lnSpc>
                <a:spcPct val="115000"/>
              </a:lnSpc>
            </a:pPr>
            <a:r>
              <a:rPr lang="en-US" sz="1200" dirty="0"/>
              <a:t>Primary 5 – </a:t>
            </a:r>
            <a:r>
              <a:rPr lang="en-US" sz="1200" dirty="0">
                <a:hlinkClick r:id="rId13"/>
              </a:rPr>
              <a:t>unit 12 ‘</a:t>
            </a:r>
            <a:r>
              <a:rPr lang="en-US" sz="1200" dirty="0" err="1">
                <a:hlinkClick r:id="rId13"/>
              </a:rPr>
              <a:t>ch</a:t>
            </a:r>
            <a:r>
              <a:rPr lang="en-US" sz="1200" dirty="0">
                <a:hlinkClick r:id="rId13"/>
              </a:rPr>
              <a:t>’ - Extension</a:t>
            </a:r>
            <a:endParaRPr lang="en-US" sz="1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Reading: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Task – </a:t>
            </a:r>
            <a:r>
              <a:rPr lang="en-GB" dirty="0">
                <a:hlinkClick r:id="rId18"/>
              </a:rPr>
              <a:t>Book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hlinkClick r:id="rId18"/>
              </a:rPr>
              <a:t>Review</a:t>
            </a:r>
            <a:endParaRPr lang="en-GB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450" y="0"/>
            <a:ext cx="88487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482200" y="241100"/>
            <a:ext cx="2692200" cy="4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algn="ctr"/>
            <a:r>
              <a:rPr lang="en-GB" dirty="0">
                <a:hlinkClick r:id="rId5"/>
              </a:rPr>
              <a:t>Estimating and Measuring Length</a:t>
            </a:r>
            <a:endParaRPr lang="en-GB" dirty="0"/>
          </a:p>
          <a:p>
            <a:pPr lvl="0" algn="ctr"/>
            <a:endParaRPr lang="en-GB" dirty="0"/>
          </a:p>
          <a:p>
            <a:pPr lvl="0" algn="ctr"/>
            <a:r>
              <a:rPr lang="en-GB" dirty="0"/>
              <a:t>Don’t worry if you do not have all the supplies at home, just use what you have.</a:t>
            </a:r>
            <a:endParaRPr dirty="0"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0599" y="241100"/>
            <a:ext cx="815401" cy="71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3366550" y="241100"/>
            <a:ext cx="2692200" cy="4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algn="ctr"/>
            <a:r>
              <a:rPr lang="en-US" dirty="0">
                <a:hlinkClick r:id="rId7"/>
              </a:rPr>
              <a:t>Measuring Length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Websites for all groups to use:</a:t>
            </a:r>
            <a:endParaRPr dirty="0"/>
          </a:p>
        </p:txBody>
      </p:sp>
      <p:sp>
        <p:nvSpPr>
          <p:cNvPr id="110" name="Google Shape;110;p17"/>
          <p:cNvSpPr/>
          <p:nvPr/>
        </p:nvSpPr>
        <p:spPr>
          <a:xfrm>
            <a:off x="4304950" y="241100"/>
            <a:ext cx="815400" cy="8337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6058750" y="241100"/>
            <a:ext cx="2692200" cy="4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hlinkClick r:id="rId8"/>
              </a:rPr>
              <a:t>Measuring Length</a:t>
            </a:r>
            <a:endParaRPr dirty="0"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3351" y="241100"/>
            <a:ext cx="833700" cy="8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27850" y="3295075"/>
            <a:ext cx="554425" cy="5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77036" y="3293761"/>
            <a:ext cx="554425" cy="5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696203" y="3293753"/>
            <a:ext cx="554425" cy="5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174392" y="3293760"/>
            <a:ext cx="554425" cy="49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lientmoji">
            <a:extLst>
              <a:ext uri="{FF2B5EF4-FFF2-40B4-BE49-F238E27FC236}">
                <a16:creationId xmlns:a16="http://schemas.microsoft.com/office/drawing/2014/main" id="{C0853449-D119-4E8D-94AC-2B5209215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60" y="2211501"/>
            <a:ext cx="3019499" cy="30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793026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253225" y="291325"/>
            <a:ext cx="7423800" cy="25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French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lvl="0"/>
            <a:r>
              <a:rPr lang="en-US" sz="1800" dirty="0"/>
              <a:t>Watch this video about French body parts:</a:t>
            </a:r>
          </a:p>
          <a:p>
            <a:pPr lvl="0"/>
            <a:r>
              <a:rPr lang="en-GB" sz="1800" dirty="0">
                <a:hlinkClick r:id="rId5"/>
              </a:rPr>
              <a:t>https://www.youtube.com/watch?v=bChrAwLzoSo</a:t>
            </a:r>
            <a:endParaRPr lang="en-GB" sz="1800" dirty="0"/>
          </a:p>
          <a:p>
            <a:pPr lvl="0"/>
            <a:endParaRPr lang="en-GB" sz="1800" dirty="0"/>
          </a:p>
          <a:p>
            <a:pPr lvl="0"/>
            <a:r>
              <a:rPr lang="en-GB" sz="1800" dirty="0"/>
              <a:t>Then try and guess what the French names for different body parts are using the visual clues in the video.</a:t>
            </a:r>
            <a:endParaRPr sz="1800" dirty="0"/>
          </a:p>
        </p:txBody>
      </p:sp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40C138A2-82C9-48D3-AEF6-4829574FF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737" y="2062715"/>
            <a:ext cx="3236285" cy="323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93026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411875" y="442025"/>
            <a:ext cx="74238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R</a:t>
            </a:r>
            <a:r>
              <a:rPr lang="en-GB" sz="2500" dirty="0"/>
              <a:t>E</a:t>
            </a:r>
            <a:endParaRPr sz="2500" dirty="0"/>
          </a:p>
        </p:txBody>
      </p:sp>
      <p:sp>
        <p:nvSpPr>
          <p:cNvPr id="132" name="Google Shape;132;p19"/>
          <p:cNvSpPr txBox="1"/>
          <p:nvPr/>
        </p:nvSpPr>
        <p:spPr>
          <a:xfrm>
            <a:off x="442025" y="1155274"/>
            <a:ext cx="7423800" cy="261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June is the month of the Sacred Heart!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Fold a piece of paper in half and cut half a heart shape. When it is open a full heart is </a:t>
            </a:r>
            <a:r>
              <a:rPr lang="en-US" dirty="0" err="1"/>
              <a:t>visiable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Decorate the paper then stick it on another sheet, write a thank you prayer to Jesus.</a:t>
            </a:r>
            <a:endParaRPr dirty="0"/>
          </a:p>
        </p:txBody>
      </p:sp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F60F908F-1303-49B6-A26B-76D7815CE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61" y="2261190"/>
            <a:ext cx="3339951" cy="333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84D49F25-2BA4-451B-B42E-C354ABFC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17" y="2809126"/>
            <a:ext cx="2593458" cy="17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rple Brick Wall Background Free Stock Photo - Public Domain Pictures">
            <a:extLst>
              <a:ext uri="{FF2B5EF4-FFF2-40B4-BE49-F238E27FC236}">
                <a16:creationId xmlns:a16="http://schemas.microsoft.com/office/drawing/2014/main" id="{0F08E6BF-D405-4EF1-A0E2-C097F16C0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8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93026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411875" y="442025"/>
            <a:ext cx="74238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Survey - Important</a:t>
            </a:r>
            <a:endParaRPr sz="2500" dirty="0"/>
          </a:p>
        </p:txBody>
      </p:sp>
      <p:sp>
        <p:nvSpPr>
          <p:cNvPr id="132" name="Google Shape;132;p19"/>
          <p:cNvSpPr txBox="1"/>
          <p:nvPr/>
        </p:nvSpPr>
        <p:spPr>
          <a:xfrm>
            <a:off x="442025" y="1155274"/>
            <a:ext cx="7423800" cy="261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Today is the last day that you and your parents/</a:t>
            </a:r>
            <a:r>
              <a:rPr lang="en-US" dirty="0" err="1"/>
              <a:t>carers</a:t>
            </a:r>
            <a:r>
              <a:rPr lang="en-US" dirty="0"/>
              <a:t> have to complete the surveys, the links for both are below. Please take a couple of minutes to provide your feedback, it is greatly appreciated.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5382EC-C9DA-4C5D-9087-4EA66DE9B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11268"/>
              </p:ext>
            </p:extLst>
          </p:nvPr>
        </p:nvGraphicFramePr>
        <p:xfrm>
          <a:off x="1007081" y="2388944"/>
          <a:ext cx="6080760" cy="518160"/>
        </p:xfrm>
        <a:graphic>
          <a:graphicData uri="http://schemas.openxmlformats.org/drawingml/2006/table">
            <a:tbl>
              <a:tblPr/>
              <a:tblGrid>
                <a:gridCol w="1975485">
                  <a:extLst>
                    <a:ext uri="{9D8B030D-6E8A-4147-A177-3AD203B41FA5}">
                      <a16:colId xmlns:a16="http://schemas.microsoft.com/office/drawing/2014/main" val="2119498149"/>
                    </a:ext>
                  </a:extLst>
                </a:gridCol>
                <a:gridCol w="4105275">
                  <a:extLst>
                    <a:ext uri="{9D8B030D-6E8A-4147-A177-3AD203B41FA5}">
                      <a16:colId xmlns:a16="http://schemas.microsoft.com/office/drawing/2014/main" val="4190541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Calibri" panose="020F0502020204030204" pitchFamily="34" charset="0"/>
                        </a:rPr>
                        <a:t>Parents</a:t>
                      </a:r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Calibri" panose="020F0502020204030204" pitchFamily="34" charset="0"/>
                          <a:hlinkClick r:id="rId5"/>
                        </a:rPr>
                        <a:t>Complete Form here</a:t>
                      </a:r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44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Calibri" panose="020F0502020204030204" pitchFamily="34" charset="0"/>
                        </a:rPr>
                        <a:t>Pupils (P4-P7)</a:t>
                      </a:r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hlinkClick r:id="rId6"/>
                        </a:rPr>
                        <a:t>Complete Form here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737168"/>
                  </a:ext>
                </a:extLst>
              </a:tr>
            </a:tbl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5FC7A7FB-F6A0-4B53-B1B4-DDB3FDB0E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399" y="23892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3" name="Picture 7" descr="Clientmoji">
            <a:extLst>
              <a:ext uri="{FF2B5EF4-FFF2-40B4-BE49-F238E27FC236}">
                <a16:creationId xmlns:a16="http://schemas.microsoft.com/office/drawing/2014/main" id="{DD0D8444-EF26-4EA6-9824-9926C71AA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31" y="2301019"/>
            <a:ext cx="2903131" cy="290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0858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374</Words>
  <Application>Microsoft Office PowerPoint</Application>
  <PresentationFormat>On-screen Show (16:9)</PresentationFormat>
  <Paragraphs>108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Times New Roman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33HV</dc:creator>
  <cp:lastModifiedBy>Scott Moffat</cp:lastModifiedBy>
  <cp:revision>18</cp:revision>
  <dcterms:modified xsi:type="dcterms:W3CDTF">2020-06-08T06:54:29Z</dcterms:modified>
</cp:coreProperties>
</file>