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2"/>
  </p:notesMasterIdLst>
  <p:sldIdLst>
    <p:sldId id="256" r:id="rId2"/>
    <p:sldId id="257" r:id="rId3"/>
    <p:sldId id="278" r:id="rId4"/>
    <p:sldId id="266" r:id="rId5"/>
    <p:sldId id="281" r:id="rId6"/>
    <p:sldId id="282" r:id="rId7"/>
    <p:sldId id="283" r:id="rId8"/>
    <p:sldId id="284" r:id="rId9"/>
    <p:sldId id="279" r:id="rId10"/>
    <p:sldId id="28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5" autoAdjust="0"/>
    <p:restoredTop sz="94660"/>
  </p:normalViewPr>
  <p:slideViewPr>
    <p:cSldViewPr>
      <p:cViewPr varScale="1">
        <p:scale>
          <a:sx n="69" d="100"/>
          <a:sy n="69" d="100"/>
        </p:scale>
        <p:origin x="162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61F4-FF56-4B33-96F1-E403E8D86A48}" type="datetimeFigureOut">
              <a:rPr lang="en-GB" smtClean="0"/>
              <a:t>07/06/2020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4579-9230-461E-9F35-AAD1AC7A8D39}" type="slidenum">
              <a:rPr lang="en-GB" smtClean="0"/>
              <a:t>‹#›</a:t>
            </a:fld>
            <a:endParaRPr lang="en-GB"/>
          </a:p>
        </p:txBody>
      </p:sp>
    </p:spTree>
    <p:extLst>
      <p:ext uri="{BB962C8B-B14F-4D97-AF65-F5344CB8AC3E}">
        <p14:creationId xmlns:p14="http://schemas.microsoft.com/office/powerpoint/2010/main" val="177390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E44579-9230-461E-9F35-AAD1AC7A8D39}" type="slidenum">
              <a:rPr lang="en-GB" smtClean="0"/>
              <a:t>9</a:t>
            </a:fld>
            <a:endParaRPr lang="en-GB"/>
          </a:p>
        </p:txBody>
      </p:sp>
    </p:spTree>
    <p:extLst>
      <p:ext uri="{BB962C8B-B14F-4D97-AF65-F5344CB8AC3E}">
        <p14:creationId xmlns:p14="http://schemas.microsoft.com/office/powerpoint/2010/main" val="283325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E44579-9230-461E-9F35-AAD1AC7A8D39}" type="slidenum">
              <a:rPr lang="en-GB" smtClean="0"/>
              <a:t>10</a:t>
            </a:fld>
            <a:endParaRPr lang="en-GB"/>
          </a:p>
        </p:txBody>
      </p:sp>
    </p:spTree>
    <p:extLst>
      <p:ext uri="{BB962C8B-B14F-4D97-AF65-F5344CB8AC3E}">
        <p14:creationId xmlns:p14="http://schemas.microsoft.com/office/powerpoint/2010/main" val="354674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85034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149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36298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240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380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07/06/2020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66478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07/06/2020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74824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920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961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112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56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0578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0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24FD3-DA4C-4A0E-81F8-6ECB430FA298}" type="datetimeFigureOut">
              <a:rPr lang="en-GB" smtClean="0"/>
              <a:t>07/06/2020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40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24FD3-DA4C-4A0E-81F8-6ECB430FA298}" type="datetimeFigureOut">
              <a:rPr lang="en-GB" smtClean="0"/>
              <a:t>07/06/2020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13978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524FD3-DA4C-4A0E-81F8-6ECB430FA298}" type="datetimeFigureOut">
              <a:rPr lang="en-GB" smtClean="0"/>
              <a:t>07/06/2020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624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1330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5092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4524FD3-DA4C-4A0E-81F8-6ECB430FA298}" type="datetimeFigureOut">
              <a:rPr lang="en-GB" smtClean="0"/>
              <a:t>07/06/2020</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E743A06-F6AF-4C0E-8F0E-DA186D2E19F2}" type="slidenum">
              <a:rPr lang="en-GB" smtClean="0"/>
              <a:t>‹#›</a:t>
            </a:fld>
            <a:endParaRPr lang="en-GB"/>
          </a:p>
        </p:txBody>
      </p:sp>
    </p:spTree>
    <p:extLst>
      <p:ext uri="{BB962C8B-B14F-4D97-AF65-F5344CB8AC3E}">
        <p14:creationId xmlns:p14="http://schemas.microsoft.com/office/powerpoint/2010/main" val="36582987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s://www.linguascop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hyperlink" Target="https://www.youtube.com/watch?v=KG1DVc8E1a8"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KsDMOJbWt_Y" TargetMode="Externa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image" Target="../media/image9.emf"/><Relationship Id="rId4" Type="http://schemas.openxmlformats.org/officeDocument/2006/relationships/audio" Target="../media/media3.m4a"/><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oxfordowl.co.uk/" TargetMode="Externa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18.xml"/><Relationship Id="rId4" Type="http://schemas.openxmlformats.org/officeDocument/2006/relationships/hyperlink" Target="https://www.youtube.com/watch?v=mqLB9pbJpr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bbc.co.uk/bitesize/clips/zs4xn39"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time_continue=120&amp;v=j918PoWWaB0&amp;feature=emb_title"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476673"/>
            <a:ext cx="7117180" cy="1368151"/>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6700" cap="none" dirty="0" smtClean="0">
                <a:latin typeface="SassoonCRInfant" panose="02010503020300020003" pitchFamily="2" charset="0"/>
              </a:rPr>
              <a:t>Monday </a:t>
            </a:r>
            <a:r>
              <a:rPr lang="en-GB" sz="6700" cap="none" dirty="0">
                <a:latin typeface="SassoonCRInfant" panose="02010503020300020003" pitchFamily="2" charset="0"/>
              </a:rPr>
              <a:t>8</a:t>
            </a:r>
            <a:r>
              <a:rPr lang="en-GB" sz="6700" cap="none" baseline="30000" dirty="0" smtClean="0">
                <a:latin typeface="SassoonCRInfant" panose="02010503020300020003" pitchFamily="2" charset="0"/>
              </a:rPr>
              <a:t>th</a:t>
            </a:r>
            <a:r>
              <a:rPr lang="en-GB" sz="6700" cap="none" dirty="0" smtClean="0">
                <a:latin typeface="SassoonCRInfant" panose="02010503020300020003" pitchFamily="2" charset="0"/>
              </a:rPr>
              <a:t> June</a:t>
            </a:r>
            <a:endParaRPr lang="en-GB" sz="6700" dirty="0">
              <a:latin typeface="SassoonCRInfant" panose="02010503020300020003" pitchFamily="2" charset="0"/>
            </a:endParaRPr>
          </a:p>
        </p:txBody>
      </p:sp>
      <p:sp>
        <p:nvSpPr>
          <p:cNvPr id="3" name="Subtitle 2"/>
          <p:cNvSpPr>
            <a:spLocks noGrp="1"/>
          </p:cNvSpPr>
          <p:nvPr>
            <p:ph type="subTitle" idx="1"/>
          </p:nvPr>
        </p:nvSpPr>
        <p:spPr>
          <a:xfrm>
            <a:off x="1009442" y="1340768"/>
            <a:ext cx="7739022" cy="5517232"/>
          </a:xfrm>
        </p:spPr>
        <p:txBody>
          <a:bodyPr>
            <a:normAutofit/>
          </a:bodyPr>
          <a:lstStyle/>
          <a:p>
            <a:endParaRPr lang="en-GB" dirty="0" smtClean="0">
              <a:latin typeface="Comic Sans MS" panose="030F0702030302020204" pitchFamily="66" charset="0"/>
            </a:endParaRPr>
          </a:p>
          <a:p>
            <a:r>
              <a:rPr lang="en-GB" cap="none" dirty="0">
                <a:latin typeface="Comic Sans MS" panose="030F0702030302020204" pitchFamily="66" charset="0"/>
              </a:rPr>
              <a:t>G</a:t>
            </a:r>
            <a:r>
              <a:rPr lang="en-GB" cap="none" dirty="0" smtClean="0">
                <a:latin typeface="Comic Sans MS" panose="030F0702030302020204" pitchFamily="66" charset="0"/>
              </a:rPr>
              <a:t>ood morning primary 2!</a:t>
            </a:r>
          </a:p>
          <a:p>
            <a:r>
              <a:rPr lang="en-GB" cap="none" dirty="0">
                <a:latin typeface="Comic Sans MS" panose="030F0702030302020204" pitchFamily="66" charset="0"/>
              </a:rPr>
              <a:t>B</a:t>
            </a:r>
            <a:r>
              <a:rPr lang="en-GB" cap="none" dirty="0" smtClean="0">
                <a:latin typeface="Comic Sans MS" panose="030F0702030302020204" pitchFamily="66" charset="0"/>
              </a:rPr>
              <a:t>onjour la class!  ca </a:t>
            </a:r>
            <a:r>
              <a:rPr lang="en-GB" cap="none" dirty="0" err="1" smtClean="0">
                <a:latin typeface="Comic Sans MS" panose="030F0702030302020204" pitchFamily="66" charset="0"/>
              </a:rPr>
              <a:t>va</a:t>
            </a:r>
            <a:r>
              <a:rPr lang="en-GB" cap="none" dirty="0" smtClean="0">
                <a:latin typeface="Comic Sans MS" panose="030F0702030302020204" pitchFamily="66" charset="0"/>
              </a:rPr>
              <a:t>?</a:t>
            </a:r>
          </a:p>
          <a:p>
            <a:endParaRPr lang="en-GB" cap="none" dirty="0" smtClean="0"/>
          </a:p>
          <a:p>
            <a:endParaRPr lang="en-GB" cap="none" dirty="0"/>
          </a:p>
          <a:p>
            <a:endParaRPr lang="en-GB" cap="none" dirty="0" smtClean="0"/>
          </a:p>
          <a:p>
            <a:endParaRPr lang="en-GB" cap="none" dirty="0" smtClean="0"/>
          </a:p>
          <a:p>
            <a:endParaRPr lang="en-GB" sz="2000" cap="none" dirty="0" smtClean="0">
              <a:latin typeface="SassoonCRInfant" panose="02010503020300020003" pitchFamily="2" charset="0"/>
            </a:endParaRPr>
          </a:p>
          <a:p>
            <a:endParaRPr lang="en-GB" cap="none" dirty="0" smtClean="0">
              <a:latin typeface="SassoonCRInfant" panose="02010503020300020003" pitchFamily="2" charset="0"/>
              <a:hlinkClick r:id="rId4"/>
            </a:endParaRPr>
          </a:p>
          <a:p>
            <a:endParaRPr lang="en-GB" cap="none" dirty="0" smtClean="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7645" y="4046612"/>
            <a:ext cx="609600" cy="609600"/>
          </a:xfrm>
          <a:prstGeom prst="rect">
            <a:avLst/>
          </a:prstGeom>
        </p:spPr>
      </p:pic>
      <p:pic>
        <p:nvPicPr>
          <p:cNvPr id="6146" name="Picture 2" descr="Bonjour Cartoons and Comics - funny pictures from Cartoon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2708919"/>
            <a:ext cx="2416829" cy="3150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njour Cartoons and Comics - funny pictures from Cartoon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0086" y="2708919"/>
            <a:ext cx="2285528" cy="309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079" y="116632"/>
            <a:ext cx="8712968" cy="6217087"/>
          </a:xfrm>
          <a:prstGeom prst="rect">
            <a:avLst/>
          </a:prstGeom>
          <a:noFill/>
        </p:spPr>
        <p:txBody>
          <a:bodyPr wrap="square" rtlCol="0">
            <a:spAutoFit/>
          </a:bodyPr>
          <a:lstStyle/>
          <a:p>
            <a:pPr algn="ctr"/>
            <a:r>
              <a:rPr lang="en-GB" sz="3600" b="1" u="sng" dirty="0" smtClean="0">
                <a:solidFill>
                  <a:schemeClr val="accent6"/>
                </a:solidFill>
                <a:latin typeface="Comic Sans MS" panose="030F0702030302020204" pitchFamily="66" charset="0"/>
              </a:rPr>
              <a:t>Health and Wellbeing</a:t>
            </a:r>
          </a:p>
          <a:p>
            <a:pPr algn="ctr"/>
            <a:endParaRPr lang="en-GB" sz="2000" dirty="0" smtClean="0">
              <a:latin typeface="SassoonCRInfant" panose="02010503020300020003" pitchFamily="2" charset="0"/>
            </a:endParaRPr>
          </a:p>
          <a:p>
            <a:pPr algn="ctr"/>
            <a:r>
              <a:rPr lang="en-GB" sz="2000" b="1" dirty="0" smtClean="0">
                <a:latin typeface="SassoonCRInfant" panose="02010503020300020003" pitchFamily="2" charset="0"/>
              </a:rPr>
              <a:t>L.I </a:t>
            </a:r>
            <a:r>
              <a:rPr lang="en-GB" sz="2000" b="1" dirty="0">
                <a:latin typeface="SassoonCRInfant" panose="02010503020300020003" pitchFamily="2" charset="0"/>
              </a:rPr>
              <a:t>– </a:t>
            </a:r>
            <a:r>
              <a:rPr lang="en-GB" sz="2000" b="1" dirty="0" smtClean="0">
                <a:latin typeface="SassoonCRInfant" panose="02010503020300020003" pitchFamily="2" charset="0"/>
              </a:rPr>
              <a:t>We are learning to understand how our muscles work.</a:t>
            </a:r>
            <a:endParaRPr lang="en-GB" sz="2000" b="1" dirty="0">
              <a:latin typeface="SassoonCRInfant" panose="02010503020300020003" pitchFamily="2" charset="0"/>
            </a:endParaRPr>
          </a:p>
          <a:p>
            <a:endParaRPr lang="en-GB" sz="2000" dirty="0">
              <a:latin typeface="SassoonCRInfant" panose="02010503020300020003" pitchFamily="2" charset="0"/>
            </a:endParaRPr>
          </a:p>
          <a:p>
            <a:pPr algn="ctr"/>
            <a:r>
              <a:rPr lang="en-GB" sz="2400" b="1" u="sng" dirty="0" smtClean="0">
                <a:solidFill>
                  <a:schemeClr val="accent6"/>
                </a:solidFill>
                <a:latin typeface="SassoonCRInfant" panose="02010503020300020003" pitchFamily="2" charset="0"/>
              </a:rPr>
              <a:t>Activity </a:t>
            </a:r>
          </a:p>
          <a:p>
            <a:endParaRPr lang="en-GB" sz="2000" dirty="0">
              <a:latin typeface="SassoonCRInfant" panose="02010503020300020003" pitchFamily="2" charset="0"/>
            </a:endParaRPr>
          </a:p>
          <a:p>
            <a:pPr algn="ctr"/>
            <a:r>
              <a:rPr lang="en-GB" sz="2000" dirty="0" smtClean="0">
                <a:latin typeface="SassoonCRInfant" panose="02010503020300020003" pitchFamily="2" charset="0"/>
              </a:rPr>
              <a:t>Can you complete all of the simple tasks below? </a:t>
            </a:r>
          </a:p>
          <a:p>
            <a:pPr algn="ctr"/>
            <a:r>
              <a:rPr lang="en-GB" sz="2000" dirty="0" smtClean="0">
                <a:latin typeface="SassoonCRInfant" panose="02010503020300020003" pitchFamily="2" charset="0"/>
              </a:rPr>
              <a:t>Whilst you are completing the task, can you work out what parts of your body and muscles you are using?</a:t>
            </a:r>
          </a:p>
          <a:p>
            <a:endParaRPr lang="en-GB" sz="2000" dirty="0">
              <a:latin typeface="SassoonCRInfant" panose="02010503020300020003" pitchFamily="2" charset="0"/>
            </a:endParaRPr>
          </a:p>
          <a:p>
            <a:pPr marL="457200" indent="-457200" algn="ctr">
              <a:buAutoNum type="arabicPeriod"/>
            </a:pPr>
            <a:r>
              <a:rPr lang="en-GB" sz="2000" dirty="0" smtClean="0">
                <a:latin typeface="SassoonCRInfant" panose="02010503020300020003" pitchFamily="2" charset="0"/>
              </a:rPr>
              <a:t>Do a star jump</a:t>
            </a:r>
          </a:p>
          <a:p>
            <a:pPr marL="457200" indent="-457200" algn="ctr">
              <a:buAutoNum type="arabicPeriod"/>
            </a:pPr>
            <a:endParaRPr lang="en-GB" sz="2000" dirty="0" smtClean="0">
              <a:latin typeface="SassoonCRInfant" panose="02010503020300020003" pitchFamily="2" charset="0"/>
            </a:endParaRPr>
          </a:p>
          <a:p>
            <a:pPr marL="457200" indent="-457200" algn="ctr">
              <a:buAutoNum type="arabicPeriod"/>
            </a:pPr>
            <a:r>
              <a:rPr lang="en-GB" sz="2000" dirty="0" smtClean="0">
                <a:latin typeface="SassoonCRInfant" panose="02010503020300020003" pitchFamily="2" charset="0"/>
              </a:rPr>
              <a:t>Lift an object up from the floor</a:t>
            </a:r>
          </a:p>
          <a:p>
            <a:pPr marL="457200" indent="-457200" algn="ctr">
              <a:buAutoNum type="arabicPeriod"/>
            </a:pPr>
            <a:endParaRPr lang="en-GB" sz="2000" dirty="0" smtClean="0">
              <a:latin typeface="SassoonCRInfant" panose="02010503020300020003" pitchFamily="2" charset="0"/>
            </a:endParaRPr>
          </a:p>
          <a:p>
            <a:pPr marL="457200" indent="-457200" algn="ctr">
              <a:buAutoNum type="arabicPeriod"/>
            </a:pPr>
            <a:r>
              <a:rPr lang="en-GB" sz="2000" dirty="0" smtClean="0">
                <a:latin typeface="SassoonCRInfant" panose="02010503020300020003" pitchFamily="2" charset="0"/>
              </a:rPr>
              <a:t>Chew a piece of food</a:t>
            </a:r>
          </a:p>
          <a:p>
            <a:pPr marL="457200" indent="-457200" algn="ctr">
              <a:buAutoNum type="arabicPeriod"/>
            </a:pPr>
            <a:endParaRPr lang="en-GB" sz="2000" dirty="0" smtClean="0">
              <a:latin typeface="SassoonCRInfant" panose="02010503020300020003" pitchFamily="2" charset="0"/>
            </a:endParaRPr>
          </a:p>
          <a:p>
            <a:pPr marL="457200" indent="-457200" algn="ctr">
              <a:buAutoNum type="arabicPeriod"/>
            </a:pPr>
            <a:r>
              <a:rPr lang="en-GB" sz="2000" dirty="0" smtClean="0">
                <a:latin typeface="SassoonCRInfant" panose="02010503020300020003" pitchFamily="2" charset="0"/>
              </a:rPr>
              <a:t>Close your eyes</a:t>
            </a:r>
          </a:p>
          <a:p>
            <a:pPr marL="457200" indent="-457200">
              <a:buAutoNum type="arabicPeriod"/>
            </a:pPr>
            <a:endParaRPr lang="en-GB" sz="2000" dirty="0" smtClean="0">
              <a:latin typeface="SassoonCRInfant" panose="02010503020300020003" pitchFamily="2" charset="0"/>
            </a:endParaRPr>
          </a:p>
          <a:p>
            <a:endParaRPr lang="en-GB" dirty="0" smtClean="0">
              <a:latin typeface="SassoonCRInfant" panose="02010503020300020003" pitchFamily="2" charset="0"/>
            </a:endParaRPr>
          </a:p>
        </p:txBody>
      </p:sp>
      <p:pic>
        <p:nvPicPr>
          <p:cNvPr id="5122" name="Picture 2" descr="C:\Users\jenna.mclean\Desktop\closed and opened eyes.jfif"/>
          <p:cNvPicPr>
            <a:picLocks noChangeAspect="1" noChangeArrowheads="1"/>
          </p:cNvPicPr>
          <p:nvPr/>
        </p:nvPicPr>
        <p:blipFill rotWithShape="1">
          <a:blip r:embed="rId3">
            <a:extLst>
              <a:ext uri="{28A0092B-C50C-407E-A947-70E740481C1C}">
                <a14:useLocalDpi xmlns:a14="http://schemas.microsoft.com/office/drawing/2010/main" val="0"/>
              </a:ext>
            </a:extLst>
          </a:blip>
          <a:srcRect b="9591"/>
          <a:stretch/>
        </p:blipFill>
        <p:spPr bwMode="auto">
          <a:xfrm>
            <a:off x="7186476" y="2967816"/>
            <a:ext cx="1714500" cy="167923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enna.mclean\Desktop\star jump.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663" y="4647051"/>
            <a:ext cx="1314145" cy="18733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jenna.mclean\Desktop\ch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725888"/>
            <a:ext cx="1296998" cy="169403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enna.mclean\Desktop\pick from floor.png"/>
          <p:cNvPicPr>
            <a:picLocks noChangeAspect="1" noChangeArrowheads="1"/>
          </p:cNvPicPr>
          <p:nvPr/>
        </p:nvPicPr>
        <p:blipFill rotWithShape="1">
          <a:blip r:embed="rId6">
            <a:extLst>
              <a:ext uri="{28A0092B-C50C-407E-A947-70E740481C1C}">
                <a14:useLocalDpi xmlns:a14="http://schemas.microsoft.com/office/drawing/2010/main" val="0"/>
              </a:ext>
            </a:extLst>
          </a:blip>
          <a:srcRect l="21363" t="28492" r="20455"/>
          <a:stretch/>
        </p:blipFill>
        <p:spPr bwMode="auto">
          <a:xfrm>
            <a:off x="112192" y="3358925"/>
            <a:ext cx="1562794"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084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recognise, read and make words containing the ‘ll’ phoneme.</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5" y="1688023"/>
            <a:ext cx="7504384" cy="2308324"/>
          </a:xfrm>
          <a:prstGeom prst="rect">
            <a:avLst/>
          </a:prstGeom>
          <a:noFill/>
        </p:spPr>
        <p:txBody>
          <a:bodyPr wrap="square" rtlCol="0">
            <a:spAutoFit/>
          </a:bodyPr>
          <a:lstStyle/>
          <a:p>
            <a:r>
              <a:rPr lang="en-GB" dirty="0" smtClean="0">
                <a:solidFill>
                  <a:srgbClr val="FF0000"/>
                </a:solidFill>
                <a:latin typeface="SassoonCRInfant" panose="02010503020300020003" pitchFamily="2" charset="0"/>
              </a:rPr>
              <a:t>Revise letter sounds – </a:t>
            </a:r>
            <a:r>
              <a:rPr lang="en-GB" dirty="0">
                <a:hlinkClick r:id="rId6"/>
              </a:rPr>
              <a:t>https://</a:t>
            </a:r>
            <a:r>
              <a:rPr lang="en-GB" dirty="0" smtClean="0">
                <a:hlinkClick r:id="rId6"/>
              </a:rPr>
              <a:t>www.youtube.com/watch?v=KsDMOJbWt_Y</a:t>
            </a:r>
            <a:endParaRPr lang="en-GB" dirty="0" smtClean="0"/>
          </a:p>
          <a:p>
            <a:r>
              <a:rPr lang="en-GB" dirty="0" smtClean="0">
                <a:solidFill>
                  <a:srgbClr val="FF0000"/>
                </a:solidFill>
                <a:latin typeface="SassoonCRInfant" panose="02010503020300020003" pitchFamily="2" charset="0"/>
              </a:rPr>
              <a:t>Watch -</a:t>
            </a:r>
            <a:r>
              <a:rPr lang="en-GB" dirty="0">
                <a:hlinkClick r:id="rId7"/>
              </a:rPr>
              <a:t>https://</a:t>
            </a:r>
            <a:r>
              <a:rPr lang="en-GB" dirty="0" smtClean="0">
                <a:hlinkClick r:id="rId7"/>
              </a:rPr>
              <a:t>www.youtube.com/watch?v=KG1DVc8E1a8</a:t>
            </a:r>
            <a:endParaRPr lang="en-GB" dirty="0" smtClean="0"/>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Task 1 - Read phoneme story and highlight phoneme words </a:t>
            </a:r>
          </a:p>
          <a:p>
            <a:r>
              <a:rPr lang="en-GB" dirty="0">
                <a:solidFill>
                  <a:srgbClr val="FF0000"/>
                </a:solidFill>
                <a:latin typeface="SassoonCRInfant" panose="02010503020300020003" pitchFamily="2" charset="0"/>
              </a:rPr>
              <a:t>(</a:t>
            </a:r>
            <a:r>
              <a:rPr lang="en-GB" dirty="0" smtClean="0">
                <a:solidFill>
                  <a:srgbClr val="FF0000"/>
                </a:solidFill>
                <a:latin typeface="SassoonCRInfant" panose="02010503020300020003" pitchFamily="2" charset="0"/>
              </a:rPr>
              <a:t>items found in home learning pack) </a:t>
            </a:r>
          </a:p>
          <a:p>
            <a:endParaRPr lang="en-GB" dirty="0" smtClean="0">
              <a:solidFill>
                <a:srgbClr val="FF0000"/>
              </a:solidFill>
              <a:latin typeface="SassoonCRInfant" panose="02010503020300020003" pitchFamily="2" charset="0"/>
            </a:endParaRPr>
          </a:p>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pic>
        <p:nvPicPr>
          <p:cNvPr id="12" name="Picture 11"/>
          <p:cNvPicPr>
            <a:picLocks noChangeAspect="1"/>
          </p:cNvPicPr>
          <p:nvPr/>
        </p:nvPicPr>
        <p:blipFill>
          <a:blip r:embed="rId8"/>
          <a:stretch>
            <a:fillRect/>
          </a:stretch>
        </p:blipFill>
        <p:spPr>
          <a:xfrm>
            <a:off x="143743" y="29879"/>
            <a:ext cx="1334010" cy="1580497"/>
          </a:xfrm>
          <a:prstGeom prst="rect">
            <a:avLst/>
          </a:prstGeom>
        </p:spPr>
      </p:pic>
      <p:cxnSp>
        <p:nvCxnSpPr>
          <p:cNvPr id="11" name="Straight Arrow Connector 10"/>
          <p:cNvCxnSpPr/>
          <p:nvPr/>
        </p:nvCxnSpPr>
        <p:spPr>
          <a:xfrm>
            <a:off x="4145604" y="2854848"/>
            <a:ext cx="1647586"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5830585" y="2842185"/>
            <a:ext cx="3190058" cy="3836010"/>
          </a:xfrm>
          <a:prstGeom prst="rect">
            <a:avLst/>
          </a:prstGeom>
        </p:spPr>
      </p:pic>
      <p:pic>
        <p:nvPicPr>
          <p:cNvPr id="14" name="Picture 13"/>
          <p:cNvPicPr>
            <a:picLocks noChangeAspect="1"/>
          </p:cNvPicPr>
          <p:nvPr/>
        </p:nvPicPr>
        <p:blipFill>
          <a:blip r:embed="rId10"/>
          <a:stretch>
            <a:fillRect/>
          </a:stretch>
        </p:blipFill>
        <p:spPr>
          <a:xfrm>
            <a:off x="480008" y="3261467"/>
            <a:ext cx="2275350" cy="3208239"/>
          </a:xfrm>
          <a:prstGeom prst="rect">
            <a:avLst/>
          </a:prstGeom>
        </p:spPr>
      </p:pic>
      <p:sp>
        <p:nvSpPr>
          <p:cNvPr id="15" name="TextBox 14"/>
          <p:cNvSpPr txBox="1"/>
          <p:nvPr/>
        </p:nvSpPr>
        <p:spPr>
          <a:xfrm>
            <a:off x="2927392" y="3261467"/>
            <a:ext cx="2468400" cy="3416321"/>
          </a:xfrm>
          <a:prstGeom prst="rect">
            <a:avLst/>
          </a:prstGeom>
          <a:noFill/>
        </p:spPr>
        <p:txBody>
          <a:bodyPr wrap="square" rtlCol="0">
            <a:spAutoFit/>
          </a:bodyPr>
          <a:lstStyle/>
          <a:p>
            <a:r>
              <a:rPr lang="en-GB" dirty="0" smtClean="0">
                <a:solidFill>
                  <a:srgbClr val="FF0000"/>
                </a:solidFill>
              </a:rPr>
              <a:t>Task 2 – Cut up the phoneme word maker and make the following words.</a:t>
            </a:r>
          </a:p>
          <a:p>
            <a:pPr algn="ctr"/>
            <a:r>
              <a:rPr lang="en-GB" b="1" dirty="0">
                <a:latin typeface="SassoonCRInfant" panose="02010503020300020003" pitchFamily="2" charset="0"/>
              </a:rPr>
              <a:t>f</a:t>
            </a:r>
            <a:r>
              <a:rPr lang="en-GB" b="1" dirty="0" smtClean="0">
                <a:latin typeface="SassoonCRInfant" panose="02010503020300020003" pitchFamily="2" charset="0"/>
              </a:rPr>
              <a:t>rill</a:t>
            </a:r>
          </a:p>
          <a:p>
            <a:pPr algn="ctr"/>
            <a:r>
              <a:rPr lang="en-GB" b="1" dirty="0">
                <a:latin typeface="SassoonCRInfant" panose="02010503020300020003" pitchFamily="2" charset="0"/>
              </a:rPr>
              <a:t>h</a:t>
            </a:r>
            <a:r>
              <a:rPr lang="en-GB" b="1" dirty="0" smtClean="0">
                <a:latin typeface="SassoonCRInfant" panose="02010503020300020003" pitchFamily="2" charset="0"/>
              </a:rPr>
              <a:t>illy</a:t>
            </a:r>
          </a:p>
          <a:p>
            <a:pPr algn="ctr"/>
            <a:r>
              <a:rPr lang="en-GB" b="1" dirty="0">
                <a:latin typeface="SassoonCRInfant" panose="02010503020300020003" pitchFamily="2" charset="0"/>
              </a:rPr>
              <a:t>w</a:t>
            </a:r>
            <a:r>
              <a:rPr lang="en-GB" b="1" dirty="0" smtClean="0">
                <a:latin typeface="SassoonCRInfant" panose="02010503020300020003" pitchFamily="2" charset="0"/>
              </a:rPr>
              <a:t>ell</a:t>
            </a:r>
          </a:p>
          <a:p>
            <a:pPr algn="ctr"/>
            <a:r>
              <a:rPr lang="en-GB" b="1" dirty="0">
                <a:latin typeface="SassoonCRInfant" panose="02010503020300020003" pitchFamily="2" charset="0"/>
              </a:rPr>
              <a:t>s</a:t>
            </a:r>
            <a:r>
              <a:rPr lang="en-GB" b="1" dirty="0" smtClean="0">
                <a:latin typeface="SassoonCRInfant" panose="02010503020300020003" pitchFamily="2" charset="0"/>
              </a:rPr>
              <a:t>pell</a:t>
            </a:r>
          </a:p>
          <a:p>
            <a:pPr algn="ctr"/>
            <a:r>
              <a:rPr lang="en-GB" b="1" dirty="0">
                <a:latin typeface="SassoonCRInfant" panose="02010503020300020003" pitchFamily="2" charset="0"/>
              </a:rPr>
              <a:t>d</a:t>
            </a:r>
            <a:r>
              <a:rPr lang="en-GB" b="1" dirty="0" smtClean="0">
                <a:latin typeface="SassoonCRInfant" panose="02010503020300020003" pitchFamily="2" charset="0"/>
              </a:rPr>
              <a:t>ull</a:t>
            </a:r>
          </a:p>
          <a:p>
            <a:pPr algn="ctr"/>
            <a:r>
              <a:rPr lang="en-GB" b="1" dirty="0">
                <a:latin typeface="SassoonCRInfant" panose="02010503020300020003" pitchFamily="2" charset="0"/>
              </a:rPr>
              <a:t>a</a:t>
            </a:r>
            <a:r>
              <a:rPr lang="en-GB" b="1" dirty="0" smtClean="0">
                <a:latin typeface="SassoonCRInfant" panose="02010503020300020003" pitchFamily="2" charset="0"/>
              </a:rPr>
              <a:t>ll</a:t>
            </a:r>
          </a:p>
          <a:p>
            <a:pPr algn="ctr"/>
            <a:r>
              <a:rPr lang="en-GB" b="1" dirty="0">
                <a:latin typeface="SassoonCRInfant" panose="02010503020300020003" pitchFamily="2" charset="0"/>
              </a:rPr>
              <a:t>d</a:t>
            </a:r>
            <a:r>
              <a:rPr lang="en-GB" b="1" dirty="0" smtClean="0">
                <a:latin typeface="SassoonCRInfant" panose="02010503020300020003" pitchFamily="2" charset="0"/>
              </a:rPr>
              <a:t>oll</a:t>
            </a:r>
          </a:p>
          <a:p>
            <a:pPr algn="ctr"/>
            <a:r>
              <a:rPr lang="en-GB" b="1" dirty="0" smtClean="0">
                <a:latin typeface="SassoonCRInfant" panose="02010503020300020003" pitchFamily="2" charset="0"/>
              </a:rPr>
              <a:t>pull</a:t>
            </a:r>
            <a:endParaRPr lang="en-GB" b="1" dirty="0">
              <a:latin typeface="SassoonCRInfant" panose="02010503020300020003" pitchFamily="2" charset="0"/>
            </a:endParaRPr>
          </a:p>
        </p:txBody>
      </p:sp>
      <p:cxnSp>
        <p:nvCxnSpPr>
          <p:cNvPr id="17" name="Straight Arrow Connector 16"/>
          <p:cNvCxnSpPr/>
          <p:nvPr/>
        </p:nvCxnSpPr>
        <p:spPr>
          <a:xfrm flipH="1">
            <a:off x="2927392" y="4365104"/>
            <a:ext cx="924528" cy="480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40154" y="2232585"/>
            <a:ext cx="609600" cy="609600"/>
          </a:xfrm>
          <a:prstGeom prst="rect">
            <a:avLst/>
          </a:prstGeom>
        </p:spPr>
      </p:pic>
      <p:pic>
        <p:nvPicPr>
          <p:cNvPr id="1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084856" y="5419505"/>
            <a:ext cx="609600" cy="609600"/>
          </a:xfrm>
          <a:prstGeom prst="rect">
            <a:avLst/>
          </a:prstGeom>
        </p:spPr>
      </p:pic>
    </p:spTree>
    <p:extLst>
      <p:ext uri="{BB962C8B-B14F-4D97-AF65-F5344CB8AC3E}">
        <p14:creationId xmlns:p14="http://schemas.microsoft.com/office/powerpoint/2010/main" val="4152285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1"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82" fill="hold"/>
                                        <p:tgtEl>
                                          <p:spTgt spid="19"/>
                                        </p:tgtEl>
                                      </p:cBhvr>
                                    </p:cmd>
                                  </p:childTnLst>
                                </p:cTn>
                              </p:par>
                            </p:childTnLst>
                          </p:cTn>
                        </p:par>
                      </p:childTnLst>
                    </p:cTn>
                  </p:par>
                </p:childTnLst>
              </p:cTn>
              <p:nextCondLst>
                <p:cond evt="onClick" delay="0">
                  <p:tgtEl>
                    <p:spTgt spid="19"/>
                  </p:tgtEl>
                </p:cond>
              </p:nextCondLst>
            </p:seq>
            <p:audio>
              <p:cMediaNode vol="80000">
                <p:cTn id="13"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260648"/>
            <a:ext cx="8784976" cy="6801862"/>
          </a:xfrm>
          <a:prstGeom prst="rect">
            <a:avLst/>
          </a:prstGeom>
          <a:noFill/>
        </p:spPr>
        <p:txBody>
          <a:bodyPr wrap="square" rtlCol="0">
            <a:spAutoFit/>
          </a:bodyPr>
          <a:lstStyle/>
          <a:p>
            <a:r>
              <a:rPr lang="en-GB" sz="2000" b="1" dirty="0" smtClean="0">
                <a:latin typeface="SassoonCRInfant" panose="02010503020300020003" pitchFamily="2" charset="0"/>
              </a:rPr>
              <a:t>L.I – I can spell words containing the ‘ll’ phoneme. </a:t>
            </a:r>
          </a:p>
          <a:p>
            <a:endParaRPr lang="en-GB" sz="2000" b="1" dirty="0" smtClean="0">
              <a:latin typeface="SassoonCRInfant" panose="02010503020300020003" pitchFamily="2" charset="0"/>
            </a:endParaRPr>
          </a:p>
          <a:p>
            <a:r>
              <a:rPr lang="en-GB" dirty="0" smtClean="0">
                <a:latin typeface="SassoonCRInfant" panose="02010503020300020003" pitchFamily="2" charset="0"/>
              </a:rPr>
              <a:t>Task – Can you complete this ‘ll’ activity in your jotter? </a:t>
            </a: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pPr algn="ctr"/>
            <a:r>
              <a:rPr lang="en-GB" sz="2000" dirty="0" smtClean="0">
                <a:latin typeface="SassoonCRInfant" panose="02010503020300020003" pitchFamily="2" charset="0"/>
              </a:rPr>
              <a:t>*Challenge </a:t>
            </a:r>
          </a:p>
          <a:p>
            <a:pPr algn="ctr"/>
            <a:r>
              <a:rPr lang="en-GB" sz="2000" dirty="0" smtClean="0">
                <a:solidFill>
                  <a:srgbClr val="FF0000"/>
                </a:solidFill>
                <a:latin typeface="SassoonCRInfant" panose="02010503020300020003" pitchFamily="2" charset="0"/>
              </a:rPr>
              <a:t>Choose an ‘ll’ word </a:t>
            </a:r>
            <a:r>
              <a:rPr lang="en-GB" sz="2000" dirty="0">
                <a:solidFill>
                  <a:srgbClr val="FF0000"/>
                </a:solidFill>
                <a:latin typeface="SassoonCRInfant" panose="02010503020300020003" pitchFamily="2" charset="0"/>
              </a:rPr>
              <a:t>and write a </a:t>
            </a:r>
            <a:r>
              <a:rPr lang="en-GB" sz="2000" dirty="0" smtClean="0">
                <a:solidFill>
                  <a:srgbClr val="FF0000"/>
                </a:solidFill>
                <a:latin typeface="SassoonCRInfant" panose="02010503020300020003" pitchFamily="2" charset="0"/>
              </a:rPr>
              <a:t>super </a:t>
            </a:r>
            <a:r>
              <a:rPr lang="en-GB" sz="2000" dirty="0">
                <a:solidFill>
                  <a:srgbClr val="FF0000"/>
                </a:solidFill>
                <a:latin typeface="SassoonCRInfant" panose="02010503020300020003" pitchFamily="2" charset="0"/>
              </a:rPr>
              <a:t>sentences in your </a:t>
            </a:r>
            <a:r>
              <a:rPr lang="en-GB" sz="2000" dirty="0" smtClean="0">
                <a:solidFill>
                  <a:srgbClr val="FF0000"/>
                </a:solidFill>
                <a:latin typeface="SassoonCRInfant" panose="02010503020300020003" pitchFamily="2" charset="0"/>
              </a:rPr>
              <a:t>jotter. </a:t>
            </a:r>
            <a:endParaRPr lang="en-GB" sz="2000" dirty="0">
              <a:solidFill>
                <a:srgbClr val="FF0000"/>
              </a:solidFill>
              <a:latin typeface="SassoonCRInfant" panose="02010503020300020003" pitchFamily="2" charset="0"/>
            </a:endParaRPr>
          </a:p>
          <a:p>
            <a:endParaRPr lang="en-GB" dirty="0">
              <a:latin typeface="SassoonCRInfant" panose="02010503020300020003" pitchFamily="2" charset="0"/>
            </a:endParaRPr>
          </a:p>
          <a:p>
            <a:endParaRPr lang="en-GB" dirty="0"/>
          </a:p>
        </p:txBody>
      </p:sp>
      <p:pic>
        <p:nvPicPr>
          <p:cNvPr id="1026" name="Picture 2" descr="The 'll' Sound - Animated PowerPoint presentation and workshee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4282"/>
            <a:ext cx="5616055" cy="421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56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		</a:t>
            </a:r>
            <a:r>
              <a:rPr lang="en-GB" sz="2400" i="1" cap="none" dirty="0" smtClean="0">
                <a:latin typeface="SassoonCRInfant" panose="02010503020300020003" pitchFamily="2" charset="0"/>
              </a:rPr>
              <a:t>*Choose a new book to read this week</a:t>
            </a:r>
            <a:endParaRPr lang="en-GB" sz="2400" i="1"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39299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844" y="3933056"/>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2656"/>
            <a:ext cx="7711008" cy="1368152"/>
          </a:xfrm>
        </p:spPr>
        <p:txBody>
          <a:bodyPr>
            <a:normAutofit/>
          </a:bodyPr>
          <a:lstStyle/>
          <a:p>
            <a:r>
              <a:rPr lang="en-GB" b="1" u="sng" dirty="0" smtClean="0">
                <a:solidFill>
                  <a:schemeClr val="accent5"/>
                </a:solidFill>
                <a:latin typeface="Comic Sans MS" panose="030F0702030302020204" pitchFamily="66" charset="0"/>
              </a:rPr>
              <a:t>I don’t want to be a frog</a:t>
            </a:r>
            <a:endParaRPr lang="en-GB" b="1" u="sng" dirty="0">
              <a:solidFill>
                <a:schemeClr val="accent5"/>
              </a:solidFill>
              <a:latin typeface="Comic Sans MS" panose="030F0702030302020204" pitchFamily="66" charset="0"/>
            </a:endParaRPr>
          </a:p>
        </p:txBody>
      </p:sp>
      <p:sp>
        <p:nvSpPr>
          <p:cNvPr id="3" name="Content Placeholder 2"/>
          <p:cNvSpPr>
            <a:spLocks noGrp="1"/>
          </p:cNvSpPr>
          <p:nvPr>
            <p:ph idx="1"/>
          </p:nvPr>
        </p:nvSpPr>
        <p:spPr>
          <a:xfrm>
            <a:off x="359747" y="1924598"/>
            <a:ext cx="8071048" cy="4392488"/>
          </a:xfrm>
        </p:spPr>
        <p:txBody>
          <a:bodyPr/>
          <a:lstStyle/>
          <a:p>
            <a:pPr marL="0" indent="0">
              <a:buNone/>
            </a:pPr>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C:\Users\jenna.mclean\Desktop\I dont wan t to be a forg.jfif"/>
          <p:cNvPicPr>
            <a:picLocks noChangeAspect="1" noChangeArrowheads="1"/>
          </p:cNvPicPr>
          <p:nvPr/>
        </p:nvPicPr>
        <p:blipFill rotWithShape="1">
          <a:blip r:embed="rId3">
            <a:extLst>
              <a:ext uri="{28A0092B-C50C-407E-A947-70E740481C1C}">
                <a14:useLocalDpi xmlns:a14="http://schemas.microsoft.com/office/drawing/2010/main" val="0"/>
              </a:ext>
            </a:extLst>
          </a:blip>
          <a:srcRect l="23472" r="23729"/>
          <a:stretch/>
        </p:blipFill>
        <p:spPr bwMode="auto">
          <a:xfrm>
            <a:off x="2339752" y="1484784"/>
            <a:ext cx="4266038" cy="42484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71600" y="5877639"/>
            <a:ext cx="7272808" cy="369332"/>
          </a:xfrm>
          <a:prstGeom prst="rect">
            <a:avLst/>
          </a:prstGeom>
          <a:noFill/>
        </p:spPr>
        <p:txBody>
          <a:bodyPr wrap="square" rtlCol="0">
            <a:spAutoFit/>
          </a:bodyPr>
          <a:lstStyle/>
          <a:p>
            <a:pPr algn="ctr"/>
            <a:r>
              <a:rPr lang="en-GB" dirty="0">
                <a:latin typeface="Comic Sans MS" panose="030F0702030302020204" pitchFamily="66" charset="0"/>
                <a:hlinkClick r:id="rId4"/>
              </a:rPr>
              <a:t>https://www.youtube.com/watch?v=mqLB9pbJprU</a:t>
            </a:r>
            <a:endParaRPr lang="en-GB" dirty="0">
              <a:latin typeface="Comic Sans MS" panose="030F0702030302020204" pitchFamily="66" charset="0"/>
            </a:endParaRPr>
          </a:p>
        </p:txBody>
      </p:sp>
    </p:spTree>
    <p:extLst>
      <p:ext uri="{BB962C8B-B14F-4D97-AF65-F5344CB8AC3E}">
        <p14:creationId xmlns:p14="http://schemas.microsoft.com/office/powerpoint/2010/main" val="2631652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32656"/>
            <a:ext cx="6264696" cy="1596177"/>
          </a:xfrm>
        </p:spPr>
        <p:txBody>
          <a:bodyPr/>
          <a:lstStyle/>
          <a:p>
            <a:r>
              <a:rPr lang="en-GB" b="1" dirty="0" smtClean="0">
                <a:solidFill>
                  <a:schemeClr val="accent5"/>
                </a:solidFill>
                <a:latin typeface="Comic Sans MS" panose="030F0702030302020204" pitchFamily="66" charset="0"/>
              </a:rPr>
              <a:t>I don’t want to be a frog questions </a:t>
            </a:r>
            <a:endParaRPr lang="en-GB" b="1" dirty="0">
              <a:solidFill>
                <a:schemeClr val="accent5"/>
              </a:solidFill>
              <a:latin typeface="Comic Sans MS" panose="030F0702030302020204" pitchFamily="66" charset="0"/>
            </a:endParaRPr>
          </a:p>
        </p:txBody>
      </p:sp>
      <p:sp>
        <p:nvSpPr>
          <p:cNvPr id="3" name="Content Placeholder 2"/>
          <p:cNvSpPr>
            <a:spLocks noGrp="1"/>
          </p:cNvSpPr>
          <p:nvPr>
            <p:ph sz="quarter" idx="13"/>
          </p:nvPr>
        </p:nvSpPr>
        <p:spPr>
          <a:xfrm>
            <a:off x="251520" y="2060848"/>
            <a:ext cx="8568952" cy="4608512"/>
          </a:xfrm>
        </p:spPr>
        <p:txBody>
          <a:bodyPr>
            <a:normAutofit lnSpcReduction="10000"/>
          </a:bodyPr>
          <a:lstStyle/>
          <a:p>
            <a:pPr marL="457200" indent="-457200">
              <a:buFont typeface="+mj-lt"/>
              <a:buAutoNum type="arabicPeriod"/>
            </a:pPr>
            <a:r>
              <a:rPr lang="en-GB" sz="2800" dirty="0" smtClean="0"/>
              <a:t>Why does he not want to be a frog?</a:t>
            </a:r>
          </a:p>
          <a:p>
            <a:pPr marL="457200" indent="-457200">
              <a:buFont typeface="+mj-lt"/>
              <a:buAutoNum type="arabicPeriod"/>
            </a:pPr>
            <a:r>
              <a:rPr lang="en-GB" sz="2800" dirty="0" smtClean="0"/>
              <a:t>Why does the frog want to be a rabbit?</a:t>
            </a:r>
          </a:p>
          <a:p>
            <a:pPr marL="457200" indent="-457200">
              <a:buFont typeface="+mj-lt"/>
              <a:buAutoNum type="arabicPeriod"/>
            </a:pPr>
            <a:r>
              <a:rPr lang="en-GB" sz="2800" dirty="0" smtClean="0"/>
              <a:t>What others animals does the frog want to be?</a:t>
            </a:r>
          </a:p>
          <a:p>
            <a:pPr marL="457200" indent="-457200">
              <a:buFont typeface="+mj-lt"/>
              <a:buAutoNum type="arabicPeriod"/>
            </a:pPr>
            <a:r>
              <a:rPr lang="en-GB" sz="2800" dirty="0" smtClean="0"/>
              <a:t>In the end, why was the frog happy to be a frog?</a:t>
            </a:r>
          </a:p>
          <a:p>
            <a:pPr marL="457200" indent="-457200">
              <a:buFont typeface="+mj-lt"/>
              <a:buAutoNum type="arabicPeriod"/>
            </a:pPr>
            <a:r>
              <a:rPr lang="en-GB" sz="2800" dirty="0" smtClean="0"/>
              <a:t>If you could be an animal, what animal would you be and why?</a:t>
            </a:r>
            <a:endParaRPr lang="en-GB" sz="2800" dirty="0"/>
          </a:p>
        </p:txBody>
      </p:sp>
      <p:pic>
        <p:nvPicPr>
          <p:cNvPr id="2050" name="Picture 2" descr="C:\Users\jenna.mclean\Desktop\frog.jfif"/>
          <p:cNvPicPr>
            <a:picLocks noChangeAspect="1" noChangeArrowheads="1"/>
          </p:cNvPicPr>
          <p:nvPr/>
        </p:nvPicPr>
        <p:blipFill rotWithShape="1">
          <a:blip r:embed="rId2">
            <a:extLst>
              <a:ext uri="{28A0092B-C50C-407E-A947-70E740481C1C}">
                <a14:useLocalDpi xmlns:a14="http://schemas.microsoft.com/office/drawing/2010/main" val="0"/>
              </a:ext>
            </a:extLst>
          </a:blip>
          <a:srcRect l="58761" t="1" b="1461"/>
          <a:stretch/>
        </p:blipFill>
        <p:spPr bwMode="auto">
          <a:xfrm>
            <a:off x="7452320" y="116632"/>
            <a:ext cx="1582955" cy="193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791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60648"/>
            <a:ext cx="8614456" cy="1800200"/>
          </a:xfrm>
        </p:spPr>
        <p:txBody>
          <a:bodyPr>
            <a:normAutofit fontScale="90000"/>
          </a:bodyPr>
          <a:lstStyle/>
          <a:p>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sz="4000" b="1" u="sng" cap="none" dirty="0">
                <a:solidFill>
                  <a:schemeClr val="accent6"/>
                </a:solidFill>
                <a:latin typeface="SassoonCRInfant" panose="02010503020300020003" pitchFamily="2" charset="0"/>
              </a:rPr>
              <a:t>M</a:t>
            </a:r>
            <a:r>
              <a:rPr lang="en-GB" sz="4000" b="1" u="sng" cap="none" dirty="0" smtClean="0">
                <a:solidFill>
                  <a:schemeClr val="accent6"/>
                </a:solidFill>
                <a:latin typeface="SassoonCRInfant" panose="02010503020300020003" pitchFamily="2" charset="0"/>
              </a:rPr>
              <a:t>athematics </a:t>
            </a:r>
            <a:br>
              <a:rPr lang="en-GB" sz="4000" b="1" u="sng" cap="none" dirty="0" smtClean="0">
                <a:solidFill>
                  <a:schemeClr val="accent6"/>
                </a:solidFill>
                <a:latin typeface="SassoonCRInfant" panose="02010503020300020003" pitchFamily="2" charset="0"/>
              </a:rPr>
            </a:br>
            <a:r>
              <a:rPr lang="en-GB" sz="4000" b="1" u="sng" cap="none" dirty="0" smtClean="0">
                <a:solidFill>
                  <a:schemeClr val="accent6"/>
                </a:solidFill>
                <a:latin typeface="SassoonCRInfant" panose="02010503020300020003" pitchFamily="2" charset="0"/>
              </a:rPr>
              <a:t>Data Handling </a:t>
            </a:r>
            <a:br>
              <a:rPr lang="en-GB" sz="4000" b="1" u="sng" cap="none" dirty="0" smtClean="0">
                <a:solidFill>
                  <a:schemeClr val="accent6"/>
                </a:solidFill>
                <a:latin typeface="SassoonCRInfant" panose="02010503020300020003" pitchFamily="2" charset="0"/>
              </a:rPr>
            </a:br>
            <a:r>
              <a:rPr lang="en-GB" cap="none" dirty="0" smtClean="0">
                <a:latin typeface="SassoonCRInfant" panose="02010503020300020003" pitchFamily="2" charset="0"/>
              </a:rPr>
              <a:t/>
            </a:r>
            <a:br>
              <a:rPr lang="en-GB" cap="none" dirty="0" smtClean="0">
                <a:latin typeface="SassoonCRInfant" panose="02010503020300020003" pitchFamily="2" charset="0"/>
              </a:rPr>
            </a:br>
            <a:r>
              <a:rPr lang="en-GB" sz="2700" b="1" cap="none" dirty="0" smtClean="0">
                <a:latin typeface="SassoonCRInfant" panose="02010503020300020003" pitchFamily="2" charset="0"/>
              </a:rPr>
              <a:t>L.I – We are learning to sort items using a pictogram.</a:t>
            </a:r>
            <a:r>
              <a:rPr lang="en-GB" b="1" cap="none" dirty="0" smtClean="0">
                <a:latin typeface="SassoonCRInfant" panose="02010503020300020003" pitchFamily="2" charset="0"/>
              </a:rPr>
              <a:t/>
            </a:r>
            <a:br>
              <a:rPr lang="en-GB" b="1" cap="none" dirty="0" smtClean="0">
                <a:latin typeface="SassoonCRInfant" panose="02010503020300020003" pitchFamily="2" charset="0"/>
              </a:rPr>
            </a:br>
            <a:r>
              <a:rPr lang="en-GB" b="1" dirty="0" smtClean="0">
                <a:latin typeface="SassoonCRInfant" panose="02010503020300020003" pitchFamily="2" charset="0"/>
              </a:rPr>
              <a:t/>
            </a:r>
            <a:br>
              <a:rPr lang="en-GB" b="1"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2" name="TextBox 1"/>
          <p:cNvSpPr txBox="1"/>
          <p:nvPr/>
        </p:nvSpPr>
        <p:spPr>
          <a:xfrm>
            <a:off x="323528" y="1988840"/>
            <a:ext cx="8640960" cy="4339650"/>
          </a:xfrm>
          <a:prstGeom prst="rect">
            <a:avLst/>
          </a:prstGeom>
          <a:noFill/>
        </p:spPr>
        <p:txBody>
          <a:bodyPr wrap="square" rtlCol="0">
            <a:spAutoFit/>
          </a:bodyPr>
          <a:lstStyle/>
          <a:p>
            <a:pPr algn="ctr"/>
            <a:endParaRPr lang="en-GB" sz="2400" b="1" u="sng" dirty="0" smtClean="0">
              <a:latin typeface="SassoonCRInfant" panose="02010503020300020003" pitchFamily="2" charset="0"/>
            </a:endParaRPr>
          </a:p>
          <a:p>
            <a:pPr algn="ctr"/>
            <a:r>
              <a:rPr lang="en-GB" sz="2400" b="1" u="sng" dirty="0" smtClean="0">
                <a:latin typeface="SassoonCRInfant" panose="02010503020300020003" pitchFamily="2" charset="0"/>
              </a:rPr>
              <a:t>Watch</a:t>
            </a:r>
            <a:r>
              <a:rPr lang="en-GB" sz="2400" dirty="0" smtClean="0">
                <a:latin typeface="SassoonCRInfant" panose="02010503020300020003" pitchFamily="2" charset="0"/>
              </a:rPr>
              <a:t> – </a:t>
            </a:r>
            <a:r>
              <a:rPr lang="en-GB" sz="2400" dirty="0">
                <a:latin typeface="SassoonCRInfant" panose="02010503020300020003" pitchFamily="2" charset="0"/>
                <a:hlinkClick r:id="rId2"/>
              </a:rPr>
              <a:t>https://www.bbc.co.uk/bitesize/clips/zs4xn39</a:t>
            </a:r>
            <a:endParaRPr lang="en-GB" sz="2400" dirty="0" smtClean="0">
              <a:latin typeface="SassoonCRInfant" panose="02010503020300020003" pitchFamily="2" charset="0"/>
            </a:endParaRPr>
          </a:p>
          <a:p>
            <a:pPr algn="ctr"/>
            <a:endParaRPr lang="en-GB" sz="2000" dirty="0">
              <a:latin typeface="SassoonCRInfant" panose="02010503020300020003" pitchFamily="2" charset="0"/>
            </a:endParaRPr>
          </a:p>
          <a:p>
            <a:pPr algn="ctr"/>
            <a:endParaRPr lang="en-GB" sz="2000" dirty="0" smtClean="0">
              <a:latin typeface="SassoonCRInfant" panose="02010503020300020003" pitchFamily="2" charset="0"/>
            </a:endParaRPr>
          </a:p>
          <a:p>
            <a:pPr algn="ctr"/>
            <a:endParaRPr lang="en-GB" sz="2000" dirty="0">
              <a:latin typeface="SassoonCRInfant" panose="02010503020300020003" pitchFamily="2" charset="0"/>
            </a:endParaRPr>
          </a:p>
          <a:p>
            <a:pPr algn="ctr"/>
            <a:endParaRPr lang="en-GB" sz="2000" dirty="0" smtClean="0">
              <a:latin typeface="SassoonCRInfant" panose="02010503020300020003" pitchFamily="2" charset="0"/>
            </a:endParaRPr>
          </a:p>
          <a:p>
            <a:pPr algn="ctr"/>
            <a:endParaRPr lang="en-GB" sz="2000" dirty="0">
              <a:latin typeface="SassoonCRInfant" panose="02010503020300020003" pitchFamily="2" charset="0"/>
            </a:endParaRPr>
          </a:p>
          <a:p>
            <a:pPr algn="ctr"/>
            <a:endParaRPr lang="en-GB" sz="2000" dirty="0" smtClean="0">
              <a:latin typeface="SassoonCRInfant" panose="02010503020300020003" pitchFamily="2" charset="0"/>
            </a:endParaRPr>
          </a:p>
          <a:p>
            <a:pPr algn="ctr"/>
            <a:endParaRPr lang="en-GB" sz="2000" dirty="0">
              <a:latin typeface="SassoonCRInfant" panose="02010503020300020003" pitchFamily="2" charset="0"/>
            </a:endParaRPr>
          </a:p>
          <a:p>
            <a:pPr algn="ctr"/>
            <a:endParaRPr lang="en-GB" sz="2000" dirty="0" smtClean="0">
              <a:latin typeface="SassoonCRInfant" panose="02010503020300020003" pitchFamily="2" charset="0"/>
            </a:endParaRPr>
          </a:p>
          <a:p>
            <a:pPr algn="ctr"/>
            <a:endParaRPr lang="en-GB" sz="2000" dirty="0" smtClean="0">
              <a:latin typeface="SassoonCRInfant" panose="02010503020300020003" pitchFamily="2" charset="0"/>
            </a:endParaRPr>
          </a:p>
          <a:p>
            <a:pPr algn="ctr"/>
            <a:r>
              <a:rPr lang="en-GB" sz="2400" b="1" u="sng" dirty="0" smtClean="0">
                <a:latin typeface="SassoonCRInfant" panose="02010503020300020003" pitchFamily="2" charset="0"/>
              </a:rPr>
              <a:t>Task</a:t>
            </a:r>
            <a:r>
              <a:rPr lang="en-GB" sz="2400" dirty="0" smtClean="0">
                <a:latin typeface="SassoonCRInfant" panose="02010503020300020003" pitchFamily="2" charset="0"/>
              </a:rPr>
              <a:t> – On the next slide there is a pictogram. Can you use the information from the grap</a:t>
            </a:r>
            <a:r>
              <a:rPr lang="en-GB" sz="2400" dirty="0">
                <a:latin typeface="SassoonCRInfant" panose="02010503020300020003" pitchFamily="2" charset="0"/>
              </a:rPr>
              <a:t>h</a:t>
            </a:r>
            <a:r>
              <a:rPr lang="en-GB" sz="2400" dirty="0" smtClean="0">
                <a:latin typeface="SassoonCRInfant" panose="02010503020300020003" pitchFamily="2" charset="0"/>
              </a:rPr>
              <a:t> to answer the questions?</a:t>
            </a:r>
            <a:endParaRPr lang="en-GB" dirty="0" smtClean="0"/>
          </a:p>
        </p:txBody>
      </p:sp>
      <p:pic>
        <p:nvPicPr>
          <p:cNvPr id="7170" name="Picture 2" descr="C:\Users\jenna.mclean\Desktop\pictogram bbc.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740" y="2801764"/>
            <a:ext cx="4824536" cy="271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28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51520" y="332656"/>
          <a:ext cx="8712968" cy="2988333"/>
        </p:xfrm>
        <a:graphic>
          <a:graphicData uri="http://schemas.openxmlformats.org/drawingml/2006/table">
            <a:tbl>
              <a:tblPr firstRow="1" bandRow="1">
                <a:tableStyleId>{16D9F66E-5EB9-4882-86FB-DCBF35E3C3E4}</a:tableStyleId>
              </a:tblPr>
              <a:tblGrid>
                <a:gridCol w="1728192">
                  <a:extLst>
                    <a:ext uri="{9D8B030D-6E8A-4147-A177-3AD203B41FA5}">
                      <a16:colId xmlns:a16="http://schemas.microsoft.com/office/drawing/2014/main" val="20000"/>
                    </a:ext>
                  </a:extLst>
                </a:gridCol>
                <a:gridCol w="6984776">
                  <a:extLst>
                    <a:ext uri="{9D8B030D-6E8A-4147-A177-3AD203B41FA5}">
                      <a16:colId xmlns:a16="http://schemas.microsoft.com/office/drawing/2014/main" val="20001"/>
                    </a:ext>
                  </a:extLst>
                </a:gridCol>
              </a:tblGrid>
              <a:tr h="288032">
                <a:tc>
                  <a:txBody>
                    <a:bodyPr/>
                    <a:lstStyle/>
                    <a:p>
                      <a:endParaRPr lang="en-GB" dirty="0"/>
                    </a:p>
                  </a:txBody>
                  <a:tcPr/>
                </a:tc>
                <a:tc>
                  <a:txBody>
                    <a:bodyPr/>
                    <a:lstStyle/>
                    <a:p>
                      <a:pPr algn="ctr"/>
                      <a:r>
                        <a:rPr lang="en-GB" sz="2000" dirty="0" smtClean="0"/>
                        <a:t>Number of exercises completed </a:t>
                      </a:r>
                      <a:endParaRPr lang="en-GB" sz="2000" dirty="0"/>
                    </a:p>
                  </a:txBody>
                  <a:tcPr/>
                </a:tc>
                <a:extLst>
                  <a:ext uri="{0D108BD9-81ED-4DB2-BD59-A6C34878D82A}">
                    <a16:rowId xmlns:a16="http://schemas.microsoft.com/office/drawing/2014/main" val="10000"/>
                  </a:ext>
                </a:extLst>
              </a:tr>
              <a:tr h="539864">
                <a:tc>
                  <a:txBody>
                    <a:bodyPr/>
                    <a:lstStyle/>
                    <a:p>
                      <a:pPr algn="ctr"/>
                      <a:r>
                        <a:rPr lang="en-GB" b="1" dirty="0" smtClean="0"/>
                        <a:t>Max</a:t>
                      </a:r>
                      <a:endParaRPr lang="en-GB" b="1" dirty="0"/>
                    </a:p>
                  </a:txBody>
                  <a:tcPr/>
                </a:tc>
                <a:tc>
                  <a:txBody>
                    <a:bodyPr/>
                    <a:lstStyle/>
                    <a:p>
                      <a:endParaRPr lang="en-GB" dirty="0"/>
                    </a:p>
                  </a:txBody>
                  <a:tcPr/>
                </a:tc>
                <a:extLst>
                  <a:ext uri="{0D108BD9-81ED-4DB2-BD59-A6C34878D82A}">
                    <a16:rowId xmlns:a16="http://schemas.microsoft.com/office/drawing/2014/main" val="10001"/>
                  </a:ext>
                </a:extLst>
              </a:tr>
              <a:tr h="576064">
                <a:tc>
                  <a:txBody>
                    <a:bodyPr/>
                    <a:lstStyle/>
                    <a:p>
                      <a:pPr algn="ctr"/>
                      <a:r>
                        <a:rPr lang="en-GB" b="1" dirty="0" smtClean="0"/>
                        <a:t>Tom</a:t>
                      </a:r>
                      <a:endParaRPr lang="en-GB" b="1" dirty="0"/>
                    </a:p>
                  </a:txBody>
                  <a:tcPr/>
                </a:tc>
                <a:tc>
                  <a:txBody>
                    <a:bodyPr/>
                    <a:lstStyle/>
                    <a:p>
                      <a:endParaRPr lang="en-GB" dirty="0"/>
                    </a:p>
                  </a:txBody>
                  <a:tcPr/>
                </a:tc>
                <a:extLst>
                  <a:ext uri="{0D108BD9-81ED-4DB2-BD59-A6C34878D82A}">
                    <a16:rowId xmlns:a16="http://schemas.microsoft.com/office/drawing/2014/main" val="10002"/>
                  </a:ext>
                </a:extLst>
              </a:tr>
              <a:tr h="492055">
                <a:tc>
                  <a:txBody>
                    <a:bodyPr/>
                    <a:lstStyle/>
                    <a:p>
                      <a:pPr algn="ctr"/>
                      <a:r>
                        <a:rPr lang="en-GB" b="1" dirty="0" smtClean="0"/>
                        <a:t>Grace</a:t>
                      </a:r>
                      <a:endParaRPr lang="en-GB" b="1" dirty="0"/>
                    </a:p>
                  </a:txBody>
                  <a:tcPr/>
                </a:tc>
                <a:tc>
                  <a:txBody>
                    <a:bodyPr/>
                    <a:lstStyle/>
                    <a:p>
                      <a:endParaRPr lang="en-GB" dirty="0"/>
                    </a:p>
                  </a:txBody>
                  <a:tcPr/>
                </a:tc>
                <a:extLst>
                  <a:ext uri="{0D108BD9-81ED-4DB2-BD59-A6C34878D82A}">
                    <a16:rowId xmlns:a16="http://schemas.microsoft.com/office/drawing/2014/main" val="10003"/>
                  </a:ext>
                </a:extLst>
              </a:tr>
              <a:tr h="492055">
                <a:tc>
                  <a:txBody>
                    <a:bodyPr/>
                    <a:lstStyle/>
                    <a:p>
                      <a:pPr algn="ctr"/>
                      <a:r>
                        <a:rPr lang="en-GB" b="1" dirty="0" smtClean="0"/>
                        <a:t>Lilly</a:t>
                      </a:r>
                      <a:endParaRPr lang="en-GB" b="1" dirty="0"/>
                    </a:p>
                  </a:txBody>
                  <a:tcPr/>
                </a:tc>
                <a:tc>
                  <a:txBody>
                    <a:bodyPr/>
                    <a:lstStyle/>
                    <a:p>
                      <a:endParaRPr lang="en-GB" dirty="0"/>
                    </a:p>
                  </a:txBody>
                  <a:tcPr/>
                </a:tc>
                <a:extLst>
                  <a:ext uri="{0D108BD9-81ED-4DB2-BD59-A6C34878D82A}">
                    <a16:rowId xmlns:a16="http://schemas.microsoft.com/office/drawing/2014/main" val="10004"/>
                  </a:ext>
                </a:extLst>
              </a:tr>
              <a:tr h="492055">
                <a:tc>
                  <a:txBody>
                    <a:bodyPr/>
                    <a:lstStyle/>
                    <a:p>
                      <a:pPr algn="ctr"/>
                      <a:r>
                        <a:rPr lang="en-GB" b="1" dirty="0" smtClean="0"/>
                        <a:t>Jim</a:t>
                      </a:r>
                      <a:endParaRPr lang="en-GB" b="1" dirty="0"/>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pic>
        <p:nvPicPr>
          <p:cNvPr id="6146"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037" y="740319"/>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0865" y="764099"/>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763581"/>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38" y="763846"/>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763582"/>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383039"/>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037" y="1916832"/>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1437" y="1382645"/>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0437" y="2420887"/>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9274" y="2420888"/>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0865" y="1383039"/>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916830"/>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925458"/>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9738" y="1916831"/>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925458"/>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0437" y="1925458"/>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420888"/>
            <a:ext cx="278326" cy="396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jenna.mclean\Desktop\star jump.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037" y="2852936"/>
            <a:ext cx="278326" cy="3967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520" y="3429000"/>
            <a:ext cx="8712968" cy="3416320"/>
          </a:xfrm>
          <a:prstGeom prst="rect">
            <a:avLst/>
          </a:prstGeom>
          <a:noFill/>
        </p:spPr>
        <p:txBody>
          <a:bodyPr wrap="square" rtlCol="0">
            <a:spAutoFit/>
          </a:bodyPr>
          <a:lstStyle/>
          <a:p>
            <a:r>
              <a:rPr lang="en-GB" sz="2400" b="1" dirty="0" smtClean="0">
                <a:solidFill>
                  <a:schemeClr val="accent6"/>
                </a:solidFill>
                <a:latin typeface="Comic Sans MS" panose="030F0702030302020204" pitchFamily="66" charset="0"/>
              </a:rPr>
              <a:t>Question 1: </a:t>
            </a:r>
            <a:r>
              <a:rPr lang="en-GB" sz="2400" dirty="0" smtClean="0">
                <a:latin typeface="Comic Sans MS" panose="030F0702030302020204" pitchFamily="66" charset="0"/>
              </a:rPr>
              <a:t>Who done the most exercise?</a:t>
            </a:r>
          </a:p>
          <a:p>
            <a:endParaRPr lang="en-GB" sz="2400" dirty="0" smtClean="0">
              <a:latin typeface="Comic Sans MS" panose="030F0702030302020204" pitchFamily="66" charset="0"/>
            </a:endParaRPr>
          </a:p>
          <a:p>
            <a:r>
              <a:rPr lang="en-GB" sz="2400" b="1" dirty="0" smtClean="0">
                <a:solidFill>
                  <a:schemeClr val="accent6"/>
                </a:solidFill>
                <a:latin typeface="Comic Sans MS" panose="030F0702030302020204" pitchFamily="66" charset="0"/>
              </a:rPr>
              <a:t>Question 2: </a:t>
            </a:r>
            <a:r>
              <a:rPr lang="en-GB" sz="2400" dirty="0" smtClean="0">
                <a:latin typeface="Comic Sans MS" panose="030F0702030302020204" pitchFamily="66" charset="0"/>
              </a:rPr>
              <a:t>Who did the least amount of exercise? </a:t>
            </a:r>
          </a:p>
          <a:p>
            <a:endParaRPr lang="en-GB" sz="2400" dirty="0" smtClean="0">
              <a:latin typeface="Comic Sans MS" panose="030F0702030302020204" pitchFamily="66" charset="0"/>
            </a:endParaRPr>
          </a:p>
          <a:p>
            <a:r>
              <a:rPr lang="en-GB" sz="2400" b="1" dirty="0" smtClean="0">
                <a:solidFill>
                  <a:schemeClr val="accent6"/>
                </a:solidFill>
                <a:latin typeface="Comic Sans MS" panose="030F0702030302020204" pitchFamily="66" charset="0"/>
              </a:rPr>
              <a:t>Question 3: </a:t>
            </a:r>
            <a:r>
              <a:rPr lang="en-GB" sz="2400" dirty="0" smtClean="0">
                <a:latin typeface="Comic Sans MS" panose="030F0702030302020204" pitchFamily="66" charset="0"/>
              </a:rPr>
              <a:t>How much exercise did Max do?</a:t>
            </a:r>
          </a:p>
          <a:p>
            <a:endParaRPr lang="en-GB" sz="2400" dirty="0" smtClean="0">
              <a:latin typeface="Comic Sans MS" panose="030F0702030302020204" pitchFamily="66" charset="0"/>
            </a:endParaRPr>
          </a:p>
          <a:p>
            <a:r>
              <a:rPr lang="en-GB" sz="2400" b="1" dirty="0" smtClean="0">
                <a:solidFill>
                  <a:schemeClr val="accent6"/>
                </a:solidFill>
                <a:latin typeface="Comic Sans MS" panose="030F0702030302020204" pitchFamily="66" charset="0"/>
              </a:rPr>
              <a:t>Question 4: </a:t>
            </a:r>
            <a:r>
              <a:rPr lang="en-GB" sz="2400" dirty="0" smtClean="0">
                <a:latin typeface="Comic Sans MS" panose="030F0702030302020204" pitchFamily="66" charset="0"/>
              </a:rPr>
              <a:t>Which children completed the same amount of exercises?</a:t>
            </a:r>
          </a:p>
          <a:p>
            <a:endParaRPr lang="en-GB" sz="2400" dirty="0">
              <a:latin typeface="Comic Sans MS" panose="030F0702030302020204" pitchFamily="66" charset="0"/>
            </a:endParaRPr>
          </a:p>
        </p:txBody>
      </p:sp>
    </p:spTree>
    <p:extLst>
      <p:ext uri="{BB962C8B-B14F-4D97-AF65-F5344CB8AC3E}">
        <p14:creationId xmlns:p14="http://schemas.microsoft.com/office/powerpoint/2010/main" val="2731688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079" y="116632"/>
            <a:ext cx="8712968" cy="4308872"/>
          </a:xfrm>
          <a:prstGeom prst="rect">
            <a:avLst/>
          </a:prstGeom>
          <a:noFill/>
        </p:spPr>
        <p:txBody>
          <a:bodyPr wrap="square" rtlCol="0">
            <a:spAutoFit/>
          </a:bodyPr>
          <a:lstStyle/>
          <a:p>
            <a:pPr algn="ctr"/>
            <a:r>
              <a:rPr lang="en-GB" sz="3600" b="1" u="sng" dirty="0" smtClean="0">
                <a:solidFill>
                  <a:schemeClr val="accent6"/>
                </a:solidFill>
                <a:latin typeface="Comic Sans MS" panose="030F0702030302020204" pitchFamily="66" charset="0"/>
              </a:rPr>
              <a:t>Health and Wellbeing</a:t>
            </a:r>
          </a:p>
          <a:p>
            <a:pPr algn="ctr"/>
            <a:endParaRPr lang="en-GB" sz="2000" dirty="0" smtClean="0">
              <a:latin typeface="SassoonCRInfant" panose="02010503020300020003" pitchFamily="2" charset="0"/>
            </a:endParaRPr>
          </a:p>
          <a:p>
            <a:pPr algn="ctr"/>
            <a:r>
              <a:rPr lang="en-GB" sz="2000" b="1" dirty="0" smtClean="0">
                <a:latin typeface="SassoonCRInfant" panose="02010503020300020003" pitchFamily="2" charset="0"/>
              </a:rPr>
              <a:t>L.I </a:t>
            </a:r>
            <a:r>
              <a:rPr lang="en-GB" sz="2000" b="1" dirty="0">
                <a:latin typeface="SassoonCRInfant" panose="02010503020300020003" pitchFamily="2" charset="0"/>
              </a:rPr>
              <a:t>– </a:t>
            </a:r>
            <a:r>
              <a:rPr lang="en-GB" sz="2000" b="1" dirty="0" smtClean="0">
                <a:latin typeface="SassoonCRInfant" panose="02010503020300020003" pitchFamily="2" charset="0"/>
              </a:rPr>
              <a:t>We are learning to understand how our muscles work.</a:t>
            </a:r>
            <a:endParaRPr lang="en-GB" sz="2000" b="1" dirty="0">
              <a:latin typeface="SassoonCRInfant" panose="02010503020300020003" pitchFamily="2" charset="0"/>
            </a:endParaRPr>
          </a:p>
          <a:p>
            <a:endParaRPr lang="en-GB" sz="2000" dirty="0">
              <a:latin typeface="SassoonCRInfant" panose="02010503020300020003" pitchFamily="2" charset="0"/>
            </a:endParaRPr>
          </a:p>
          <a:p>
            <a:r>
              <a:rPr lang="en-GB" sz="2000" dirty="0" smtClean="0">
                <a:latin typeface="SassoonCRInfant" panose="02010503020300020003" pitchFamily="2" charset="0"/>
              </a:rPr>
              <a:t>There are about 640 muscles in our bodies and the most important muscle is our heart. </a:t>
            </a:r>
          </a:p>
          <a:p>
            <a:r>
              <a:rPr lang="en-GB" sz="2000" dirty="0" smtClean="0">
                <a:latin typeface="SassoonCRInfant" panose="02010503020300020003" pitchFamily="2" charset="0"/>
              </a:rPr>
              <a:t>Some muscles, like our heart, move without us thinking.</a:t>
            </a:r>
          </a:p>
          <a:p>
            <a:r>
              <a:rPr lang="en-GB" sz="2000" dirty="0" smtClean="0">
                <a:latin typeface="SassoonCRInfant" panose="02010503020300020003" pitchFamily="2" charset="0"/>
              </a:rPr>
              <a:t>Other muscles, like the ones in our arms and legs, only move when we tell them to. </a:t>
            </a:r>
          </a:p>
          <a:p>
            <a:endParaRPr lang="en-GB" sz="2000" dirty="0">
              <a:latin typeface="SassoonCRInfant" panose="02010503020300020003" pitchFamily="2" charset="0"/>
            </a:endParaRPr>
          </a:p>
          <a:p>
            <a:r>
              <a:rPr lang="en-GB" sz="2000" b="1" dirty="0" smtClean="0">
                <a:latin typeface="SassoonCRInfant" panose="02010503020300020003" pitchFamily="2" charset="0"/>
              </a:rPr>
              <a:t>Watch this short video to find out more </a:t>
            </a:r>
            <a:r>
              <a:rPr lang="en-GB" sz="2000" dirty="0" smtClean="0">
                <a:latin typeface="SassoonCRInfant" panose="02010503020300020003" pitchFamily="2" charset="0"/>
              </a:rPr>
              <a:t>- </a:t>
            </a:r>
            <a:r>
              <a:rPr lang="en-GB" sz="2000" dirty="0">
                <a:latin typeface="SassoonCRInfant" panose="02010503020300020003" pitchFamily="2" charset="0"/>
                <a:hlinkClick r:id="rId3"/>
              </a:rPr>
              <a:t>https://www.youtube.com/watch?time_continue=120&amp;v=j918PoWWaB0&amp;feature=emb_title</a:t>
            </a:r>
            <a:endParaRPr lang="en-GB" sz="2000" dirty="0" smtClean="0">
              <a:latin typeface="SassoonCRInfant" panose="02010503020300020003" pitchFamily="2" charset="0"/>
            </a:endParaRPr>
          </a:p>
          <a:p>
            <a:endParaRPr lang="en-GB" dirty="0" smtClean="0">
              <a:latin typeface="SassoonCRInfant" panose="02010503020300020003" pitchFamily="2" charset="0"/>
            </a:endParaRPr>
          </a:p>
        </p:txBody>
      </p:sp>
      <p:pic>
        <p:nvPicPr>
          <p:cNvPr id="4098" name="Picture 2" descr="C:\Users\jenna.mclean\Desktop\how do our bodies move.jfif"/>
          <p:cNvPicPr>
            <a:picLocks noChangeAspect="1" noChangeArrowheads="1"/>
          </p:cNvPicPr>
          <p:nvPr/>
        </p:nvPicPr>
        <p:blipFill rotWithShape="1">
          <a:blip r:embed="rId4">
            <a:extLst>
              <a:ext uri="{28A0092B-C50C-407E-A947-70E740481C1C}">
                <a14:useLocalDpi xmlns:a14="http://schemas.microsoft.com/office/drawing/2010/main" val="0"/>
              </a:ext>
            </a:extLst>
          </a:blip>
          <a:srcRect l="12160" r="11984"/>
          <a:stretch/>
        </p:blipFill>
        <p:spPr bwMode="auto">
          <a:xfrm>
            <a:off x="2926080" y="3861048"/>
            <a:ext cx="3657600" cy="270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3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1046</TotalTime>
  <Words>558</Words>
  <Application>Microsoft Office PowerPoint</Application>
  <PresentationFormat>On-screen Show (4:3)</PresentationFormat>
  <Paragraphs>127</Paragraphs>
  <Slides>10</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Comic Sans MS</vt:lpstr>
      <vt:lpstr>SassoonCRInfant</vt:lpstr>
      <vt:lpstr>Tw Cen MT</vt:lpstr>
      <vt:lpstr>Droplet</vt:lpstr>
      <vt:lpstr>  Monday 8th June</vt:lpstr>
      <vt:lpstr>Literacy</vt:lpstr>
      <vt:lpstr>PowerPoint Presentation</vt:lpstr>
      <vt:lpstr>Oxford Owl Ebooks </vt:lpstr>
      <vt:lpstr>I don’t want to be a frog</vt:lpstr>
      <vt:lpstr>I don’t want to be a frog questions </vt:lpstr>
      <vt:lpstr>  Mathematics  Data Handling   L.I – We are learning to sort items using a pictogram.   </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142</cp:revision>
  <dcterms:created xsi:type="dcterms:W3CDTF">2020-03-21T18:06:53Z</dcterms:created>
  <dcterms:modified xsi:type="dcterms:W3CDTF">2020-06-07T17:18:37Z</dcterms:modified>
</cp:coreProperties>
</file>