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9" r:id="rId3"/>
    <p:sldId id="260" r:id="rId4"/>
    <p:sldId id="257" r:id="rId5"/>
    <p:sldId id="261" r:id="rId6"/>
    <p:sldId id="263" r:id="rId7"/>
    <p:sldId id="275" r:id="rId8"/>
    <p:sldId id="273" r:id="rId9"/>
    <p:sldId id="276" r:id="rId10"/>
    <p:sldId id="274"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1" autoAdjust="0"/>
    <p:restoredTop sz="94660"/>
  </p:normalViewPr>
  <p:slideViewPr>
    <p:cSldViewPr>
      <p:cViewPr>
        <p:scale>
          <a:sx n="72" d="100"/>
          <a:sy n="72" d="100"/>
        </p:scale>
        <p:origin x="-63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01/06/2020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01/06/2020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01/06/2020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01/06/2020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01/06/2020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gVN5Lg-q5z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7_u2SigckN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512168"/>
          </a:xfrm>
        </p:spPr>
        <p:txBody>
          <a:bodyPr/>
          <a:lstStyle/>
          <a:p>
            <a:r>
              <a:rPr lang="en-GB" dirty="0" smtClean="0">
                <a:latin typeface="SassoonCRInfantMedium" panose="02000603020000020003" pitchFamily="2" charset="0"/>
              </a:rPr>
              <a:t>Monday 1-6-20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448272"/>
          </a:xfrm>
        </p:spPr>
        <p:txBody>
          <a:bodyPr/>
          <a:lstStyle/>
          <a:p>
            <a:r>
              <a:rPr lang="en-GB" sz="3200" dirty="0" smtClean="0">
                <a:latin typeface="SassoonCRInfantMedium" panose="02000603020000020003" pitchFamily="2" charset="0"/>
              </a:rPr>
              <a:t>Good Morning Everyone!</a:t>
            </a:r>
          </a:p>
          <a:p>
            <a:endParaRPr lang="en-GB" dirty="0"/>
          </a:p>
        </p:txBody>
      </p:sp>
      <p:pic>
        <p:nvPicPr>
          <p:cNvPr id="1026" name="Picture 2" descr="C:\Users\marianne.docherty\AppData\Local\Microsoft\Windows\INetCache\IE\Y8WOJOLH\tous-les-sports-clipart-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717032"/>
            <a:ext cx="2376264" cy="13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P.E.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85000" lnSpcReduction="20000"/>
          </a:bodyPr>
          <a:lstStyle/>
          <a:p>
            <a:r>
              <a:rPr lang="en-GB" dirty="0" smtClean="0"/>
              <a:t>Click on the following link for today’s P.E. session</a:t>
            </a:r>
          </a:p>
          <a:p>
            <a:endParaRPr lang="en-GB" dirty="0"/>
          </a:p>
          <a:p>
            <a:r>
              <a:rPr lang="en-GB" dirty="0">
                <a:hlinkClick r:id="rId2"/>
              </a:rPr>
              <a:t>https://www.youtube.com/watch?v=gVN5Lg-q5zA</a:t>
            </a:r>
            <a:endParaRPr lang="en-GB" dirty="0" smtClean="0"/>
          </a:p>
          <a:p>
            <a:pPr marL="0" indent="0">
              <a:buNone/>
            </a:pPr>
            <a:r>
              <a:rPr lang="en-GB" dirty="0" smtClean="0"/>
              <a:t>  </a:t>
            </a:r>
          </a:p>
          <a:p>
            <a:pPr marL="0" indent="0">
              <a:buNone/>
            </a:pPr>
            <a:r>
              <a:rPr lang="en-GB" dirty="0"/>
              <a:t> </a:t>
            </a:r>
            <a:r>
              <a:rPr lang="en-GB" dirty="0" smtClean="0"/>
              <a:t>                          </a:t>
            </a:r>
            <a:endParaRPr lang="en-GB" dirty="0"/>
          </a:p>
          <a:p>
            <a:pPr marL="0" indent="0">
              <a:buNone/>
            </a:pPr>
            <a:r>
              <a:rPr lang="en-GB" dirty="0" smtClean="0"/>
              <a:t>                           </a:t>
            </a:r>
            <a:endParaRPr lang="en-GB" dirty="0"/>
          </a:p>
          <a:p>
            <a:pPr marL="0" indent="0">
              <a:buNone/>
            </a:pPr>
            <a:r>
              <a:rPr lang="en-GB" dirty="0" smtClean="0"/>
              <a:t>     </a:t>
            </a:r>
          </a:p>
          <a:p>
            <a:endParaRPr lang="en-GB" dirty="0"/>
          </a:p>
          <a:p>
            <a:endParaRPr lang="en-GB" dirty="0" smtClean="0"/>
          </a:p>
          <a:p>
            <a:r>
              <a:rPr lang="en-GB" dirty="0" smtClean="0"/>
              <a:t>Alternatively, join family members for a walk, run or cycle.</a:t>
            </a:r>
            <a:endParaRPr lang="en-GB" dirty="0"/>
          </a:p>
        </p:txBody>
      </p:sp>
      <p:pic>
        <p:nvPicPr>
          <p:cNvPr id="2051" name="Picture 3" descr="C:\Users\marianne.docherty\AppData\Local\Microsoft\Windows\INetCache\IE\HP17TGP7\aerobic-exercis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0" y="3140968"/>
            <a:ext cx="417830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68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normAutofit/>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You might like to dedicate your prayer to </a:t>
            </a:r>
            <a:r>
              <a:rPr lang="en-GB" dirty="0">
                <a:latin typeface="SassoonCRInfantMedium" panose="02000603020000020003" pitchFamily="2" charset="0"/>
              </a:rPr>
              <a:t>s</a:t>
            </a:r>
            <a:r>
              <a:rPr lang="en-GB" dirty="0" smtClean="0">
                <a:latin typeface="SassoonCRInfantMedium" panose="02000603020000020003" pitchFamily="2" charset="0"/>
              </a:rPr>
              <a:t>omeone in your family who is unwell or who just needs your prayers. </a:t>
            </a:r>
            <a:endParaRPr lang="en-GB" dirty="0" smtClean="0"/>
          </a:p>
          <a:p>
            <a:pPr marL="0" indent="0">
              <a:buNone/>
            </a:pPr>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a:p>
            <a:pPr marL="0" indent="0">
              <a:buNone/>
            </a:pPr>
            <a:endParaRPr lang="en-GB" dirty="0">
              <a:solidFill>
                <a:srgbClr val="00B050"/>
              </a:solidFill>
            </a:endParaRPr>
          </a:p>
        </p:txBody>
      </p:sp>
      <p:pic>
        <p:nvPicPr>
          <p:cNvPr id="3074" name="Picture 2" descr="C:\Users\marianne.docherty\AppData\Local\Microsoft\Windows\INetCache\IE\M1OIXKJY\2741759137_5660c3576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789040"/>
            <a:ext cx="376808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3075" name="Picture 3" descr="C:\Users\marianne.docherty\AppData\Local\Microsoft\Windows\INetCache\IE\329LSYY7\10001362-smiling-star-showing-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83163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Health Week – Daily Challenge</a:t>
            </a:r>
          </a:p>
          <a:p>
            <a:r>
              <a:rPr lang="en-GB" dirty="0" smtClean="0"/>
              <a:t>French</a:t>
            </a:r>
          </a:p>
          <a:p>
            <a:r>
              <a:rPr lang="en-GB" dirty="0" smtClean="0"/>
              <a:t>Morning Starter</a:t>
            </a:r>
          </a:p>
          <a:p>
            <a:r>
              <a:rPr lang="en-GB" dirty="0" smtClean="0"/>
              <a:t>Maths Lesson</a:t>
            </a:r>
          </a:p>
          <a:p>
            <a:r>
              <a:rPr lang="en-GB" dirty="0" smtClean="0"/>
              <a:t>Spelling</a:t>
            </a:r>
          </a:p>
          <a:p>
            <a:r>
              <a:rPr lang="en-GB" dirty="0" smtClean="0"/>
              <a:t>Literacy</a:t>
            </a:r>
          </a:p>
          <a:p>
            <a:r>
              <a:rPr lang="en-GB" dirty="0" smtClean="0"/>
              <a:t>R.E.</a:t>
            </a:r>
          </a:p>
          <a:p>
            <a:r>
              <a:rPr lang="en-GB" dirty="0" smtClean="0"/>
              <a:t>Sports Challenge</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SassoonCRInfantMedium" panose="02000603020000020003" pitchFamily="2" charset="0"/>
              </a:rPr>
              <a:t>Health Week Daily Challenge </a:t>
            </a:r>
            <a:endParaRPr lang="en-GB" sz="2800" dirty="0">
              <a:latin typeface="SassoonCRInfantMedium" panose="02000603020000020003" pitchFamily="2" charset="0"/>
            </a:endParaRPr>
          </a:p>
        </p:txBody>
      </p:sp>
      <p:sp>
        <p:nvSpPr>
          <p:cNvPr id="3" name="Content Placeholder 2"/>
          <p:cNvSpPr>
            <a:spLocks noGrp="1"/>
          </p:cNvSpPr>
          <p:nvPr>
            <p:ph idx="1"/>
          </p:nvPr>
        </p:nvSpPr>
        <p:spPr>
          <a:xfrm>
            <a:off x="1463040" y="1850874"/>
            <a:ext cx="6196405" cy="3872195"/>
          </a:xfrm>
        </p:spPr>
        <p:txBody>
          <a:bodyPr>
            <a:normAutofit/>
          </a:bodyPr>
          <a:lstStyle/>
          <a:p>
            <a:pPr marL="0" indent="0">
              <a:buNone/>
            </a:pP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Sorry, the file is too large to include on the </a:t>
            </a:r>
            <a:r>
              <a:rPr lang="en-GB" sz="1800" dirty="0" err="1" smtClean="0">
                <a:latin typeface="SassoonCRInfantMedium" panose="02000603020000020003" pitchFamily="2" charset="0"/>
              </a:rPr>
              <a:t>powerpoint</a:t>
            </a:r>
            <a:r>
              <a:rPr lang="en-GB" sz="1800" dirty="0" smtClean="0">
                <a:latin typeface="SassoonCRInfantMedium" panose="02000603020000020003" pitchFamily="2" charset="0"/>
              </a:rPr>
              <a:t>.</a:t>
            </a:r>
          </a:p>
          <a:p>
            <a:r>
              <a:rPr lang="en-GB" sz="1800" dirty="0" smtClean="0">
                <a:latin typeface="SassoonCRInfantMedium" panose="02000603020000020003" pitchFamily="2" charset="0"/>
              </a:rPr>
              <a:t>Please see your challenge listed separately on the blog.</a:t>
            </a:r>
          </a:p>
          <a:p>
            <a:endParaRPr lang="en-GB" sz="18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77075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013" y="891654"/>
            <a:ext cx="792088" cy="826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ianne.docherty\AppData\Local\Microsoft\Windows\INetCache\IE\329LSYY7\stretchin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686" y="3068960"/>
            <a:ext cx="4932586" cy="269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2119257"/>
            <a:ext cx="6196405" cy="3613999"/>
          </a:xfrm>
        </p:spPr>
        <p:txBody>
          <a:bodyPr>
            <a:normAutofit fontScale="77500" lnSpcReduction="20000"/>
          </a:bodyPr>
          <a:lstStyle/>
          <a:p>
            <a:pPr marL="0" indent="0">
              <a:buNone/>
            </a:pPr>
            <a:r>
              <a:rPr lang="en-GB" dirty="0" smtClean="0">
                <a:latin typeface="SassoonCRInfantMedium" panose="02000603020000020003" pitchFamily="2" charset="0"/>
              </a:rPr>
              <a:t>Click on the link below to sing along to the months of the year song in French?</a:t>
            </a:r>
          </a:p>
          <a:p>
            <a:pPr marL="0" indent="0">
              <a:buNone/>
            </a:pPr>
            <a:r>
              <a:rPr lang="en-GB" dirty="0">
                <a:hlinkClick r:id="rId2"/>
              </a:rPr>
              <a:t>https://www.youtube.com/watch?v=7_u2SigckNQ</a:t>
            </a: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r>
              <a:rPr lang="en-GB" dirty="0" smtClean="0">
                <a:latin typeface="SassoonCRInfantMedium" panose="02000603020000020003" pitchFamily="2" charset="0"/>
              </a:rPr>
              <a:t>Can you write today’s date in French?</a:t>
            </a:r>
          </a:p>
          <a:p>
            <a:pPr marL="0" indent="0">
              <a:buNone/>
            </a:pPr>
            <a:r>
              <a:rPr lang="en-GB" dirty="0" err="1" smtClean="0">
                <a:latin typeface="SassoonCRInfantMedium" panose="02000603020000020003" pitchFamily="2" charset="0"/>
              </a:rPr>
              <a:t>Quelle</a:t>
            </a:r>
            <a:r>
              <a:rPr lang="en-GB" dirty="0" smtClean="0">
                <a:latin typeface="SassoonCRInfantMedium" panose="02000603020000020003" pitchFamily="2" charset="0"/>
              </a:rPr>
              <a:t> </a:t>
            </a:r>
            <a:r>
              <a:rPr lang="en-GB" dirty="0" err="1" smtClean="0">
                <a:latin typeface="SassoonCRInfantMedium" panose="02000603020000020003" pitchFamily="2" charset="0"/>
              </a:rPr>
              <a:t>est</a:t>
            </a:r>
            <a:r>
              <a:rPr lang="en-GB" dirty="0" smtClean="0">
                <a:latin typeface="SassoonCRInfantMedium" panose="02000603020000020003" pitchFamily="2" charset="0"/>
              </a:rPr>
              <a:t> la date </a:t>
            </a:r>
            <a:r>
              <a:rPr lang="en-GB" dirty="0" err="1" smtClean="0">
                <a:latin typeface="SassoonCRInfantMedium" panose="02000603020000020003" pitchFamily="2" charset="0"/>
              </a:rPr>
              <a:t>aujourd’hui</a:t>
            </a:r>
            <a:r>
              <a:rPr lang="en-GB" dirty="0" smtClean="0">
                <a:latin typeface="SassoonCRInfantMedium" panose="02000603020000020003" pitchFamily="2" charset="0"/>
              </a:rPr>
              <a:t>?</a:t>
            </a:r>
          </a:p>
          <a:p>
            <a:pPr marL="0" indent="0">
              <a:buNone/>
            </a:pPr>
            <a:r>
              <a:rPr lang="en-GB" dirty="0" err="1" smtClean="0">
                <a:latin typeface="SassoonCRInfantMedium" panose="02000603020000020003" pitchFamily="2" charset="0"/>
              </a:rPr>
              <a:t>C’est</a:t>
            </a:r>
            <a:r>
              <a:rPr lang="en-GB" dirty="0" smtClean="0">
                <a:latin typeface="SassoonCRInfantMedium" panose="02000603020000020003" pitchFamily="2" charset="0"/>
              </a:rPr>
              <a:t>  ……………………..</a:t>
            </a:r>
          </a:p>
          <a:p>
            <a:pPr marL="0" indent="0">
              <a:buNone/>
            </a:pPr>
            <a:endParaRPr lang="en-GB" dirty="0" smtClean="0">
              <a:latin typeface="SassoonCRInfantMedium" panose="02000603020000020003" pitchFamily="2" charset="0"/>
            </a:endParaRPr>
          </a:p>
          <a:p>
            <a:pPr marL="0" indent="0">
              <a:buNone/>
            </a:pPr>
            <a:r>
              <a:rPr lang="en-GB" dirty="0" smtClean="0">
                <a:latin typeface="SassoonCRInfantMedium" panose="02000603020000020003" pitchFamily="2" charset="0"/>
              </a:rPr>
              <a:t>Can you also write today’s weather in French?</a:t>
            </a:r>
          </a:p>
          <a:p>
            <a:pPr marL="0" indent="0">
              <a:buNone/>
            </a:pPr>
            <a:r>
              <a:rPr lang="en-GB" dirty="0" err="1" smtClean="0">
                <a:latin typeface="SassoonCRInfantMedium" panose="02000603020000020003" pitchFamily="2" charset="0"/>
              </a:rPr>
              <a:t>Quel</a:t>
            </a:r>
            <a:r>
              <a:rPr lang="en-GB" dirty="0" smtClean="0">
                <a:latin typeface="SassoonCRInfantMedium" panose="02000603020000020003" pitchFamily="2" charset="0"/>
              </a:rPr>
              <a:t> temps fait-</a:t>
            </a:r>
            <a:r>
              <a:rPr lang="en-GB" dirty="0" err="1" smtClean="0">
                <a:latin typeface="SassoonCRInfantMedium" panose="02000603020000020003" pitchFamily="2" charset="0"/>
              </a:rPr>
              <a:t>il</a:t>
            </a:r>
            <a:r>
              <a:rPr lang="en-GB" dirty="0" smtClean="0">
                <a:latin typeface="SassoonCRInfantMedium" panose="02000603020000020003" pitchFamily="2" charset="0"/>
              </a:rPr>
              <a:t>?</a:t>
            </a:r>
          </a:p>
          <a:p>
            <a:pPr marL="0" indent="0">
              <a:buNone/>
            </a:pPr>
            <a:r>
              <a:rPr lang="en-GB" dirty="0" smtClean="0">
                <a:latin typeface="SassoonCRInfantMedium" panose="02000603020000020003" pitchFamily="2" charset="0"/>
              </a:rPr>
              <a:t>Il </a:t>
            </a:r>
            <a:r>
              <a:rPr lang="en-GB" dirty="0" err="1" smtClean="0">
                <a:latin typeface="SassoonCRInfantMedium" panose="02000603020000020003" pitchFamily="2" charset="0"/>
              </a:rPr>
              <a:t>pleut</a:t>
            </a:r>
            <a:r>
              <a:rPr lang="en-GB" dirty="0" smtClean="0">
                <a:latin typeface="SassoonCRInfantMedium" panose="02000603020000020003" pitchFamily="2" charset="0"/>
              </a:rPr>
              <a:t>/ Il fait beau/ Il fait </a:t>
            </a:r>
            <a:r>
              <a:rPr lang="en-GB" dirty="0" err="1" smtClean="0">
                <a:latin typeface="SassoonCRInfantMedium" panose="02000603020000020003" pitchFamily="2" charset="0"/>
              </a:rPr>
              <a:t>froid</a:t>
            </a:r>
            <a:r>
              <a:rPr lang="en-GB" dirty="0" smtClean="0">
                <a:latin typeface="SassoonCRInfantMedium" panose="02000603020000020003" pitchFamily="2" charset="0"/>
              </a:rPr>
              <a:t>/ Il y a du vent/</a:t>
            </a:r>
          </a:p>
          <a:p>
            <a:pPr marL="0" indent="0">
              <a:buNone/>
            </a:pPr>
            <a:r>
              <a:rPr lang="en-GB" dirty="0" smtClean="0">
                <a:latin typeface="SassoonCRInfantMedium" panose="02000603020000020003" pitchFamily="2" charset="0"/>
              </a:rPr>
              <a:t>Il fait </a:t>
            </a:r>
            <a:r>
              <a:rPr lang="en-GB" dirty="0" err="1" smtClean="0">
                <a:latin typeface="SassoonCRInfantMedium" panose="02000603020000020003" pitchFamily="2" charset="0"/>
              </a:rPr>
              <a:t>mauvais</a:t>
            </a:r>
            <a:r>
              <a:rPr lang="en-GB" dirty="0" smtClean="0">
                <a:latin typeface="SassoonCRInfantMedium" panose="02000603020000020003" pitchFamily="2" charset="0"/>
              </a:rPr>
              <a:t>/ Il y a des </a:t>
            </a:r>
            <a:r>
              <a:rPr lang="en-GB" dirty="0" err="1" smtClean="0">
                <a:latin typeface="SassoonCRInfantMedium" panose="02000603020000020003" pitchFamily="2" charset="0"/>
              </a:rPr>
              <a:t>nuages</a:t>
            </a:r>
            <a:r>
              <a:rPr lang="en-GB" dirty="0" smtClean="0">
                <a:latin typeface="SassoonCRInfantMedium" panose="02000603020000020003" pitchFamily="2" charset="0"/>
              </a:rPr>
              <a:t>/ Il y a du </a:t>
            </a:r>
            <a:r>
              <a:rPr lang="en-GB" dirty="0" err="1" smtClean="0">
                <a:latin typeface="SassoonCRInfantMedium" panose="02000603020000020003" pitchFamily="2" charset="0"/>
              </a:rPr>
              <a:t>soleil</a:t>
            </a: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8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908720"/>
            <a:ext cx="6965245" cy="595193"/>
          </a:xfrm>
        </p:spPr>
        <p:txBody>
          <a:bodyPr>
            <a:noAutofit/>
          </a:bodyPr>
          <a:lstStyle/>
          <a:p>
            <a:r>
              <a:rPr lang="en-GB" sz="3600" u="sng" dirty="0" smtClean="0">
                <a:latin typeface="SassoonCRInfantMedium" panose="02000603020000020003" pitchFamily="2" charset="0"/>
              </a:rPr>
              <a:t>Morning Starter</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556792"/>
            <a:ext cx="6196405" cy="4104456"/>
          </a:xfrm>
        </p:spPr>
        <p:txBody>
          <a:bodyPr>
            <a:normAutofit fontScale="47500" lnSpcReduction="20000"/>
          </a:bodyPr>
          <a:lstStyle/>
          <a:p>
            <a:pPr marL="0" indent="0">
              <a:buNone/>
            </a:pPr>
            <a:endParaRPr lang="en-GB" sz="2800" dirty="0" smtClean="0">
              <a:latin typeface="SassoonCRInfantMedium" panose="02000603020000020003" pitchFamily="2" charset="0"/>
            </a:endParaRPr>
          </a:p>
          <a:p>
            <a:pPr marL="0" indent="0">
              <a:buNone/>
            </a:pPr>
            <a:r>
              <a:rPr lang="en-GB" sz="3300" dirty="0" smtClean="0">
                <a:latin typeface="SassoonCRInfantMedium" panose="02000603020000020003" pitchFamily="2" charset="0"/>
              </a:rPr>
              <a:t>Today, I have set a </a:t>
            </a:r>
            <a:r>
              <a:rPr lang="en-GB" sz="3300" dirty="0" err="1" smtClean="0">
                <a:latin typeface="SassoonCRInfantMedium" panose="02000603020000020003" pitchFamily="2" charset="0"/>
              </a:rPr>
              <a:t>Sumdog</a:t>
            </a:r>
            <a:r>
              <a:rPr lang="en-GB" sz="3300" dirty="0" smtClean="0">
                <a:latin typeface="SassoonCRInfantMedium" panose="02000603020000020003" pitchFamily="2" charset="0"/>
              </a:rPr>
              <a:t> Challenge for you to do. Try to do15-20 minutes. The challenge is to complete 80 correct answers by Thursday so pace your work. Well done to those of you who are doing your </a:t>
            </a:r>
            <a:r>
              <a:rPr lang="en-GB" sz="3300" dirty="0" err="1" smtClean="0">
                <a:latin typeface="SassoonCRInfantMedium" panose="02000603020000020003" pitchFamily="2" charset="0"/>
              </a:rPr>
              <a:t>Sumdog</a:t>
            </a:r>
            <a:r>
              <a:rPr lang="en-GB" sz="3300" dirty="0" smtClean="0">
                <a:latin typeface="SassoonCRInfantMedium" panose="02000603020000020003" pitchFamily="2" charset="0"/>
              </a:rPr>
              <a:t> tasks. I can see who is working on </a:t>
            </a:r>
            <a:r>
              <a:rPr lang="en-GB" sz="3300" dirty="0" err="1" smtClean="0">
                <a:latin typeface="SassoonCRInfantMedium" panose="02000603020000020003" pitchFamily="2" charset="0"/>
              </a:rPr>
              <a:t>Sumdog</a:t>
            </a:r>
            <a:r>
              <a:rPr lang="en-GB" sz="3300" dirty="0" smtClean="0">
                <a:latin typeface="SassoonCRInfantMedium" panose="02000603020000020003" pitchFamily="2" charset="0"/>
              </a:rPr>
              <a:t> through the weekly report. I will be rewarding every students who logs on for at least 15mins with 50 coins. The top 3 students [students who spend the most time] will get 100 coins. </a:t>
            </a:r>
          </a:p>
          <a:p>
            <a:pPr marL="0" indent="0">
              <a:buNone/>
            </a:pPr>
            <a:endParaRPr lang="en-GB" sz="3300" dirty="0">
              <a:latin typeface="SassoonCRInfantMedium" panose="02000603020000020003" pitchFamily="2" charset="0"/>
            </a:endParaRPr>
          </a:p>
          <a:p>
            <a:pPr marL="0" indent="0">
              <a:buNone/>
            </a:pPr>
            <a:endParaRPr lang="en-GB" sz="2800" dirty="0" smtClean="0">
              <a:latin typeface="SassoonCRInfantMedium" panose="02000603020000020003" pitchFamily="2" charset="0"/>
            </a:endParaRPr>
          </a:p>
          <a:p>
            <a:pPr marL="0" indent="0">
              <a:buNone/>
            </a:pPr>
            <a:endParaRPr lang="en-GB" sz="56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sz="3300" dirty="0" smtClean="0">
              <a:latin typeface="SassoonCRInfantMedium" panose="02000603020000020003" pitchFamily="2" charset="0"/>
            </a:endParaRPr>
          </a:p>
          <a:p>
            <a:pPr marL="0" indent="0">
              <a:buNone/>
            </a:pPr>
            <a:r>
              <a:rPr lang="en-GB" sz="3300" dirty="0" smtClean="0">
                <a:latin typeface="SassoonCRInfantMedium" panose="02000603020000020003" pitchFamily="2" charset="0"/>
              </a:rPr>
              <a:t>If you have log-in details for IDL Maths please continue to access this as normal.</a:t>
            </a:r>
          </a:p>
          <a:p>
            <a:pPr marL="0" indent="0">
              <a:buNone/>
            </a:pPr>
            <a:endParaRPr lang="en-GB" sz="3100" dirty="0">
              <a:latin typeface="SassoonCRInfantMedium" panose="02000603020000020003" pitchFamily="2" charset="0"/>
            </a:endParaRPr>
          </a:p>
          <a:p>
            <a:pPr marL="0" indent="0">
              <a:buNone/>
            </a:pPr>
            <a:r>
              <a:rPr lang="en-GB" b="1" dirty="0" smtClean="0"/>
              <a:t> </a:t>
            </a:r>
          </a:p>
        </p:txBody>
      </p:sp>
      <p:sp>
        <p:nvSpPr>
          <p:cNvPr id="5" name="Rectangle 4"/>
          <p:cNvSpPr/>
          <p:nvPr/>
        </p:nvSpPr>
        <p:spPr>
          <a:xfrm>
            <a:off x="2499958" y="2967335"/>
            <a:ext cx="41440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Medium" panose="02000603020000020003" pitchFamily="2" charset="0"/>
              </a:rPr>
              <a:t>SUMDOG</a:t>
            </a:r>
            <a:endParaRPr lang="en-GB"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4500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99250"/>
          </a:xfrm>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63040" y="1844824"/>
                <a:ext cx="6196405" cy="4032448"/>
              </a:xfrm>
            </p:spPr>
            <p:txBody>
              <a:bodyPr>
                <a:noAutofit/>
              </a:bodyPr>
              <a:lstStyle/>
              <a:p>
                <a:pPr marL="0" indent="0">
                  <a:buNone/>
                </a:pPr>
                <a:endParaRPr lang="en-GB" sz="1400" dirty="0" smtClean="0">
                  <a:latin typeface="SassoonCRInfantMedium" panose="02000603020000020003" pitchFamily="2" charset="0"/>
                </a:endParaRPr>
              </a:p>
              <a:p>
                <a:r>
                  <a:rPr lang="en-GB" sz="1600" dirty="0" smtClean="0">
                    <a:latin typeface="SassoonCRInfantMedium" panose="02000603020000020003" pitchFamily="2" charset="0"/>
                  </a:rPr>
                  <a:t>Today we are learning to find the mean.</a:t>
                </a:r>
              </a:p>
              <a:p>
                <a:r>
                  <a:rPr lang="en-GB" sz="1600" dirty="0" smtClean="0">
                    <a:latin typeface="SassoonCRInfantMedium" panose="02000603020000020003" pitchFamily="2" charset="0"/>
                  </a:rPr>
                  <a:t>To find the mean is to find the average. Finding the mean of a set of data is something which is used in so many aspects of life. For sports men and women, they will use the mean, for example, to work out the average time to run/cycle/swim a certain distance. </a:t>
                </a:r>
              </a:p>
              <a:p>
                <a:r>
                  <a:rPr lang="en-GB" sz="1600" dirty="0" smtClean="0">
                    <a:latin typeface="SassoonCRInfantMedium" panose="02000603020000020003" pitchFamily="2" charset="0"/>
                  </a:rPr>
                  <a:t>To find the mean, we add up all the data and then divide it by the number of pieces of data </a:t>
                </a:r>
                <a:r>
                  <a:rPr lang="en-GB" sz="1600" dirty="0" err="1" smtClean="0">
                    <a:latin typeface="SassoonCRInfantMedium" panose="02000603020000020003" pitchFamily="2" charset="0"/>
                  </a:rPr>
                  <a:t>eg</a:t>
                </a:r>
                <a:r>
                  <a:rPr lang="en-GB" sz="1600" dirty="0" smtClean="0">
                    <a:latin typeface="SassoonCRInfantMedium" panose="02000603020000020003" pitchFamily="2" charset="0"/>
                  </a:rPr>
                  <a:t>. .  The mean of 2,3,,4,7  is  2+3+4+7 = 16    16</a:t>
                </a:r>
                <a14:m>
                  <m:oMath xmlns:m="http://schemas.openxmlformats.org/officeDocument/2006/math">
                    <m:r>
                      <a:rPr lang="en-GB" sz="1600" i="1" smtClean="0">
                        <a:latin typeface="Cambria Math"/>
                        <a:ea typeface="Cambria Math"/>
                      </a:rPr>
                      <m:t>÷</m:t>
                    </m:r>
                    <m:r>
                      <a:rPr lang="en-GB" sz="1600" b="0" i="1" smtClean="0">
                        <a:latin typeface="Cambria Math"/>
                        <a:ea typeface="Cambria Math"/>
                      </a:rPr>
                      <m:t>4=4           </m:t>
                    </m:r>
                    <m:r>
                      <a:rPr lang="en-GB" sz="1600" b="0" i="1" smtClean="0">
                        <a:latin typeface="Cambria Math"/>
                        <a:ea typeface="Cambria Math"/>
                      </a:rPr>
                      <m:t>𝑇h𝑒</m:t>
                    </m:r>
                    <m:r>
                      <a:rPr lang="en-GB" sz="1600" b="0" i="1" smtClean="0">
                        <a:latin typeface="Cambria Math"/>
                        <a:ea typeface="Cambria Math"/>
                      </a:rPr>
                      <m:t> </m:t>
                    </m:r>
                    <m:r>
                      <a:rPr lang="en-GB" sz="1600" b="0" i="1" smtClean="0">
                        <a:latin typeface="Cambria Math"/>
                        <a:ea typeface="Cambria Math"/>
                      </a:rPr>
                      <m:t>𝑚𝑒𝑎𝑛</m:t>
                    </m:r>
                    <m:r>
                      <a:rPr lang="en-GB" sz="1600" b="0" i="1" smtClean="0">
                        <a:latin typeface="Cambria Math"/>
                        <a:ea typeface="Cambria Math"/>
                      </a:rPr>
                      <m:t> </m:t>
                    </m:r>
                    <m:r>
                      <a:rPr lang="en-GB" sz="1600" b="0" i="1" smtClean="0">
                        <a:latin typeface="Cambria Math"/>
                        <a:ea typeface="Cambria Math"/>
                      </a:rPr>
                      <m:t>𝑖𝑠</m:t>
                    </m:r>
                    <m:r>
                      <a:rPr lang="en-GB" sz="1600" b="0" i="1" smtClean="0">
                        <a:latin typeface="Cambria Math"/>
                        <a:ea typeface="Cambria Math"/>
                      </a:rPr>
                      <m:t> 4</m:t>
                    </m:r>
                  </m:oMath>
                </a14:m>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Please find your task attached to </a:t>
                </a:r>
                <a:r>
                  <a:rPr lang="en-GB" sz="1600" smtClean="0">
                    <a:latin typeface="SassoonCRInfantMedium" panose="02000603020000020003" pitchFamily="2" charset="0"/>
                  </a:rPr>
                  <a:t>the blog.</a:t>
                </a:r>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Circles – Qu 1 – 4   Squares – Qu 1 – 10  Triangles – Qu 1 - 20</a:t>
                </a:r>
              </a:p>
              <a:p>
                <a:r>
                  <a:rPr lang="en-GB" sz="1600" dirty="0" smtClean="0">
                    <a:latin typeface="SassoonCRInfantMedium" panose="02000603020000020003" pitchFamily="2" charset="0"/>
                  </a:rPr>
                  <a:t>You can use a calculator for this task. If you have any problems, please get in touch on Teams.</a:t>
                </a:r>
              </a:p>
              <a:p>
                <a:pPr marL="0" indent="0">
                  <a:buNone/>
                </a:pPr>
                <a:r>
                  <a:rPr lang="en-GB" sz="1600" dirty="0" smtClean="0">
                    <a:latin typeface="SassoonCRInfantMedium" panose="02000603020000020003" pitchFamily="2" charset="0"/>
                  </a:rPr>
                  <a:t>    </a:t>
                </a:r>
              </a:p>
              <a:p>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a:t>
                </a:r>
              </a:p>
              <a:p>
                <a:pPr marL="0" indent="0">
                  <a:buNone/>
                </a:pPr>
                <a:endParaRPr lang="en-GB" sz="2000" dirty="0" smtClean="0"/>
              </a:p>
              <a:p>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a:t>
                </a:r>
                <a:endParaRPr lang="en-GB" sz="2000" dirty="0">
                  <a:latin typeface="SassoonCRInfantMedium" panose="02000603020000020003" pitchFamily="2"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63040" y="1844824"/>
                <a:ext cx="6196405" cy="4032448"/>
              </a:xfrm>
              <a:blipFill rotWithShape="1">
                <a:blip r:embed="rId2"/>
                <a:stretch>
                  <a:fillRect l="-197" r="-1083"/>
                </a:stretch>
              </a:blipFill>
            </p:spPr>
            <p:txBody>
              <a:bodyPr/>
              <a:lstStyle/>
              <a:p>
                <a:r>
                  <a:rPr lang="en-GB">
                    <a:noFill/>
                  </a:rPr>
                  <a:t> </a:t>
                </a:r>
              </a:p>
            </p:txBody>
          </p:sp>
        </mc:Fallback>
      </mc:AlternateContent>
      <p:pic>
        <p:nvPicPr>
          <p:cNvPr id="4099" name="Picture 3" descr="C:\Users\marianne.docherty\AppData\Local\Microsoft\Windows\INetCache\IE\Y8WOJOLH\calculator-pink-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266" y="836712"/>
            <a:ext cx="830982" cy="8407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anne.docherty\AppData\Local\Microsoft\Windows\INetCache\IE\VPM0XAD3\calculator_math-symbol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836711"/>
            <a:ext cx="792088" cy="9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SassoonCRInfantMedium" panose="02000603020000020003" pitchFamily="2" charset="0"/>
              </a:rPr>
              <a:t>Spelling</a:t>
            </a:r>
            <a:endParaRPr lang="en-GB" sz="4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409727"/>
          </a:xfrm>
        </p:spPr>
        <p:txBody>
          <a:bodyPr/>
          <a:lstStyle/>
          <a:p>
            <a:r>
              <a:rPr lang="en-GB" sz="1800" dirty="0" smtClean="0">
                <a:latin typeface="SassoonCRInfantMedium" panose="02000603020000020003" pitchFamily="2" charset="0"/>
              </a:rPr>
              <a:t>Log in to </a:t>
            </a:r>
            <a:r>
              <a:rPr lang="en-GB" sz="1800" dirty="0" err="1" smtClean="0">
                <a:latin typeface="SassoonCRInfantMedium" panose="02000603020000020003" pitchFamily="2" charset="0"/>
              </a:rPr>
              <a:t>Sumdog</a:t>
            </a:r>
            <a:r>
              <a:rPr lang="en-GB" sz="1800" dirty="0" smtClean="0">
                <a:latin typeface="SassoonCRInfantMedium" panose="02000603020000020003" pitchFamily="2" charset="0"/>
              </a:rPr>
              <a:t> for your spelling task.</a:t>
            </a:r>
          </a:p>
          <a:p>
            <a:r>
              <a:rPr lang="en-GB" sz="1800" dirty="0" smtClean="0">
                <a:latin typeface="SassoonCRInfantMedium" panose="02000603020000020003" pitchFamily="2" charset="0"/>
              </a:rPr>
              <a:t>You will need to make sure you click on the task set for your group.</a:t>
            </a:r>
          </a:p>
          <a:p>
            <a:r>
              <a:rPr lang="en-GB" sz="1800" dirty="0" smtClean="0">
                <a:latin typeface="SassoonCRInfantMedium" panose="02000603020000020003" pitchFamily="2" charset="0"/>
              </a:rPr>
              <a:t>Group 1 – Red Reading Group, Group 2 – Most of the Class</a:t>
            </a:r>
          </a:p>
          <a:p>
            <a:pPr marL="0" indent="0">
              <a:buNone/>
            </a:pPr>
            <a:r>
              <a:rPr lang="en-GB" sz="1800" dirty="0" smtClean="0">
                <a:latin typeface="SassoonCRInfantMedium" panose="02000603020000020003" pitchFamily="2" charset="0"/>
              </a:rPr>
              <a:t>    Group 3 – Super Spellers</a:t>
            </a:r>
          </a:p>
          <a:p>
            <a:pPr marL="0" indent="0">
              <a:buNone/>
            </a:pPr>
            <a:r>
              <a:rPr lang="en-GB" sz="1800" dirty="0" smtClean="0">
                <a:latin typeface="SassoonCRInfantMedium" panose="02000603020000020003" pitchFamily="2" charset="0"/>
              </a:rPr>
              <a:t>This task is set for the whole week. If you find the words too hard, drop down a group and if they’re too easy, try the next group up. The words are based on your spelling lists.</a:t>
            </a:r>
          </a:p>
          <a:p>
            <a:pPr marL="0" indent="0">
              <a:buNone/>
            </a:pPr>
            <a:r>
              <a:rPr lang="en-GB" sz="1800" dirty="0" smtClean="0">
                <a:latin typeface="SassoonCRInfantMedium" panose="02000603020000020003" pitchFamily="2" charset="0"/>
              </a:rPr>
              <a:t>At the end of the week, I will be able to view how you got on with your work. Well done to all those who completed last week’s task.</a:t>
            </a:r>
            <a:endParaRPr lang="en-GB" sz="1800" dirty="0">
              <a:latin typeface="SassoonCRInfantMedium" panose="02000603020000020003" pitchFamily="2" charset="0"/>
            </a:endParaRPr>
          </a:p>
        </p:txBody>
      </p:sp>
      <p:pic>
        <p:nvPicPr>
          <p:cNvPr id="4" name="Picture 2" descr="C:\Users\marianne.docherty\AppData\Local\Microsoft\Windows\INetCache\IE\VPM0XAD3\freelance-wri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085185"/>
            <a:ext cx="1800200" cy="84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7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80729"/>
            <a:ext cx="6965245" cy="648072"/>
          </a:xfrm>
        </p:spPr>
        <p:txBody>
          <a:bodyPr>
            <a:normAutofit fontScale="90000"/>
          </a:bodyPr>
          <a:lstStyle/>
          <a:p>
            <a:r>
              <a:rPr lang="en-GB" dirty="0" smtClean="0">
                <a:latin typeface="SassoonCRInfantMedium" panose="02000603020000020003" pitchFamily="2" charset="0"/>
              </a:rPr>
              <a:t>Literacy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5"/>
            <a:ext cx="6196405" cy="3672408"/>
          </a:xfrm>
        </p:spPr>
        <p:txBody>
          <a:bodyPr>
            <a:normAutofit fontScale="85000" lnSpcReduction="20000"/>
          </a:bodyPr>
          <a:lstStyle/>
          <a:p>
            <a:r>
              <a:rPr lang="en-GB" sz="2200" dirty="0" smtClean="0">
                <a:latin typeface="SassoonCRInfantMedium" panose="02000603020000020003" pitchFamily="2" charset="0"/>
              </a:rPr>
              <a:t>Today, we’re going to learn about Usain Bolt.</a:t>
            </a:r>
          </a:p>
          <a:p>
            <a:r>
              <a:rPr lang="en-GB" sz="2200" dirty="0" smtClean="0">
                <a:latin typeface="SassoonCRInfantMedium" panose="02000603020000020003" pitchFamily="2" charset="0"/>
              </a:rPr>
              <a:t>The Reading Comprehension is attached to the blog</a:t>
            </a:r>
          </a:p>
          <a:p>
            <a:r>
              <a:rPr lang="en-GB" sz="2200" dirty="0" smtClean="0">
                <a:latin typeface="SassoonCRInfantMedium" panose="02000603020000020003" pitchFamily="2" charset="0"/>
              </a:rPr>
              <a:t>There are 3 versions of the Reading Comprehension. Please complete the correct one for your group, however if you find it too easy, do the next one up or if it is too difficult, do the simpler version.</a:t>
            </a:r>
          </a:p>
          <a:p>
            <a:r>
              <a:rPr lang="en-GB" sz="2200" dirty="0" smtClean="0">
                <a:latin typeface="SassoonCRInfantMedium" panose="02000603020000020003" pitchFamily="2" charset="0"/>
              </a:rPr>
              <a:t>Red Group – 1</a:t>
            </a:r>
            <a:r>
              <a:rPr lang="en-GB" sz="2200" baseline="30000" dirty="0" smtClean="0">
                <a:latin typeface="SassoonCRInfantMedium" panose="02000603020000020003" pitchFamily="2" charset="0"/>
              </a:rPr>
              <a:t>st</a:t>
            </a:r>
            <a:r>
              <a:rPr lang="en-GB" sz="2200" dirty="0" smtClean="0">
                <a:latin typeface="SassoonCRInfantMedium" panose="02000603020000020003" pitchFamily="2" charset="0"/>
              </a:rPr>
              <a:t> version</a:t>
            </a:r>
          </a:p>
          <a:p>
            <a:pPr marL="0" indent="0">
              <a:buNone/>
            </a:pPr>
            <a:r>
              <a:rPr lang="en-GB" sz="2200" dirty="0">
                <a:latin typeface="SassoonCRInfantMedium" panose="02000603020000020003" pitchFamily="2" charset="0"/>
              </a:rPr>
              <a:t> </a:t>
            </a:r>
            <a:r>
              <a:rPr lang="en-GB" sz="2200" dirty="0" smtClean="0">
                <a:latin typeface="SassoonCRInfantMedium" panose="02000603020000020003" pitchFamily="2" charset="0"/>
              </a:rPr>
              <a:t>   Blue Group – 2</a:t>
            </a:r>
            <a:r>
              <a:rPr lang="en-GB" sz="2200" baseline="30000" dirty="0" smtClean="0">
                <a:latin typeface="SassoonCRInfantMedium" panose="02000603020000020003" pitchFamily="2" charset="0"/>
              </a:rPr>
              <a:t>nd</a:t>
            </a:r>
            <a:r>
              <a:rPr lang="en-GB" sz="2200" dirty="0" smtClean="0">
                <a:latin typeface="SassoonCRInfantMedium" panose="02000603020000020003" pitchFamily="2" charset="0"/>
              </a:rPr>
              <a:t> version</a:t>
            </a:r>
          </a:p>
          <a:p>
            <a:pPr marL="0" indent="0">
              <a:buNone/>
            </a:pPr>
            <a:r>
              <a:rPr lang="en-GB" sz="2200" dirty="0">
                <a:latin typeface="SassoonCRInfantMedium" panose="02000603020000020003" pitchFamily="2" charset="0"/>
              </a:rPr>
              <a:t> </a:t>
            </a:r>
            <a:r>
              <a:rPr lang="en-GB" sz="2200" dirty="0" smtClean="0">
                <a:latin typeface="SassoonCRInfantMedium" panose="02000603020000020003" pitchFamily="2" charset="0"/>
              </a:rPr>
              <a:t>   Green Group – 3</a:t>
            </a:r>
            <a:r>
              <a:rPr lang="en-GB" sz="2200" baseline="30000" dirty="0" smtClean="0">
                <a:latin typeface="SassoonCRInfantMedium" panose="02000603020000020003" pitchFamily="2" charset="0"/>
              </a:rPr>
              <a:t>rd</a:t>
            </a:r>
            <a:r>
              <a:rPr lang="en-GB" sz="2200" dirty="0" smtClean="0">
                <a:latin typeface="SassoonCRInfantMedium" panose="02000603020000020003" pitchFamily="2" charset="0"/>
              </a:rPr>
              <a:t> version</a:t>
            </a:r>
          </a:p>
          <a:p>
            <a:pPr marL="0" indent="0">
              <a:buNone/>
            </a:pPr>
            <a:endParaRPr lang="en-GB" sz="2200" dirty="0" smtClean="0">
              <a:latin typeface="SassoonCRInfantMedium" panose="02000603020000020003" pitchFamily="2" charset="0"/>
            </a:endParaRPr>
          </a:p>
          <a:p>
            <a:r>
              <a:rPr lang="en-GB" sz="2200" dirty="0" smtClean="0">
                <a:latin typeface="SassoonCRInfantMedium" panose="02000603020000020003" pitchFamily="2" charset="0"/>
              </a:rPr>
              <a:t>Red Group: Please also do your IDL</a:t>
            </a:r>
          </a:p>
          <a:p>
            <a:r>
              <a:rPr lang="en-GB" sz="2200" dirty="0" smtClean="0">
                <a:latin typeface="SassoonCRInfantMedium" panose="02000603020000020003" pitchFamily="2" charset="0"/>
              </a:rPr>
              <a:t>The answers sheets are also attached.</a:t>
            </a:r>
          </a:p>
          <a:p>
            <a:pPr marL="0" indent="0">
              <a:buNone/>
            </a:pPr>
            <a:r>
              <a:rPr lang="en-GB" sz="1800" dirty="0" smtClean="0">
                <a:latin typeface="SassoonCRInfantMedium" panose="02000603020000020003" pitchFamily="2" charset="0"/>
              </a:rPr>
              <a:t>     </a:t>
            </a: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1026" name="Picture 2" descr="C:\Users\marianne.docherty\AppData\Local\Microsoft\Windows\INetCache\IE\Y8WOJOLH\usain-bolt-zaccard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764704"/>
            <a:ext cx="987177" cy="10325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A932XLRN\481px-Usain_Bolt_smiling_Berlin_20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764704"/>
            <a:ext cx="1005474" cy="10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81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latin typeface="SassoonCRInfantMedium" panose="02000603020000020003" pitchFamily="2" charset="0"/>
              </a:rPr>
              <a:t>The Fruits of the Holy Spirit</a:t>
            </a:r>
            <a:endParaRPr lang="en-GB" dirty="0">
              <a:solidFill>
                <a:srgbClr val="7030A0"/>
              </a:solidFill>
              <a:latin typeface="SassoonCRInfantMedium" panose="02000603020000020003" pitchFamily="2" charset="0"/>
            </a:endParaRPr>
          </a:p>
        </p:txBody>
      </p:sp>
      <p:sp>
        <p:nvSpPr>
          <p:cNvPr id="3" name="Content Placeholder 2"/>
          <p:cNvSpPr>
            <a:spLocks noGrp="1"/>
          </p:cNvSpPr>
          <p:nvPr>
            <p:ph idx="1"/>
          </p:nvPr>
        </p:nvSpPr>
        <p:spPr/>
        <p:txBody>
          <a:bodyPr>
            <a:normAutofit lnSpcReduction="10000"/>
          </a:bodyPr>
          <a:lstStyle/>
          <a:p>
            <a:r>
              <a:rPr lang="en-GB" sz="1800" dirty="0" smtClean="0">
                <a:latin typeface="SassoonCRInfantMedium" panose="02000603020000020003" pitchFamily="2" charset="0"/>
              </a:rPr>
              <a:t>Yesterday, at Mass we celebrated the Feast of Pentecost. This is when the disciples were filled with the Holy Spirit, enabling them to out and spread the good news throughout the world.</a:t>
            </a:r>
          </a:p>
          <a:p>
            <a:r>
              <a:rPr lang="en-GB" sz="1800" dirty="0" smtClean="0">
                <a:latin typeface="SassoonCRInfantMedium" panose="02000603020000020003" pitchFamily="2" charset="0"/>
              </a:rPr>
              <a:t>When we are filled with the Holy Spirit, we receive the gifts of the Holy Spirit. Those gifts helps us to live a life filled with goodness. We know that the Holy Spirit is in our lives because our lives should bear the fruits of the Holy Spirit. So when we let the Holy Spirit into our lives we see </a:t>
            </a:r>
            <a:r>
              <a:rPr lang="en-GB" sz="1800" dirty="0" smtClean="0">
                <a:solidFill>
                  <a:srgbClr val="FF0000"/>
                </a:solidFill>
                <a:latin typeface="SassoonCRInfantMedium" panose="02000603020000020003" pitchFamily="2" charset="0"/>
              </a:rPr>
              <a:t>Love</a:t>
            </a:r>
            <a:r>
              <a:rPr lang="en-GB" sz="1800" dirty="0" smtClean="0">
                <a:latin typeface="SassoonCRInfantMedium" panose="02000603020000020003" pitchFamily="2" charset="0"/>
              </a:rPr>
              <a:t>, </a:t>
            </a:r>
            <a:r>
              <a:rPr lang="en-GB" sz="1800" dirty="0" smtClean="0">
                <a:solidFill>
                  <a:srgbClr val="7030A0"/>
                </a:solidFill>
                <a:latin typeface="SassoonCRInfantMedium" panose="02000603020000020003" pitchFamily="2" charset="0"/>
              </a:rPr>
              <a:t>Joy</a:t>
            </a:r>
            <a:r>
              <a:rPr lang="en-GB" sz="1800" dirty="0" smtClean="0">
                <a:latin typeface="SassoonCRInfantMedium" panose="02000603020000020003" pitchFamily="2" charset="0"/>
              </a:rPr>
              <a:t>, </a:t>
            </a:r>
            <a:r>
              <a:rPr lang="en-GB" sz="1800" dirty="0" smtClean="0">
                <a:solidFill>
                  <a:srgbClr val="00B050"/>
                </a:solidFill>
                <a:latin typeface="SassoonCRInfantMedium" panose="02000603020000020003" pitchFamily="2" charset="0"/>
              </a:rPr>
              <a:t>Peace</a:t>
            </a:r>
            <a:r>
              <a:rPr lang="en-GB" sz="1800" dirty="0" smtClean="0">
                <a:latin typeface="SassoonCRInfantMedium" panose="02000603020000020003" pitchFamily="2" charset="0"/>
              </a:rPr>
              <a:t>, </a:t>
            </a:r>
            <a:r>
              <a:rPr lang="en-GB" sz="1800" dirty="0" smtClean="0">
                <a:solidFill>
                  <a:srgbClr val="FFC000"/>
                </a:solidFill>
                <a:latin typeface="SassoonCRInfantMedium" panose="02000603020000020003" pitchFamily="2" charset="0"/>
              </a:rPr>
              <a:t>Patience</a:t>
            </a:r>
            <a:r>
              <a:rPr lang="en-GB" sz="1800" dirty="0" smtClean="0">
                <a:latin typeface="SassoonCRInfantMedium" panose="02000603020000020003" pitchFamily="2" charset="0"/>
              </a:rPr>
              <a:t>, </a:t>
            </a:r>
            <a:r>
              <a:rPr lang="en-GB" sz="1800" dirty="0" smtClean="0">
                <a:solidFill>
                  <a:srgbClr val="0070C0"/>
                </a:solidFill>
                <a:latin typeface="SassoonCRInfantMedium" panose="02000603020000020003" pitchFamily="2" charset="0"/>
              </a:rPr>
              <a:t>Kindness</a:t>
            </a:r>
            <a:r>
              <a:rPr lang="en-GB" sz="1800" dirty="0" smtClean="0">
                <a:latin typeface="SassoonCRInfantMedium" panose="02000603020000020003" pitchFamily="2" charset="0"/>
              </a:rPr>
              <a:t>, </a:t>
            </a:r>
            <a:r>
              <a:rPr lang="en-GB" sz="1800" dirty="0" smtClean="0">
                <a:solidFill>
                  <a:srgbClr val="FF0000"/>
                </a:solidFill>
                <a:latin typeface="SassoonCRInfantMedium" panose="02000603020000020003" pitchFamily="2" charset="0"/>
              </a:rPr>
              <a:t>Generosity</a:t>
            </a:r>
            <a:r>
              <a:rPr lang="en-GB" sz="1800" dirty="0" smtClean="0">
                <a:latin typeface="SassoonCRInfantMedium" panose="02000603020000020003" pitchFamily="2" charset="0"/>
              </a:rPr>
              <a:t>, </a:t>
            </a:r>
            <a:r>
              <a:rPr lang="en-GB" sz="1800" dirty="0" smtClean="0">
                <a:solidFill>
                  <a:srgbClr val="FFC000"/>
                </a:solidFill>
                <a:latin typeface="SassoonCRInfantMedium" panose="02000603020000020003" pitchFamily="2" charset="0"/>
              </a:rPr>
              <a:t>Faithfulness</a:t>
            </a:r>
            <a:r>
              <a:rPr lang="en-GB" sz="1800" dirty="0" smtClean="0">
                <a:latin typeface="SassoonCRInfantMedium" panose="02000603020000020003" pitchFamily="2" charset="0"/>
              </a:rPr>
              <a:t> and </a:t>
            </a:r>
            <a:r>
              <a:rPr lang="en-GB" sz="1800" dirty="0" smtClean="0">
                <a:solidFill>
                  <a:srgbClr val="00B0F0"/>
                </a:solidFill>
                <a:latin typeface="SassoonCRInfantMedium" panose="02000603020000020003" pitchFamily="2" charset="0"/>
              </a:rPr>
              <a:t>Self-Control</a:t>
            </a:r>
            <a:r>
              <a:rPr lang="en-GB" sz="1800" dirty="0" smtClean="0">
                <a:latin typeface="SassoonCRInfantMedium" panose="02000603020000020003" pitchFamily="2" charset="0"/>
              </a:rPr>
              <a:t>.</a:t>
            </a:r>
          </a:p>
          <a:p>
            <a:r>
              <a:rPr lang="en-GB" sz="1800" dirty="0" smtClean="0">
                <a:latin typeface="SassoonCRInfantMedium" panose="02000603020000020003" pitchFamily="2" charset="0"/>
              </a:rPr>
              <a:t>Draw a tree [this represents you/your life] and put the fruits of the Holy Spirit on your tree.</a:t>
            </a:r>
            <a:endParaRPr lang="en-GB" sz="1800" dirty="0">
              <a:latin typeface="SassoonCRInfantMedium" panose="02000603020000020003" pitchFamily="2" charset="0"/>
            </a:endParaRPr>
          </a:p>
        </p:txBody>
      </p:sp>
    </p:spTree>
    <p:extLst>
      <p:ext uri="{BB962C8B-B14F-4D97-AF65-F5344CB8AC3E}">
        <p14:creationId xmlns:p14="http://schemas.microsoft.com/office/powerpoint/2010/main" val="9295309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4369</TotalTime>
  <Words>857</Words>
  <Application>Microsoft Office PowerPoint</Application>
  <PresentationFormat>On-screen Show (4:3)</PresentationFormat>
  <Paragraphs>101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Monday 1-6-20</vt:lpstr>
      <vt:lpstr>Today’s Timetable</vt:lpstr>
      <vt:lpstr>Health Week Daily Challenge </vt:lpstr>
      <vt:lpstr>A little bit of French to start the day  </vt:lpstr>
      <vt:lpstr>Morning Starter</vt:lpstr>
      <vt:lpstr>Maths Lesson</vt:lpstr>
      <vt:lpstr>Spelling</vt:lpstr>
      <vt:lpstr>Literacy</vt:lpstr>
      <vt:lpstr>The Fruits of the Holy Spirit</vt:lpstr>
      <vt:lpstr>P.E.</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93</cp:revision>
  <dcterms:created xsi:type="dcterms:W3CDTF">2020-03-23T22:24:08Z</dcterms:created>
  <dcterms:modified xsi:type="dcterms:W3CDTF">2020-06-01T07:16:33Z</dcterms:modified>
</cp:coreProperties>
</file>