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6" r:id="rId2"/>
    <p:sldId id="257" r:id="rId3"/>
    <p:sldId id="269" r:id="rId4"/>
    <p:sldId id="277" r:id="rId5"/>
    <p:sldId id="267" r:id="rId6"/>
    <p:sldId id="282" r:id="rId7"/>
    <p:sldId id="284" r:id="rId8"/>
    <p:sldId id="288" r:id="rId9"/>
    <p:sldId id="289" r:id="rId10"/>
    <p:sldId id="286" r:id="rId11"/>
    <p:sldId id="287" r:id="rId12"/>
    <p:sldId id="285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_-QFAfKZ3s" TargetMode="External"/><Relationship Id="rId2" Type="http://schemas.openxmlformats.org/officeDocument/2006/relationships/hyperlink" Target="https://www.youtube.com/watch?v=C6ljGXMMB-g&amp;list=RDC6ljGXMMB-g&amp;start_radio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12776"/>
            <a:ext cx="8144073" cy="5040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20" y="132097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Friday 29</a:t>
            </a:r>
            <a:r>
              <a:rPr lang="en-GB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May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836712"/>
            <a:ext cx="8144071" cy="561662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Good Morning Primary 2/3!</a:t>
            </a:r>
          </a:p>
          <a:p>
            <a:pPr algn="ctr"/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French: </a:t>
            </a:r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la date </a:t>
            </a:r>
            <a:r>
              <a:rPr lang="en-GB" sz="2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6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cest</a:t>
            </a:r>
            <a:r>
              <a:rPr lang="en-GB" sz="2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V______ 29</a:t>
            </a:r>
            <a:r>
              <a:rPr lang="en-GB" sz="2600" b="1" i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Mai 2020</a:t>
            </a:r>
          </a:p>
          <a:p>
            <a:pPr algn="ctr"/>
            <a:endParaRPr lang="en-GB" sz="2400" b="1" i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L.I To say where I live in French</a:t>
            </a:r>
            <a:endParaRPr lang="en-GB" sz="24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Ou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habites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</a:t>
            </a:r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Where do you live? </a:t>
            </a:r>
          </a:p>
          <a:p>
            <a:pPr algn="ctr"/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J’habite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Armadale </a:t>
            </a:r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Ecosse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live in Armadale in Scotland 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0192" y="407707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228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2819400" y="1600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4343400" y="1600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5867400" y="1600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20574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35814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51054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66294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5334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6629400" y="76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2057400" y="76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2057400" y="76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2"/>
          <p:cNvSpPr>
            <a:spLocks noChangeArrowheads="1"/>
          </p:cNvSpPr>
          <p:nvPr/>
        </p:nvSpPr>
        <p:spPr bwMode="auto">
          <a:xfrm>
            <a:off x="2819400" y="4648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4343400" y="4648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5867400" y="4648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2057400" y="6172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6629400" y="6172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2057400" y="6172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81534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304800"/>
            <a:ext cx="2424545" cy="1975556"/>
            <a:chOff x="533400" y="76200"/>
            <a:chExt cx="8229600" cy="6705600"/>
          </a:xfrm>
        </p:grpSpPr>
        <p:sp>
          <p:nvSpPr>
            <p:cNvPr id="12" name="Oval 2"/>
            <p:cNvSpPr>
              <a:spLocks noChangeArrowheads="1"/>
            </p:cNvSpPr>
            <p:nvPr/>
          </p:nvSpPr>
          <p:spPr bwMode="auto">
            <a:xfrm>
              <a:off x="2819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4343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5867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Oval 2"/>
            <p:cNvSpPr>
              <a:spLocks noChangeArrowheads="1"/>
            </p:cNvSpPr>
            <p:nvPr/>
          </p:nvSpPr>
          <p:spPr bwMode="auto">
            <a:xfrm>
              <a:off x="2057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5105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6629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Oval 2"/>
            <p:cNvSpPr>
              <a:spLocks noChangeArrowheads="1"/>
            </p:cNvSpPr>
            <p:nvPr/>
          </p:nvSpPr>
          <p:spPr bwMode="auto">
            <a:xfrm>
              <a:off x="53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2"/>
            <p:cNvSpPr>
              <a:spLocks noChangeArrowheads="1"/>
            </p:cNvSpPr>
            <p:nvPr/>
          </p:nvSpPr>
          <p:spPr bwMode="auto">
            <a:xfrm>
              <a:off x="6629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Oval 2"/>
            <p:cNvSpPr>
              <a:spLocks noChangeArrowheads="1"/>
            </p:cNvSpPr>
            <p:nvPr/>
          </p:nvSpPr>
          <p:spPr bwMode="auto">
            <a:xfrm>
              <a:off x="2819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4343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auto">
            <a:xfrm>
              <a:off x="5867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6629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2"/>
            <p:cNvSpPr>
              <a:spLocks noChangeArrowheads="1"/>
            </p:cNvSpPr>
            <p:nvPr/>
          </p:nvSpPr>
          <p:spPr bwMode="auto">
            <a:xfrm>
              <a:off x="815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66655" y="304800"/>
            <a:ext cx="2424545" cy="1975556"/>
            <a:chOff x="533400" y="76200"/>
            <a:chExt cx="8229600" cy="6705600"/>
          </a:xfrm>
        </p:grpSpPr>
        <p:sp>
          <p:nvSpPr>
            <p:cNvPr id="28" name="Oval 2"/>
            <p:cNvSpPr>
              <a:spLocks noChangeArrowheads="1"/>
            </p:cNvSpPr>
            <p:nvPr/>
          </p:nvSpPr>
          <p:spPr bwMode="auto">
            <a:xfrm>
              <a:off x="2819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2"/>
            <p:cNvSpPr>
              <a:spLocks noChangeArrowheads="1"/>
            </p:cNvSpPr>
            <p:nvPr/>
          </p:nvSpPr>
          <p:spPr bwMode="auto">
            <a:xfrm>
              <a:off x="4343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2"/>
            <p:cNvSpPr>
              <a:spLocks noChangeArrowheads="1"/>
            </p:cNvSpPr>
            <p:nvPr/>
          </p:nvSpPr>
          <p:spPr bwMode="auto">
            <a:xfrm>
              <a:off x="5867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2"/>
            <p:cNvSpPr>
              <a:spLocks noChangeArrowheads="1"/>
            </p:cNvSpPr>
            <p:nvPr/>
          </p:nvSpPr>
          <p:spPr bwMode="auto">
            <a:xfrm>
              <a:off x="2057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2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5105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2"/>
            <p:cNvSpPr>
              <a:spLocks noChangeArrowheads="1"/>
            </p:cNvSpPr>
            <p:nvPr/>
          </p:nvSpPr>
          <p:spPr bwMode="auto">
            <a:xfrm>
              <a:off x="6629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2"/>
            <p:cNvSpPr>
              <a:spLocks noChangeArrowheads="1"/>
            </p:cNvSpPr>
            <p:nvPr/>
          </p:nvSpPr>
          <p:spPr bwMode="auto">
            <a:xfrm>
              <a:off x="53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2"/>
            <p:cNvSpPr>
              <a:spLocks noChangeArrowheads="1"/>
            </p:cNvSpPr>
            <p:nvPr/>
          </p:nvSpPr>
          <p:spPr bwMode="auto">
            <a:xfrm>
              <a:off x="6629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2"/>
            <p:cNvSpPr>
              <a:spLocks noChangeArrowheads="1"/>
            </p:cNvSpPr>
            <p:nvPr/>
          </p:nvSpPr>
          <p:spPr bwMode="auto">
            <a:xfrm>
              <a:off x="2819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2"/>
            <p:cNvSpPr>
              <a:spLocks noChangeArrowheads="1"/>
            </p:cNvSpPr>
            <p:nvPr/>
          </p:nvSpPr>
          <p:spPr bwMode="auto">
            <a:xfrm>
              <a:off x="4343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2"/>
            <p:cNvSpPr>
              <a:spLocks noChangeArrowheads="1"/>
            </p:cNvSpPr>
            <p:nvPr/>
          </p:nvSpPr>
          <p:spPr bwMode="auto">
            <a:xfrm>
              <a:off x="5867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2"/>
            <p:cNvSpPr>
              <a:spLocks noChangeArrowheads="1"/>
            </p:cNvSpPr>
            <p:nvPr/>
          </p:nvSpPr>
          <p:spPr bwMode="auto">
            <a:xfrm>
              <a:off x="6629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2"/>
            <p:cNvSpPr>
              <a:spLocks noChangeArrowheads="1"/>
            </p:cNvSpPr>
            <p:nvPr/>
          </p:nvSpPr>
          <p:spPr bwMode="auto">
            <a:xfrm>
              <a:off x="815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643255" y="304800"/>
            <a:ext cx="2424545" cy="1975556"/>
            <a:chOff x="533400" y="76200"/>
            <a:chExt cx="8229600" cy="6705600"/>
          </a:xfrm>
        </p:grpSpPr>
        <p:sp>
          <p:nvSpPr>
            <p:cNvPr id="56" name="Oval 2"/>
            <p:cNvSpPr>
              <a:spLocks noChangeArrowheads="1"/>
            </p:cNvSpPr>
            <p:nvPr/>
          </p:nvSpPr>
          <p:spPr bwMode="auto">
            <a:xfrm>
              <a:off x="2819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2"/>
            <p:cNvSpPr>
              <a:spLocks noChangeArrowheads="1"/>
            </p:cNvSpPr>
            <p:nvPr/>
          </p:nvSpPr>
          <p:spPr bwMode="auto">
            <a:xfrm>
              <a:off x="4343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2"/>
            <p:cNvSpPr>
              <a:spLocks noChangeArrowheads="1"/>
            </p:cNvSpPr>
            <p:nvPr/>
          </p:nvSpPr>
          <p:spPr bwMode="auto">
            <a:xfrm>
              <a:off x="5867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2"/>
            <p:cNvSpPr>
              <a:spLocks noChangeArrowheads="1"/>
            </p:cNvSpPr>
            <p:nvPr/>
          </p:nvSpPr>
          <p:spPr bwMode="auto">
            <a:xfrm>
              <a:off x="2057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2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2"/>
            <p:cNvSpPr>
              <a:spLocks noChangeArrowheads="1"/>
            </p:cNvSpPr>
            <p:nvPr/>
          </p:nvSpPr>
          <p:spPr bwMode="auto">
            <a:xfrm>
              <a:off x="5105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2"/>
            <p:cNvSpPr>
              <a:spLocks noChangeArrowheads="1"/>
            </p:cNvSpPr>
            <p:nvPr/>
          </p:nvSpPr>
          <p:spPr bwMode="auto">
            <a:xfrm>
              <a:off x="6629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53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2"/>
            <p:cNvSpPr>
              <a:spLocks noChangeArrowheads="1"/>
            </p:cNvSpPr>
            <p:nvPr/>
          </p:nvSpPr>
          <p:spPr bwMode="auto">
            <a:xfrm>
              <a:off x="6629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819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2"/>
            <p:cNvSpPr>
              <a:spLocks noChangeArrowheads="1"/>
            </p:cNvSpPr>
            <p:nvPr/>
          </p:nvSpPr>
          <p:spPr bwMode="auto">
            <a:xfrm>
              <a:off x="4343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5867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6629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Oval 2"/>
            <p:cNvSpPr>
              <a:spLocks noChangeArrowheads="1"/>
            </p:cNvSpPr>
            <p:nvPr/>
          </p:nvSpPr>
          <p:spPr bwMode="auto">
            <a:xfrm>
              <a:off x="815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6200" y="3739444"/>
            <a:ext cx="2424545" cy="1975556"/>
            <a:chOff x="533400" y="76200"/>
            <a:chExt cx="8229600" cy="6705600"/>
          </a:xfrm>
        </p:grpSpPr>
        <p:sp>
          <p:nvSpPr>
            <p:cNvPr id="75" name="Oval 2"/>
            <p:cNvSpPr>
              <a:spLocks noChangeArrowheads="1"/>
            </p:cNvSpPr>
            <p:nvPr/>
          </p:nvSpPr>
          <p:spPr bwMode="auto">
            <a:xfrm>
              <a:off x="2819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Oval 2"/>
            <p:cNvSpPr>
              <a:spLocks noChangeArrowheads="1"/>
            </p:cNvSpPr>
            <p:nvPr/>
          </p:nvSpPr>
          <p:spPr bwMode="auto">
            <a:xfrm>
              <a:off x="4343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" name="Oval 2"/>
            <p:cNvSpPr>
              <a:spLocks noChangeArrowheads="1"/>
            </p:cNvSpPr>
            <p:nvPr/>
          </p:nvSpPr>
          <p:spPr bwMode="auto">
            <a:xfrm>
              <a:off x="5867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" name="Oval 2"/>
            <p:cNvSpPr>
              <a:spLocks noChangeArrowheads="1"/>
            </p:cNvSpPr>
            <p:nvPr/>
          </p:nvSpPr>
          <p:spPr bwMode="auto">
            <a:xfrm>
              <a:off x="2057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Oval 2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" name="Oval 2"/>
            <p:cNvSpPr>
              <a:spLocks noChangeArrowheads="1"/>
            </p:cNvSpPr>
            <p:nvPr/>
          </p:nvSpPr>
          <p:spPr bwMode="auto">
            <a:xfrm>
              <a:off x="5105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6629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53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6629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" name="Oval 2"/>
            <p:cNvSpPr>
              <a:spLocks noChangeArrowheads="1"/>
            </p:cNvSpPr>
            <p:nvPr/>
          </p:nvSpPr>
          <p:spPr bwMode="auto">
            <a:xfrm>
              <a:off x="2819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" name="Oval 2"/>
            <p:cNvSpPr>
              <a:spLocks noChangeArrowheads="1"/>
            </p:cNvSpPr>
            <p:nvPr/>
          </p:nvSpPr>
          <p:spPr bwMode="auto">
            <a:xfrm>
              <a:off x="4343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" name="Oval 2"/>
            <p:cNvSpPr>
              <a:spLocks noChangeArrowheads="1"/>
            </p:cNvSpPr>
            <p:nvPr/>
          </p:nvSpPr>
          <p:spPr bwMode="auto">
            <a:xfrm>
              <a:off x="5867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" name="Oval 2"/>
            <p:cNvSpPr>
              <a:spLocks noChangeArrowheads="1"/>
            </p:cNvSpPr>
            <p:nvPr/>
          </p:nvSpPr>
          <p:spPr bwMode="auto">
            <a:xfrm>
              <a:off x="6629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" name="Oval 2"/>
            <p:cNvSpPr>
              <a:spLocks noChangeArrowheads="1"/>
            </p:cNvSpPr>
            <p:nvPr/>
          </p:nvSpPr>
          <p:spPr bwMode="auto">
            <a:xfrm>
              <a:off x="815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366655" y="3739444"/>
            <a:ext cx="2424545" cy="1975556"/>
            <a:chOff x="533400" y="76200"/>
            <a:chExt cx="8229600" cy="6705600"/>
          </a:xfrm>
        </p:grpSpPr>
        <p:sp>
          <p:nvSpPr>
            <p:cNvPr id="94" name="Oval 2"/>
            <p:cNvSpPr>
              <a:spLocks noChangeArrowheads="1"/>
            </p:cNvSpPr>
            <p:nvPr/>
          </p:nvSpPr>
          <p:spPr bwMode="auto">
            <a:xfrm>
              <a:off x="2819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" name="Oval 2"/>
            <p:cNvSpPr>
              <a:spLocks noChangeArrowheads="1"/>
            </p:cNvSpPr>
            <p:nvPr/>
          </p:nvSpPr>
          <p:spPr bwMode="auto">
            <a:xfrm>
              <a:off x="4343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5867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" name="Oval 2"/>
            <p:cNvSpPr>
              <a:spLocks noChangeArrowheads="1"/>
            </p:cNvSpPr>
            <p:nvPr/>
          </p:nvSpPr>
          <p:spPr bwMode="auto">
            <a:xfrm>
              <a:off x="2057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" name="Oval 2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5105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" name="Oval 2"/>
            <p:cNvSpPr>
              <a:spLocks noChangeArrowheads="1"/>
            </p:cNvSpPr>
            <p:nvPr/>
          </p:nvSpPr>
          <p:spPr bwMode="auto">
            <a:xfrm>
              <a:off x="6629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" name="Oval 2"/>
            <p:cNvSpPr>
              <a:spLocks noChangeArrowheads="1"/>
            </p:cNvSpPr>
            <p:nvPr/>
          </p:nvSpPr>
          <p:spPr bwMode="auto">
            <a:xfrm>
              <a:off x="53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" name="Oval 2"/>
            <p:cNvSpPr>
              <a:spLocks noChangeArrowheads="1"/>
            </p:cNvSpPr>
            <p:nvPr/>
          </p:nvSpPr>
          <p:spPr bwMode="auto">
            <a:xfrm>
              <a:off x="6629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2819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6" name="Oval 2"/>
            <p:cNvSpPr>
              <a:spLocks noChangeArrowheads="1"/>
            </p:cNvSpPr>
            <p:nvPr/>
          </p:nvSpPr>
          <p:spPr bwMode="auto">
            <a:xfrm>
              <a:off x="4343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5867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9" name="Oval 2"/>
            <p:cNvSpPr>
              <a:spLocks noChangeArrowheads="1"/>
            </p:cNvSpPr>
            <p:nvPr/>
          </p:nvSpPr>
          <p:spPr bwMode="auto">
            <a:xfrm>
              <a:off x="6629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0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815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643255" y="3739444"/>
            <a:ext cx="2424545" cy="1975556"/>
            <a:chOff x="533400" y="76200"/>
            <a:chExt cx="8229600" cy="6705600"/>
          </a:xfrm>
        </p:grpSpPr>
        <p:sp>
          <p:nvSpPr>
            <p:cNvPr id="113" name="Oval 2"/>
            <p:cNvSpPr>
              <a:spLocks noChangeArrowheads="1"/>
            </p:cNvSpPr>
            <p:nvPr/>
          </p:nvSpPr>
          <p:spPr bwMode="auto">
            <a:xfrm>
              <a:off x="2819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4343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58674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6" name="Oval 2"/>
            <p:cNvSpPr>
              <a:spLocks noChangeArrowheads="1"/>
            </p:cNvSpPr>
            <p:nvPr/>
          </p:nvSpPr>
          <p:spPr bwMode="auto">
            <a:xfrm>
              <a:off x="2057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5105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9" name="Oval 2"/>
            <p:cNvSpPr>
              <a:spLocks noChangeArrowheads="1"/>
            </p:cNvSpPr>
            <p:nvPr/>
          </p:nvSpPr>
          <p:spPr bwMode="auto">
            <a:xfrm>
              <a:off x="6629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53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6629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2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20574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" name="Oval 2"/>
            <p:cNvSpPr>
              <a:spLocks noChangeArrowheads="1"/>
            </p:cNvSpPr>
            <p:nvPr/>
          </p:nvSpPr>
          <p:spPr bwMode="auto">
            <a:xfrm>
              <a:off x="2819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4343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6" name="Oval 2"/>
            <p:cNvSpPr>
              <a:spLocks noChangeArrowheads="1"/>
            </p:cNvSpPr>
            <p:nvPr/>
          </p:nvSpPr>
          <p:spPr bwMode="auto">
            <a:xfrm>
              <a:off x="58674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7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6629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20574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0" name="Oval 2"/>
            <p:cNvSpPr>
              <a:spLocks noChangeArrowheads="1"/>
            </p:cNvSpPr>
            <p:nvPr/>
          </p:nvSpPr>
          <p:spPr bwMode="auto">
            <a:xfrm>
              <a:off x="81534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Hit the Button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Choose which one you want to practise today 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  <a:hlinkClick r:id="rId2"/>
              </a:rPr>
              <a:t>https://www.topmarks.co.uk/maths-games/hit-the-button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39886"/>
            <a:ext cx="6690084" cy="40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5040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45" y="1844824"/>
            <a:ext cx="8064896" cy="46805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Well Done Primary 2/3 families!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have completed another week of online learning!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weekend everyone.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will be ready to welcome you back </a:t>
            </a:r>
            <a:r>
              <a:rPr lang="en-GB" sz="28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on Monday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morning. 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Mrs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Doghudje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11" y="-29098"/>
            <a:ext cx="4417564" cy="16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846" y="995400"/>
            <a:ext cx="6846594" cy="734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To use my phoneme and common word knowledge to spell accurately. 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6" y="83671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844824"/>
            <a:ext cx="8562282" cy="4896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8488" y="1930733"/>
            <a:ext cx="85968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Day </a:t>
            </a:r>
            <a:r>
              <a:rPr lang="en-GB" sz="2400" b="1" u="sng" dirty="0">
                <a:latin typeface="Comic Sans MS" panose="030F0702030302020204" pitchFamily="66" charset="0"/>
              </a:rPr>
              <a:t>5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: Sentence Dictation</a:t>
            </a:r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endParaRPr lang="en-GB" sz="2400" b="1" u="sng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Choose a dictation sentence from the list in the pack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Read aloud the sentence to your child first, for them to listen to it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in full.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hen re-read sentence again slowly, word by word</a:t>
            </a:r>
            <a:r>
              <a:rPr lang="en-GB" dirty="0" smtClean="0">
                <a:latin typeface="Comic Sans MS" panose="030F0702030302020204" pitchFamily="66" charset="0"/>
              </a:rPr>
              <a:t>(sounding out where necessary)</a:t>
            </a:r>
            <a:r>
              <a:rPr lang="en-GB" sz="2000" dirty="0" smtClean="0">
                <a:latin typeface="Comic Sans MS" panose="030F0702030302020204" pitchFamily="66" charset="0"/>
              </a:rPr>
              <a:t>, allowing the child to write down each word independently.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lvl="0"/>
            <a:r>
              <a:rPr lang="en-GB" sz="1600" b="1" dirty="0" smtClean="0">
                <a:latin typeface="Comic Sans MS" panose="030F0702030302020204" pitchFamily="66" charset="0"/>
              </a:rPr>
              <a:t>Please encourage your child to:</a:t>
            </a:r>
          </a:p>
          <a:p>
            <a:pPr lvl="0"/>
            <a:r>
              <a:rPr lang="en-GB" sz="1600" dirty="0" smtClean="0">
                <a:latin typeface="Comic Sans MS" panose="030F0702030302020204" pitchFamily="66" charset="0"/>
              </a:rPr>
              <a:t>-    Have a go.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Think about what sounds can they hear in the word and chunk it into sounds they know.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 Remember their core writing targets- full stops, capital letters, finger spaces. 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9505"/>
            <a:ext cx="7680960" cy="1371600"/>
          </a:xfrm>
        </p:spPr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979" y="188640"/>
            <a:ext cx="87129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Comic Sans MS" panose="030F0702030302020204" pitchFamily="66" charset="0"/>
              </a:rPr>
              <a:t>Reading- </a:t>
            </a:r>
            <a:r>
              <a:rPr lang="en-GB" sz="4000" b="1" u="sng" dirty="0" smtClean="0">
                <a:latin typeface="Comic Sans MS" panose="030F0702030302020204" pitchFamily="66" charset="0"/>
              </a:rPr>
              <a:t>Stage 2 Common </a:t>
            </a:r>
            <a:r>
              <a:rPr lang="en-GB" sz="4000" b="1" u="sng" dirty="0">
                <a:latin typeface="Comic Sans MS" panose="030F0702030302020204" pitchFamily="66" charset="0"/>
              </a:rPr>
              <a:t>Words </a:t>
            </a:r>
          </a:p>
          <a:p>
            <a:pPr algn="ctr"/>
            <a:endParaRPr lang="en-GB" sz="4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miss 	never	 these	 four</a:t>
            </a:r>
          </a:p>
          <a:p>
            <a:pPr algn="ctr"/>
            <a:endParaRPr lang="en-GB" sz="3600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I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</a:t>
            </a:r>
            <a:r>
              <a:rPr lang="en-GB" sz="3600" b="1" dirty="0" smtClean="0">
                <a:latin typeface="Comic Sans MS" panose="030F0702030302020204" pitchFamily="66" charset="0"/>
              </a:rPr>
              <a:t> being at school. I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never</a:t>
            </a:r>
            <a:r>
              <a:rPr lang="en-GB" sz="3600" b="1" dirty="0" smtClean="0">
                <a:latin typeface="Comic Sans MS" panose="030F0702030302020204" pitchFamily="66" charset="0"/>
              </a:rPr>
              <a:t> thought I would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</a:t>
            </a:r>
            <a:r>
              <a:rPr lang="en-GB" sz="3600" b="1" dirty="0" smtClean="0">
                <a:latin typeface="Comic Sans MS" panose="030F0702030302020204" pitchFamily="66" charset="0"/>
              </a:rPr>
              <a:t> it.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These</a:t>
            </a:r>
            <a:r>
              <a:rPr lang="en-GB" sz="3600" b="1" dirty="0" smtClean="0">
                <a:latin typeface="Comic Sans MS" panose="030F0702030302020204" pitchFamily="66" charset="0"/>
              </a:rPr>
              <a:t> days all I get to do is stay in my house. It feels like it has been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  <a:r>
              <a:rPr lang="en-GB" sz="3600" b="1" dirty="0" smtClean="0">
                <a:latin typeface="Comic Sans MS" panose="030F0702030302020204" pitchFamily="66" charset="0"/>
              </a:rPr>
              <a:t> months! 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08912" cy="640871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Reading- Stage 3 Common Words </a:t>
            </a: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list	 most 	must 	high 	late </a:t>
            </a:r>
          </a:p>
          <a:p>
            <a:pPr marL="0" indent="0" algn="ctr">
              <a:buNone/>
            </a:pPr>
            <a:endParaRPr lang="en-GB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 the sky the moon appears. It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must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be getting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I put on my pyjamas and get ready to say my bedtime prayer. In my prayer I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list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all the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most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important things I have in life and I thank God. </a:t>
            </a:r>
          </a:p>
          <a:p>
            <a:pPr marL="0" indent="0">
              <a:buNone/>
            </a:pPr>
            <a:endParaRPr lang="en-GB" sz="2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0" y="319547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Literacy-Free Writing Friday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166" y="1217978"/>
            <a:ext cx="6846594" cy="734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To create a text of my choice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063635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975837"/>
            <a:ext cx="8562282" cy="4640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0375" y="2018979"/>
            <a:ext cx="8288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Set 15 minutes on a timer. Maybe your adult could do free writing at the same time as you?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Decide what type of writing you would like to 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Collect all the writing tools you need to complete the task in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When the timer is up, share what you have done with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Don’t forget you can send a picture of your work to our twitter! I would love you to share what you have written with me on our school twitter page! </a:t>
            </a:r>
          </a:p>
        </p:txBody>
      </p:sp>
      <p:pic>
        <p:nvPicPr>
          <p:cNvPr id="4" name="Picture 2" descr="C:\Users\lara.cunningham\AppData\Local\Microsoft\Windows\INetCache\IE\3EBKTLPU\ga870621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762"/>
            <a:ext cx="1904453" cy="12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1" y="4954015"/>
            <a:ext cx="1150879" cy="1594873"/>
          </a:xfrm>
          <a:prstGeom prst="rect">
            <a:avLst/>
          </a:prstGeom>
        </p:spPr>
      </p:pic>
      <p:pic>
        <p:nvPicPr>
          <p:cNvPr id="1028" name="Picture 4" descr="C:\Users\lara.cunningham\AppData\Local\Microsoft\Windows\INetCache\IE\B0OBUFDM\reading-with-kids-girl-writes-learn-to-rea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00" y="182969"/>
            <a:ext cx="1534743" cy="16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a.cunningham\AppData\Local\Microsoft\Windows\INetCache\IE\ZG6FEX7V\wineandpoetry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3" y="5177161"/>
            <a:ext cx="1566533" cy="123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ra.cunningham\AppData\Local\Microsoft\Windows\INetCache\IE\X23PAOZC\creative_writing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50055"/>
            <a:ext cx="1480273" cy="14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ra.cunningham\AppData\Local\Microsoft\Windows\INetCache\IE\L3GAG79P\story-writing-featured-image-icon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2" y="5589013"/>
            <a:ext cx="1139906" cy="8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Kindness Counts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4422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"/>
            </a:endParaRPr>
          </a:p>
          <a:p>
            <a:pPr marL="0" indent="0">
              <a:buNone/>
            </a:pPr>
            <a:endParaRPr lang="en-GB" dirty="0" smtClean="0">
              <a:hlinkClick r:id="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https://www.youtube.com/watch?v=E_-QFAfKZ3s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181450" cy="41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3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52736"/>
            <a:ext cx="799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L.I - I am aware of others feelings and can show acts of kindness.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371929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Health and Wellbeing</a:t>
            </a:r>
            <a:endParaRPr lang="en-GB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attachments.office.net/owa/lynne.mcgill%40westlothian.org.uk/service.svc/s/GetAttachmentThumbnail?id=AAMkADMyMTU1ZGY3LTU4ZjctNDE5Zi1hYmYxLWU0N2QxZGMyMjFiZgBGAAAAAABamOYT%2BuxeR6yuQIDCfA%2BzBwAI4K1tM9eKTK4ogefDnwdtAAAAu6xsAAATDhN7rhXxR4XZO3F358heAAZ8QRdEAAABEgAQAK5oxFFn4dxIr2HkVTirWJU%3D&amp;thumbnailType=2&amp;owa=outlook.office.com&amp;scriptVer=2020051702.05&amp;X-OWA-CANARY=MSnabeQj-0uMABVvWQNemqDHisIQANgY1vOw91kOWEiJ7isg-VelmiB3342nAvXPppbta3m3FMo.&amp;token=eyJhbGciOiJSUzI1NiIsImtpZCI6IjU2MzU4ODUyMzRCOTI1MkRERTAwNTc2NkQ5RDlGMjc2NTY1RjYzRTIiLCJ4NXQiOiJWaldJVWpTNUpTM2VBRmRtMmRueWRsWmZZLUkiLCJ0eXAiOiJKV1QifQ.eyJvcmlnaW4iOiJodHRwczovL291dGxvb2sub2ZmaWNlLmNvbSIsInVjIjoiNmJjOGNiZWNkNDEzNGZmOWIwMjMwMzQzZTY5ZGZjN2YiLCJ2ZXIiOiJFeGNoYW5nZS5DYWxsYmFjay5WMSIsImFwcGN0eHNlbmRlciI6Ik93YURvd25sb2FkQGNjZDMyY2EzLTE2Y2UtNDI4Zi05NTQxLTM3MmQ2YjA1MTkyOSIsImlzc3JpbmciOiJXVyIsImFwcGN0eCI6IntcIm1zZXhjaHByb3RcIjpcIm93YVwiLFwicHJpbWFyeXNpZFwiOlwiUy0xLTUtMjEtMjgxNDA1MzYwNi0xODc1OTc4NDkzLTQ2MDE5MC0xMDk2MTcwM1wiLFwicHVpZFwiOlwiMTE1Mzc2NTkzMTc1ODE4NDQxN1wiLFwib2lkXCI6XCIyMTdjNDBlMS1kMGQwLTQ0M2YtOWE1MC1kZDVmOTRmZmVkNzNcIixcInNjb3BlXCI6XCJPd2FEb3dubG9hZFwifSIsIm5iZiI6MTU5MDM0NTExNSwiZXhwIjoxNTkwMzQ1NzE1LCJpc3MiOiIwMDAwMDAwMi0wMDAwLTBmZjEtY2UwMC0wMDAwMDAwMDAwMDBAY2NkMzJjYTMtMTZjZS00MjhmLTk1NDEtMzcyZDZiMDUxOTI5IiwiYXVkIjoiMDAwMDAwMDItMDAwMC0wZmYxLWNlMDAtMDAwMDAwMDAwMDAwL2F0dGFjaG1lbnRzLm9mZmljZS5uZXRAY2NkMzJjYTMtMTZjZS00MjhmLTk1NDEtMzcyZDZiMDUxOTI5IiwiaGFwcCI6Im93YSJ9.BPP2ODhvHNb0ClvDekSpxUuESG3SV09XWui8OGy8KVdziJl_AQRGlQJ07FxFOzNlSObbT2jcZ32JiloUqkbZH4Bz6iQi0BY5QouYYAPF1HFx6mmpjjZZ5RYQw5Oy8tKmz4mEx717Wb7auGAZsiGwypG88WOGhdnZ1xRIEg56XUYav-F7Df3iPCoV0olCG1_RrI0MgJjaV_NeRxYxNjjS2gxlz_od6Q03h_YWMLjRE6Etz3mVx3dEKVRMcx_diXjObbmPZp87O5DDB3V6AFlar84gtJwg3MZXKcKiQdyKUNkloRtVlmQSK9xLcaJUA_TB4Q7IHCnTNL8vfRLxaDiAR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7292"/>
            <a:ext cx="6840760" cy="42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587727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 you choose another small act of kindness from above and show someone you care?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– Warm Up 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515425"/>
            <a:ext cx="680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To use mental strategies to solve maths problems and be able to explain my strategy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575" y="2276872"/>
            <a:ext cx="8880921" cy="4320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38"/>
          <a:stretch/>
        </p:blipFill>
        <p:spPr bwMode="auto">
          <a:xfrm>
            <a:off x="709524" y="2421117"/>
            <a:ext cx="7773022" cy="40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6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5636" y="3692351"/>
            <a:ext cx="1682624" cy="1645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644351"/>
            <a:ext cx="1557866" cy="1335314"/>
            <a:chOff x="2286000" y="2590800"/>
            <a:chExt cx="3200400" cy="2743200"/>
          </a:xfrm>
        </p:grpSpPr>
        <p:sp>
          <p:nvSpPr>
            <p:cNvPr id="97283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1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89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0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0" y="644351"/>
            <a:ext cx="1557866" cy="1335314"/>
            <a:chOff x="2286000" y="2590800"/>
            <a:chExt cx="3200400" cy="2743200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05134" y="644351"/>
            <a:ext cx="1557866" cy="1335314"/>
            <a:chOff x="2286000" y="2590800"/>
            <a:chExt cx="3200400" cy="2743200"/>
          </a:xfrm>
        </p:grpSpPr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10000" y="3846286"/>
            <a:ext cx="1557866" cy="1335314"/>
            <a:chOff x="2286000" y="2590800"/>
            <a:chExt cx="3200400" cy="2743200"/>
          </a:xfrm>
        </p:grpSpPr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205134" y="3846286"/>
            <a:ext cx="1557866" cy="1335314"/>
            <a:chOff x="2286000" y="2590800"/>
            <a:chExt cx="3200400" cy="2743200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7200" y="3846286"/>
            <a:ext cx="1557866" cy="1335314"/>
            <a:chOff x="2286000" y="2590800"/>
            <a:chExt cx="3200400" cy="2743200"/>
          </a:xfrm>
        </p:grpSpPr>
        <p:sp>
          <p:nvSpPr>
            <p:cNvPr id="59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162800" y="568712"/>
            <a:ext cx="1050265" cy="990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81000" y="1121508"/>
            <a:ext cx="1676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990600" y="1640797"/>
            <a:ext cx="1066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+ 3 + 2 = 7</a:t>
            </a:r>
            <a:endParaRPr lang="en-US" b="1" dirty="0"/>
          </a:p>
        </p:txBody>
      </p:sp>
      <p:sp>
        <p:nvSpPr>
          <p:cNvPr id="93" name="Rounded Rectangle 92"/>
          <p:cNvSpPr/>
          <p:nvPr/>
        </p:nvSpPr>
        <p:spPr>
          <a:xfrm rot="2423851">
            <a:off x="4280750" y="856212"/>
            <a:ext cx="1241583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 rot="2423851">
            <a:off x="3536340" y="1111705"/>
            <a:ext cx="2052734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 rot="2423851">
            <a:off x="3648495" y="1403617"/>
            <a:ext cx="1241583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8862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+ 3 + 2 = 7</a:t>
            </a:r>
            <a:endParaRPr lang="en-US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381000" y="603873"/>
            <a:ext cx="1066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788935" y="1102112"/>
            <a:ext cx="1050265" cy="990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152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+ 4 – 1 = 7</a:t>
            </a:r>
            <a:endParaRPr lang="en-US" b="1" dirty="0"/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1696107" y="3846286"/>
            <a:ext cx="296736" cy="29673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457200" y="4884864"/>
            <a:ext cx="296736" cy="29673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5800" y="534566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 – 2 = 7</a:t>
            </a:r>
            <a:endParaRPr lang="en-US" b="1" dirty="0"/>
          </a:p>
        </p:txBody>
      </p:sp>
      <p:cxnSp>
        <p:nvCxnSpPr>
          <p:cNvPr id="6" name="Straight Connector 5"/>
          <p:cNvCxnSpPr>
            <a:stCxn id="45" idx="2"/>
            <a:endCxn id="44" idx="6"/>
          </p:cNvCxnSpPr>
          <p:nvPr/>
        </p:nvCxnSpPr>
        <p:spPr>
          <a:xfrm>
            <a:off x="3810000" y="4513943"/>
            <a:ext cx="15578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43" idx="0"/>
          </p:cNvCxnSpPr>
          <p:nvPr/>
        </p:nvCxnSpPr>
        <p:spPr>
          <a:xfrm flipV="1">
            <a:off x="4588933" y="3846286"/>
            <a:ext cx="0" cy="13389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127247" y="533762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+ 2 = 7</a:t>
            </a:r>
            <a:endParaRPr lang="en-US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7359307" y="3951112"/>
            <a:ext cx="778933" cy="704748"/>
            <a:chOff x="7353502" y="3957563"/>
            <a:chExt cx="778933" cy="704748"/>
          </a:xfrm>
        </p:grpSpPr>
        <p:cxnSp>
          <p:nvCxnSpPr>
            <p:cNvPr id="108" name="Straight Connector 107"/>
            <p:cNvCxnSpPr>
              <a:endCxn id="51" idx="6"/>
            </p:cNvCxnSpPr>
            <p:nvPr/>
          </p:nvCxnSpPr>
          <p:spPr>
            <a:xfrm>
              <a:off x="7391400" y="3994654"/>
              <a:ext cx="74103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53" idx="4"/>
            </p:cNvCxnSpPr>
            <p:nvPr/>
          </p:nvCxnSpPr>
          <p:spPr>
            <a:xfrm flipV="1">
              <a:off x="7353502" y="3957563"/>
              <a:ext cx="0" cy="704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7991872" y="4474721"/>
            <a:ext cx="778933" cy="704748"/>
            <a:chOff x="7353502" y="2810935"/>
            <a:chExt cx="778933" cy="704748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7391400" y="2848026"/>
              <a:ext cx="74103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7353502" y="2810935"/>
              <a:ext cx="0" cy="704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7480047" y="533762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+ 3 + 1 =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34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91" grpId="0" animBg="1"/>
      <p:bldP spid="92" grpId="0" animBg="1"/>
      <p:bldP spid="4" grpId="0"/>
      <p:bldP spid="93" grpId="0" animBg="1"/>
      <p:bldP spid="96" grpId="0" animBg="1"/>
      <p:bldP spid="97" grpId="0" animBg="1"/>
      <p:bldP spid="98" grpId="0"/>
      <p:bldP spid="99" grpId="0" animBg="1"/>
      <p:bldP spid="101" grpId="0" animBg="1"/>
      <p:bldP spid="102" grpId="0"/>
      <p:bldP spid="105" grpId="0" animBg="1"/>
      <p:bldP spid="106" grpId="0" animBg="1"/>
      <p:bldP spid="107" grpId="0"/>
      <p:bldP spid="100" grpId="0"/>
      <p:bldP spid="113" grpId="0"/>
    </p:bldLst>
  </p:timing>
</p:sld>
</file>

<file path=ppt/theme/theme1.xml><?xml version="1.0" encoding="utf-8"?>
<a:theme xmlns:a="http://schemas.openxmlformats.org/drawingml/2006/main" name="Spring">
  <a:themeElements>
    <a:clrScheme name="Custom 9">
      <a:dk1>
        <a:sysClr val="windowText" lastClr="000000"/>
      </a:dk1>
      <a:lt1>
        <a:srgbClr val="EBC4DA"/>
      </a:lt1>
      <a:dk2>
        <a:srgbClr val="000000"/>
      </a:dk2>
      <a:lt2>
        <a:srgbClr val="EBC4DA"/>
      </a:lt2>
      <a:accent1>
        <a:srgbClr val="B83D68"/>
      </a:accent1>
      <a:accent2>
        <a:srgbClr val="AC66BB"/>
      </a:accent2>
      <a:accent3>
        <a:srgbClr val="842F73"/>
      </a:accent3>
      <a:accent4>
        <a:srgbClr val="842F73"/>
      </a:accent4>
      <a:accent5>
        <a:srgbClr val="874296"/>
      </a:accent5>
      <a:accent6>
        <a:srgbClr val="D487C4"/>
      </a:accent6>
      <a:hlink>
        <a:srgbClr val="000000"/>
      </a:hlink>
      <a:folHlink>
        <a:srgbClr val="00000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975</TotalTime>
  <Words>410</Words>
  <Application>Microsoft Office PowerPoint</Application>
  <PresentationFormat>On-screen Show (4:3)</PresentationFormat>
  <Paragraphs>78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Spring</vt:lpstr>
      <vt:lpstr>  Friday 29th of May </vt:lpstr>
      <vt:lpstr>Literacy </vt:lpstr>
      <vt:lpstr>    </vt:lpstr>
      <vt:lpstr>PowerPoint Presentation</vt:lpstr>
      <vt:lpstr>Literacy-Free Writing Friday </vt:lpstr>
      <vt:lpstr>Kindness Counts </vt:lpstr>
      <vt:lpstr>PowerPoint Presentation</vt:lpstr>
      <vt:lpstr>Numeracy – Warm Up </vt:lpstr>
      <vt:lpstr>PowerPoint Presentation</vt:lpstr>
      <vt:lpstr>PowerPoint Presentation</vt:lpstr>
      <vt:lpstr>PowerPoint Presentation</vt:lpstr>
      <vt:lpstr>Hit the Button </vt:lpstr>
      <vt:lpstr> Well Done Primary 2/3 families!   You have completed another week of online learning!   Enjoy your weekend everyone. I will be ready to welcome you back on Monday morning.  Mrs Doghudje 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117</cp:revision>
  <dcterms:created xsi:type="dcterms:W3CDTF">2020-03-21T18:06:53Z</dcterms:created>
  <dcterms:modified xsi:type="dcterms:W3CDTF">2020-05-28T15:35:42Z</dcterms:modified>
</cp:coreProperties>
</file>