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9" r:id="rId3"/>
    <p:sldId id="260" r:id="rId4"/>
    <p:sldId id="277" r:id="rId5"/>
    <p:sldId id="289" r:id="rId6"/>
    <p:sldId id="290" r:id="rId7"/>
    <p:sldId id="281" r:id="rId8"/>
    <p:sldId id="278" r:id="rId9"/>
    <p:sldId id="279" r:id="rId10"/>
    <p:sldId id="291"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94660"/>
  </p:normalViewPr>
  <p:slideViewPr>
    <p:cSldViewPr>
      <p:cViewPr>
        <p:scale>
          <a:sx n="72" d="100"/>
          <a:sy n="72" d="100"/>
        </p:scale>
        <p:origin x="-6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27/05/2020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27/05/2020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27/05/2020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27/05/2020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27/05/2020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Clan_Cameron"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97QFX3w1E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inguascope.com/"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368151"/>
          </a:xfrm>
        </p:spPr>
        <p:txBody>
          <a:bodyPr/>
          <a:lstStyle/>
          <a:p>
            <a:r>
              <a:rPr lang="en-GB" dirty="0" smtClean="0">
                <a:latin typeface="SassoonCRInfantMedium" panose="02000603020000020003" pitchFamily="2" charset="0"/>
              </a:rPr>
              <a:t>Thursday 28-5-20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2924944"/>
            <a:ext cx="5712179" cy="2664296"/>
          </a:xfrm>
        </p:spPr>
        <p:txBody>
          <a:bodyPr/>
          <a:lstStyle/>
          <a:p>
            <a:r>
              <a:rPr lang="en-GB" sz="3200" dirty="0" smtClean="0">
                <a:latin typeface="SassoonCRInfantMedium" panose="02000603020000020003" pitchFamily="2" charset="0"/>
              </a:rPr>
              <a:t>Good Morning Everyone!</a:t>
            </a:r>
          </a:p>
          <a:p>
            <a:endParaRPr lang="en-GB" dirty="0"/>
          </a:p>
        </p:txBody>
      </p:sp>
      <p:pic>
        <p:nvPicPr>
          <p:cNvPr id="4" name="Picture 2" descr="C:\Users\marianne.docherty\AppData\Local\Microsoft\Windows\INetCache\IE\VPM0XAD3\o-peppa-pig-faceboo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856924"/>
            <a:ext cx="2448272" cy="13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99250"/>
          </a:xfrm>
        </p:spPr>
        <p:txBody>
          <a:bodyPr>
            <a:normAutofit/>
          </a:bodyPr>
          <a:lstStyle/>
          <a:p>
            <a:r>
              <a:rPr lang="en-GB" sz="3200" dirty="0" smtClean="0">
                <a:latin typeface="SassoonCRInfantMedium" panose="02000603020000020003" pitchFamily="2" charset="0"/>
              </a:rPr>
              <a:t>Bonnie Prince Charlie raises the standard at Glenfinnan</a:t>
            </a:r>
            <a:endParaRPr lang="en-GB" sz="3200" dirty="0">
              <a:latin typeface="SassoonCRInfantMedium" panose="02000603020000020003" pitchFamily="2" charset="0"/>
            </a:endParaRPr>
          </a:p>
        </p:txBody>
      </p:sp>
      <p:sp>
        <p:nvSpPr>
          <p:cNvPr id="3" name="Content Placeholder 2"/>
          <p:cNvSpPr>
            <a:spLocks noGrp="1"/>
          </p:cNvSpPr>
          <p:nvPr>
            <p:ph idx="1"/>
          </p:nvPr>
        </p:nvSpPr>
        <p:spPr>
          <a:xfrm>
            <a:off x="1475656" y="1844824"/>
            <a:ext cx="6196405" cy="3878245"/>
          </a:xfrm>
        </p:spPr>
        <p:txBody>
          <a:bodyPr>
            <a:normAutofit fontScale="92500" lnSpcReduction="20000"/>
          </a:bodyPr>
          <a:lstStyle/>
          <a:p>
            <a:r>
              <a:rPr lang="en-GB" sz="1600" dirty="0" smtClean="0">
                <a:latin typeface="SassoonCRInfantMedium" panose="02000603020000020003" pitchFamily="2" charset="0"/>
              </a:rPr>
              <a:t>Bonnie Prince Charlie arrived on the island of </a:t>
            </a:r>
            <a:r>
              <a:rPr lang="en-GB" sz="1600" dirty="0" err="1" smtClean="0">
                <a:latin typeface="SassoonCRInfantMedium" panose="02000603020000020003" pitchFamily="2" charset="0"/>
              </a:rPr>
              <a:t>Eriskay</a:t>
            </a:r>
            <a:r>
              <a:rPr lang="en-GB" sz="1600" dirty="0" smtClean="0">
                <a:latin typeface="SassoonCRInfantMedium" panose="02000603020000020003" pitchFamily="2" charset="0"/>
              </a:rPr>
              <a:t> from France. He then travelled to Glenfinnan, in the West of Scotland and raised the Jacobite standard[flag] on 19</a:t>
            </a:r>
            <a:r>
              <a:rPr lang="en-GB" sz="1600" baseline="30000" dirty="0" smtClean="0">
                <a:latin typeface="SassoonCRInfantMedium" panose="02000603020000020003" pitchFamily="2" charset="0"/>
              </a:rPr>
              <a:t>th</a:t>
            </a:r>
            <a:r>
              <a:rPr lang="en-GB" sz="1600" dirty="0" smtClean="0">
                <a:latin typeface="SassoonCRInfantMedium" panose="02000603020000020003" pitchFamily="2" charset="0"/>
              </a:rPr>
              <a:t> of August 1945. This marked the start of another rebellion to reclaim the throne. This was to become the most famous rebellion.</a:t>
            </a:r>
          </a:p>
          <a:p>
            <a:r>
              <a:rPr lang="en-GB" sz="1600" dirty="0" smtClean="0">
                <a:latin typeface="SassoonCRInfantMedium" panose="02000603020000020003" pitchFamily="2" charset="0"/>
              </a:rPr>
              <a:t>He asked the clans to join him.</a:t>
            </a:r>
          </a:p>
          <a:p>
            <a:r>
              <a:rPr lang="en-GB" sz="1600" dirty="0" smtClean="0">
                <a:latin typeface="SassoonCRInfantMedium" panose="02000603020000020003" pitchFamily="2" charset="0"/>
              </a:rPr>
              <a:t>Clan chiefs had to decide whether to support Bonnie Prince Charlie and the </a:t>
            </a:r>
            <a:r>
              <a:rPr lang="en-GB" sz="1600" dirty="0" err="1" smtClean="0">
                <a:latin typeface="SassoonCRInfantMedium" panose="02000603020000020003" pitchFamily="2" charset="0"/>
              </a:rPr>
              <a:t>Jacobites</a:t>
            </a:r>
            <a:r>
              <a:rPr lang="en-GB" sz="1600" dirty="0" smtClean="0">
                <a:latin typeface="SassoonCRInfantMedium" panose="02000603020000020003" pitchFamily="2" charset="0"/>
              </a:rPr>
              <a:t> or King George II and the British army</a:t>
            </a:r>
            <a:r>
              <a:rPr lang="en-GB" sz="1600" dirty="0" smtClean="0">
                <a:latin typeface="SassoonCRInfantMedium" panose="02000603020000020003" pitchFamily="2" charset="0"/>
              </a:rPr>
              <a:t>.</a:t>
            </a:r>
          </a:p>
          <a:p>
            <a:r>
              <a:rPr lang="en-GB" sz="1600" dirty="0" smtClean="0">
                <a:latin typeface="SassoonCRInfantMedium" panose="02000603020000020003" pitchFamily="2" charset="0"/>
              </a:rPr>
              <a:t>Clan Cameron was the first clan to pledge its support to Bonnie Prince Charlie.</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Your task is to imagine that you are the clan chief of your family. Would you support The </a:t>
            </a:r>
            <a:r>
              <a:rPr lang="en-GB" sz="1600" dirty="0" err="1" smtClean="0">
                <a:latin typeface="SassoonCRInfantMedium" panose="02000603020000020003" pitchFamily="2" charset="0"/>
              </a:rPr>
              <a:t>Jacobites</a:t>
            </a:r>
            <a:r>
              <a:rPr lang="en-GB" sz="1600" dirty="0" smtClean="0">
                <a:latin typeface="SassoonCRInfantMedium" panose="02000603020000020003" pitchFamily="2" charset="0"/>
              </a:rPr>
              <a:t> or The </a:t>
            </a:r>
            <a:r>
              <a:rPr lang="en-GB" sz="1600" dirty="0" smtClean="0">
                <a:latin typeface="SassoonCRInfantMedium" panose="02000603020000020003" pitchFamily="2" charset="0"/>
              </a:rPr>
              <a:t>British Army</a:t>
            </a:r>
            <a:r>
              <a:rPr lang="en-GB" sz="1600" dirty="0">
                <a:latin typeface="SassoonCRInfantMedium" panose="02000603020000020003" pitchFamily="2" charset="0"/>
              </a:rPr>
              <a:t>?</a:t>
            </a:r>
            <a:r>
              <a:rPr lang="en-GB" sz="1600" dirty="0" smtClean="0">
                <a:latin typeface="SassoonCRInfantMedium" panose="02000603020000020003" pitchFamily="2" charset="0"/>
              </a:rPr>
              <a:t> </a:t>
            </a:r>
            <a:r>
              <a:rPr lang="en-GB" sz="1600" dirty="0" smtClean="0">
                <a:latin typeface="SassoonCRInfantMedium" panose="02000603020000020003" pitchFamily="2" charset="0"/>
              </a:rPr>
              <a:t>Design your own coat of </a:t>
            </a:r>
            <a:r>
              <a:rPr lang="en-GB" sz="1600" dirty="0" smtClean="0">
                <a:latin typeface="SassoonCRInfantMedium" panose="02000603020000020003" pitchFamily="2" charset="0"/>
              </a:rPr>
              <a:t>arms and motto. </a:t>
            </a:r>
            <a:r>
              <a:rPr lang="en-GB" sz="1600" dirty="0">
                <a:latin typeface="SassoonCRInfantMedium" panose="02000603020000020003" pitchFamily="2" charset="0"/>
              </a:rPr>
              <a:t>W</a:t>
            </a:r>
            <a:r>
              <a:rPr lang="en-GB" sz="1600" dirty="0" smtClean="0">
                <a:latin typeface="SassoonCRInfantMedium" panose="02000603020000020003" pitchFamily="2" charset="0"/>
              </a:rPr>
              <a:t>ho will you </a:t>
            </a:r>
            <a:r>
              <a:rPr lang="en-GB" sz="1600" dirty="0" smtClean="0">
                <a:latin typeface="SassoonCRInfantMedium" panose="02000603020000020003" pitchFamily="2" charset="0"/>
              </a:rPr>
              <a:t>pledge your loyalty </a:t>
            </a:r>
            <a:r>
              <a:rPr lang="en-GB" sz="1600" dirty="0" smtClean="0">
                <a:latin typeface="SassoonCRInfantMedium" panose="02000603020000020003" pitchFamily="2" charset="0"/>
              </a:rPr>
              <a:t>to</a:t>
            </a:r>
            <a:r>
              <a:rPr lang="en-GB" sz="1600" dirty="0">
                <a:latin typeface="SassoonCRInfantMedium" panose="02000603020000020003" pitchFamily="2" charset="0"/>
              </a:rPr>
              <a:t>?</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For inspiration, </a:t>
            </a:r>
            <a:r>
              <a:rPr lang="en-GB" sz="1600" dirty="0">
                <a:latin typeface="SassoonCRInfantMedium" panose="02000603020000020003" pitchFamily="2" charset="0"/>
              </a:rPr>
              <a:t>h</a:t>
            </a:r>
            <a:r>
              <a:rPr lang="en-GB" sz="1600" dirty="0" smtClean="0">
                <a:latin typeface="SassoonCRInfantMedium" panose="02000603020000020003" pitchFamily="2" charset="0"/>
              </a:rPr>
              <a:t>ere is some information on Clan Cameron</a:t>
            </a:r>
          </a:p>
          <a:p>
            <a:pPr marL="0" indent="0">
              <a:buNone/>
            </a:pPr>
            <a:r>
              <a:rPr lang="en-GB" sz="1600" dirty="0" smtClean="0">
                <a:hlinkClick r:id="rId2"/>
              </a:rPr>
              <a:t> https</a:t>
            </a:r>
            <a:r>
              <a:rPr lang="en-GB" sz="1600" dirty="0">
                <a:hlinkClick r:id="rId2"/>
              </a:rPr>
              <a:t>://</a:t>
            </a:r>
            <a:r>
              <a:rPr lang="en-GB" sz="1600" dirty="0" smtClean="0">
                <a:hlinkClick r:id="rId2"/>
              </a:rPr>
              <a:t>en.wikipedia.org/wiki/Clan_Cameron</a:t>
            </a:r>
            <a:endParaRPr lang="en-GB" sz="1600" dirty="0" smtClean="0"/>
          </a:p>
          <a:p>
            <a:pPr marL="0" indent="0">
              <a:buNone/>
            </a:pPr>
            <a:r>
              <a:rPr lang="en-GB" sz="1600" dirty="0" smtClean="0">
                <a:latin typeface="SassoonCRInfantMedium" panose="02000603020000020003" pitchFamily="2" charset="0"/>
              </a:rPr>
              <a:t>     Please post pictures of your coat of arms and motto on Teams</a:t>
            </a:r>
          </a:p>
          <a:p>
            <a:pPr marL="0" indent="0">
              <a:buNone/>
            </a:pPr>
            <a:r>
              <a:rPr lang="en-GB" sz="1600" dirty="0">
                <a:latin typeface="SassoonCRInfantMedium" panose="02000603020000020003" pitchFamily="2" charset="0"/>
              </a:rPr>
              <a:t> </a:t>
            </a:r>
            <a:r>
              <a:rPr lang="en-GB" sz="1600" dirty="0" smtClean="0">
                <a:latin typeface="SassoonCRInfantMedium" panose="02000603020000020003" pitchFamily="2" charset="0"/>
              </a:rPr>
              <a:t>    Extra:- Design your own tartan.</a:t>
            </a:r>
            <a:endParaRPr lang="en-GB" sz="1600" dirty="0" smtClean="0">
              <a:latin typeface="SassoonCRInfantMedium" panose="02000603020000020003" pitchFamily="2" charset="0"/>
            </a:endParaRPr>
          </a:p>
          <a:p>
            <a:endParaRPr lang="en-GB" sz="1600" dirty="0">
              <a:latin typeface="SassoonCRInfantMedium" panose="02000603020000020003" pitchFamily="2" charset="0"/>
            </a:endParaRPr>
          </a:p>
        </p:txBody>
      </p:sp>
      <p:pic>
        <p:nvPicPr>
          <p:cNvPr id="1026" name="Picture 2" descr="C:\Users\marianne.docherty\AppData\Local\Microsoft\Windows\INetCache\IE\A932XLRN\931px-Arms_of_Macdonald_of_Macdona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836712"/>
            <a:ext cx="622686" cy="737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329LSYY7\1200px-Clan_member_crest_badge_-_Clan_Camer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836712"/>
            <a:ext cx="791488" cy="73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99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the key workers who are keeping all our vital services going.</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184936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2052" name="Picture 4" descr="C:\Users\marianne.docherty\AppData\Local\Microsoft\Windows\INetCache\IE\M1OIXKJY\smileyface_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66" y="2996952"/>
            <a:ext cx="2959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French</a:t>
            </a:r>
            <a:endParaRPr lang="en-GB" dirty="0" smtClean="0"/>
          </a:p>
          <a:p>
            <a:r>
              <a:rPr lang="en-GB" dirty="0" smtClean="0"/>
              <a:t>Maths Lesson</a:t>
            </a:r>
          </a:p>
          <a:p>
            <a:r>
              <a:rPr lang="en-GB" dirty="0" smtClean="0"/>
              <a:t>Spelling</a:t>
            </a:r>
          </a:p>
          <a:p>
            <a:r>
              <a:rPr lang="en-GB" dirty="0" smtClean="0"/>
              <a:t>Writing Task</a:t>
            </a:r>
          </a:p>
          <a:p>
            <a:r>
              <a:rPr lang="en-GB" dirty="0" smtClean="0"/>
              <a:t>Health and Wellbeing</a:t>
            </a:r>
          </a:p>
          <a:p>
            <a:r>
              <a:rPr lang="en-GB" dirty="0" smtClean="0"/>
              <a:t>French Main </a:t>
            </a:r>
            <a:r>
              <a:rPr lang="en-GB" dirty="0" smtClean="0"/>
              <a:t>Lesson</a:t>
            </a:r>
          </a:p>
          <a:p>
            <a:r>
              <a:rPr lang="en-GB" dirty="0" smtClean="0"/>
              <a:t>Topic</a:t>
            </a:r>
            <a:endParaRPr lang="en-GB" dirty="0" smtClean="0"/>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circuit workout this morning :- </a:t>
            </a:r>
          </a:p>
          <a:p>
            <a:pPr marL="0" indent="0">
              <a:buNone/>
            </a:pPr>
            <a:r>
              <a:rPr lang="en-GB" dirty="0">
                <a:hlinkClick r:id="rId3"/>
              </a:rPr>
              <a:t>https://www.youtube.com/watch?v=_97QFX3w1E4</a:t>
            </a: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331640" y="2119257"/>
            <a:ext cx="6480720" cy="3974039"/>
          </a:xfrm>
        </p:spPr>
        <p:txBody>
          <a:bodyPr>
            <a:normAutofit fontScale="70000" lnSpcReduction="20000"/>
          </a:bodyPr>
          <a:lstStyle/>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           Comment a </a:t>
            </a:r>
            <a:r>
              <a:rPr lang="en-GB" dirty="0" err="1">
                <a:latin typeface="SassoonCRInfantMedium" panose="02000603020000020003" pitchFamily="2" charset="0"/>
              </a:rPr>
              <a:t>va</a:t>
            </a:r>
            <a:r>
              <a:rPr lang="en-GB" dirty="0">
                <a:latin typeface="SassoonCRInfantMedium" panose="02000603020000020003" pitchFamily="2" charset="0"/>
              </a:rPr>
              <a:t>?</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e.g. </a:t>
            </a:r>
            <a:r>
              <a:rPr lang="en-GB" dirty="0" err="1">
                <a:latin typeface="SassoonCRInfantMedium" panose="02000603020000020003" pitchFamily="2" charset="0"/>
              </a:rPr>
              <a:t>C’est</a:t>
            </a:r>
            <a:r>
              <a:rPr lang="en-GB" dirty="0">
                <a:latin typeface="SassoonCRInfantMedium" panose="02000603020000020003" pitchFamily="2" charset="0"/>
              </a:rPr>
              <a:t> </a:t>
            </a:r>
            <a:r>
              <a:rPr lang="en-GB" dirty="0" err="1" smtClean="0">
                <a:latin typeface="SassoonCRInfantMedium" panose="02000603020000020003" pitchFamily="2" charset="0"/>
              </a:rPr>
              <a:t>mercredi</a:t>
            </a:r>
            <a:r>
              <a:rPr lang="en-GB" dirty="0" smtClean="0">
                <a:latin typeface="SassoonCRInfantMedium" panose="02000603020000020003" pitchFamily="2" charset="0"/>
              </a:rPr>
              <a:t> </a:t>
            </a:r>
            <a:r>
              <a:rPr lang="en-GB" dirty="0" err="1" smtClean="0">
                <a:latin typeface="SassoonCRInfantMedium" panose="02000603020000020003" pitchFamily="2" charset="0"/>
              </a:rPr>
              <a:t>vingt</a:t>
            </a:r>
            <a:r>
              <a:rPr lang="en-GB" dirty="0" smtClean="0">
                <a:latin typeface="SassoonCRInfantMedium" panose="02000603020000020003" pitchFamily="2" charset="0"/>
              </a:rPr>
              <a:t>-sept </a:t>
            </a:r>
            <a:r>
              <a:rPr lang="en-GB" dirty="0" err="1" smtClean="0">
                <a:latin typeface="SassoonCRInfantMedium" panose="02000603020000020003" pitchFamily="2" charset="0"/>
              </a:rPr>
              <a:t>mai</a:t>
            </a:r>
            <a:r>
              <a:rPr lang="en-GB" dirty="0" smtClean="0">
                <a:latin typeface="SassoonCRInfantMedium" panose="02000603020000020003" pitchFamily="2" charset="0"/>
              </a:rPr>
              <a:t>               </a:t>
            </a:r>
            <a:r>
              <a:rPr lang="en-GB" dirty="0">
                <a:latin typeface="SassoonCRInfantMedium" panose="02000603020000020003" pitchFamily="2" charset="0"/>
              </a:rPr>
              <a:t>Je </a:t>
            </a:r>
            <a:r>
              <a:rPr lang="en-GB" dirty="0" err="1">
                <a:latin typeface="SassoonCRInfantMedium" panose="02000603020000020003" pitchFamily="2" charset="0"/>
              </a:rPr>
              <a:t>suis</a:t>
            </a:r>
            <a:r>
              <a:rPr lang="en-GB" dirty="0">
                <a:latin typeface="SassoonCRInfantMedium" panose="02000603020000020003" pitchFamily="2" charset="0"/>
              </a:rPr>
              <a:t> content(e)</a:t>
            </a:r>
          </a:p>
          <a:p>
            <a:pPr marL="0" indent="0">
              <a:buNone/>
            </a:pPr>
            <a:r>
              <a:rPr lang="en-GB" dirty="0">
                <a:latin typeface="SassoonCRInfantMedium" panose="02000603020000020003" pitchFamily="2" charset="0"/>
              </a:rPr>
              <a:t>                                                    Je ne </a:t>
            </a:r>
            <a:r>
              <a:rPr lang="en-GB" dirty="0" err="1">
                <a:latin typeface="SassoonCRInfantMedium" panose="02000603020000020003" pitchFamily="2" charset="0"/>
              </a:rPr>
              <a:t>suis</a:t>
            </a:r>
            <a:r>
              <a:rPr lang="en-GB" dirty="0">
                <a:latin typeface="SassoonCRInfantMedium" panose="02000603020000020003" pitchFamily="2" charset="0"/>
              </a:rPr>
              <a:t> pas content(e)</a:t>
            </a:r>
          </a:p>
          <a:p>
            <a:pPr marL="0" indent="0">
              <a:buNone/>
            </a:pPr>
            <a:endParaRPr lang="en-GB" dirty="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                          </a:t>
            </a:r>
            <a:r>
              <a:rPr lang="en-GB" dirty="0" err="1">
                <a:latin typeface="SassoonCRInfantMedium" panose="02000603020000020003" pitchFamily="2" charset="0"/>
              </a:rPr>
              <a:t>Qu’est</a:t>
            </a:r>
            <a:r>
              <a:rPr lang="en-GB" dirty="0">
                <a:latin typeface="SassoonCRInfantMedium" panose="02000603020000020003" pitchFamily="2" charset="0"/>
              </a:rPr>
              <a:t> </a:t>
            </a:r>
            <a:r>
              <a:rPr lang="en-GB" dirty="0" err="1">
                <a:latin typeface="SassoonCRInfantMedium" panose="02000603020000020003" pitchFamily="2" charset="0"/>
              </a:rPr>
              <a:t>ce</a:t>
            </a:r>
            <a:r>
              <a:rPr lang="en-GB" dirty="0">
                <a:latin typeface="SassoonCRInfantMedium" panose="02000603020000020003" pitchFamily="2" charset="0"/>
              </a:rPr>
              <a:t>-que </a:t>
            </a:r>
            <a:r>
              <a:rPr lang="en-GB" dirty="0" err="1">
                <a:latin typeface="SassoonCRInfantMedium" panose="02000603020000020003" pitchFamily="2" charset="0"/>
              </a:rPr>
              <a:t>tu</a:t>
            </a:r>
            <a:r>
              <a:rPr lang="en-GB" dirty="0">
                <a:latin typeface="SassoonCRInfantMedium" panose="02000603020000020003" pitchFamily="2" charset="0"/>
              </a:rPr>
              <a:t> </a:t>
            </a:r>
            <a:r>
              <a:rPr lang="en-GB" dirty="0" err="1">
                <a:latin typeface="SassoonCRInfantMedium" panose="02000603020000020003" pitchFamily="2" charset="0"/>
              </a:rPr>
              <a:t>veux</a:t>
            </a:r>
            <a:r>
              <a:rPr lang="en-GB" dirty="0">
                <a:latin typeface="SassoonCRInfantMedium" panose="02000603020000020003" pitchFamily="2" charset="0"/>
              </a:rPr>
              <a:t> pour le </a:t>
            </a:r>
          </a:p>
          <a:p>
            <a:pPr marL="0" indent="0">
              <a:buNone/>
            </a:pPr>
            <a:r>
              <a:rPr lang="en-GB" dirty="0">
                <a:latin typeface="SassoonCRInfantMedium" panose="02000603020000020003" pitchFamily="2" charset="0"/>
              </a:rPr>
              <a:t> e.g.  Il y a du </a:t>
            </a:r>
            <a:r>
              <a:rPr lang="en-GB" dirty="0" err="1">
                <a:latin typeface="SassoonCRInfantMedium" panose="02000603020000020003" pitchFamily="2" charset="0"/>
              </a:rPr>
              <a:t>soleil</a:t>
            </a:r>
            <a:r>
              <a:rPr lang="en-GB" dirty="0">
                <a:latin typeface="SassoonCRInfantMedium" panose="02000603020000020003" pitchFamily="2" charset="0"/>
              </a:rPr>
              <a:t>                      dejeuner? </a:t>
            </a:r>
            <a:r>
              <a:rPr lang="en-GB" dirty="0" err="1">
                <a:latin typeface="SassoonCRInfantMedium" panose="02000603020000020003" pitchFamily="2" charset="0"/>
              </a:rPr>
              <a:t>eg</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 Il fait beau/ Il fait </a:t>
            </a:r>
            <a:r>
              <a:rPr lang="en-GB" dirty="0" err="1">
                <a:latin typeface="SassoonCRInfantMedium" panose="02000603020000020003" pitchFamily="2" charset="0"/>
              </a:rPr>
              <a:t>froid</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thon</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fromage</a:t>
            </a:r>
            <a:endParaRPr lang="en-GB" sz="1800" dirty="0">
              <a:latin typeface="SassoonCRInfantMedium" panose="02000603020000020003" pitchFamily="2" charset="0"/>
            </a:endParaRPr>
          </a:p>
          <a:p>
            <a:pPr marL="0" indent="0">
              <a:buNone/>
            </a:pPr>
            <a:r>
              <a:rPr lang="en-GB" dirty="0">
                <a:latin typeface="SassoonCRInfantMedium" panose="02000603020000020003" pitchFamily="2" charset="0"/>
              </a:rPr>
              <a:t>Il y a du </a:t>
            </a:r>
            <a:r>
              <a:rPr lang="en-GB" dirty="0" err="1">
                <a:latin typeface="SassoonCRInfantMedium" panose="02000603020000020003" pitchFamily="2" charset="0"/>
              </a:rPr>
              <a:t>soleil</a:t>
            </a:r>
            <a:r>
              <a:rPr lang="en-GB" dirty="0">
                <a:latin typeface="SassoonCRInfantMedium" panose="02000603020000020003" pitchFamily="2" charset="0"/>
              </a:rPr>
              <a:t>/ Il fait du vent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jambon</a:t>
            </a:r>
            <a:endParaRPr lang="en-GB" sz="1800" dirty="0">
              <a:latin typeface="SassoonCRInfantMedium" panose="02000603020000020003" pitchFamily="2" charset="0"/>
            </a:endParaRPr>
          </a:p>
          <a:p>
            <a:pPr marL="0" indent="0">
              <a:buNone/>
            </a:pPr>
            <a:r>
              <a:rPr lang="en-GB" dirty="0"/>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aux </a:t>
            </a:r>
            <a:r>
              <a:rPr lang="en-GB" sz="1800" dirty="0" err="1">
                <a:latin typeface="SassoonCRInfantMedium" panose="02000603020000020003" pitchFamily="2" charset="0"/>
              </a:rPr>
              <a:t>oeufs</a:t>
            </a:r>
            <a:endParaRPr lang="en-GB" sz="1800"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smtClean="0"/>
          </a:p>
          <a:p>
            <a:pPr marL="0" indent="0">
              <a:buNone/>
            </a:pP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3" idx="0"/>
            <a:endCxn id="3" idx="2"/>
          </p:cNvCxnSpPr>
          <p:nvPr/>
        </p:nvCxnSpPr>
        <p:spPr>
          <a:xfrm>
            <a:off x="4572000" y="2119257"/>
            <a:ext cx="0" cy="397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861048"/>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7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a:xfrm>
            <a:off x="1473796" y="1971245"/>
            <a:ext cx="6196405" cy="3545987"/>
          </a:xfrm>
        </p:spPr>
        <p:txBody>
          <a:bodyPr>
            <a:normAutofit fontScale="92500" lnSpcReduction="20000"/>
          </a:bodyPr>
          <a:lstStyle/>
          <a:p>
            <a:r>
              <a:rPr lang="en-GB" sz="1900" dirty="0" smtClean="0">
                <a:latin typeface="SassoonCRInfantMedium" panose="02000603020000020003" pitchFamily="2" charset="0"/>
              </a:rPr>
              <a:t>L.I. -   Today, we are learning about </a:t>
            </a:r>
            <a:r>
              <a:rPr lang="en-GB" sz="1900" dirty="0">
                <a:solidFill>
                  <a:srgbClr val="0070C0"/>
                </a:solidFill>
                <a:latin typeface="SassoonCRInfantMedium" panose="02000603020000020003" pitchFamily="2" charset="0"/>
              </a:rPr>
              <a:t>V</a:t>
            </a:r>
            <a:r>
              <a:rPr lang="en-GB" sz="1900" dirty="0" smtClean="0">
                <a:solidFill>
                  <a:srgbClr val="0070C0"/>
                </a:solidFill>
                <a:latin typeface="SassoonCRInfantMedium" panose="02000603020000020003" pitchFamily="2" charset="0"/>
              </a:rPr>
              <a:t>olume.</a:t>
            </a:r>
            <a:endParaRPr lang="en-GB" sz="1900" dirty="0">
              <a:solidFill>
                <a:srgbClr val="0070C0"/>
              </a:solidFill>
              <a:latin typeface="SassoonCRInfantMedium" panose="02000603020000020003" pitchFamily="2" charset="0"/>
            </a:endParaRPr>
          </a:p>
          <a:p>
            <a:r>
              <a:rPr lang="en-GB" sz="1900" dirty="0">
                <a:latin typeface="SassoonCRInfantMedium" panose="02000603020000020003" pitchFamily="2" charset="0"/>
              </a:rPr>
              <a:t>S.C. – To </a:t>
            </a:r>
            <a:r>
              <a:rPr lang="en-GB" sz="1900" dirty="0" smtClean="0">
                <a:latin typeface="SassoonCRInfantMedium" panose="02000603020000020003" pitchFamily="2" charset="0"/>
              </a:rPr>
              <a:t>understand what we mean by volume.</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 To know the formula for calculating volume.</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a:latin typeface="SassoonCRInfantMedium" panose="02000603020000020003" pitchFamily="2" charset="0"/>
              </a:rPr>
              <a:t>- To </a:t>
            </a:r>
            <a:r>
              <a:rPr lang="en-GB" sz="1900" dirty="0" smtClean="0">
                <a:latin typeface="SassoonCRInfantMedium" panose="02000603020000020003" pitchFamily="2" charset="0"/>
              </a:rPr>
              <a:t>be able to calculate volume problems.</a:t>
            </a:r>
            <a:endParaRPr lang="en-GB" dirty="0" smtClean="0">
              <a:latin typeface="SassoonCRInfantMedium" panose="02000603020000020003" pitchFamily="2" charset="0"/>
            </a:endParaRPr>
          </a:p>
          <a:p>
            <a:pPr marL="0" indent="0">
              <a:buNone/>
            </a:pPr>
            <a:r>
              <a:rPr lang="en-GB" sz="1900" dirty="0" smtClean="0">
                <a:latin typeface="SassoonCRInfantMedium" panose="02000603020000020003" pitchFamily="2" charset="0"/>
              </a:rPr>
              <a:t>If you need to watch the </a:t>
            </a:r>
            <a:r>
              <a:rPr lang="en-GB" sz="1900" dirty="0" err="1" smtClean="0">
                <a:latin typeface="SassoonCRInfantMedium" panose="02000603020000020003" pitchFamily="2" charset="0"/>
              </a:rPr>
              <a:t>powerpoint</a:t>
            </a:r>
            <a:r>
              <a:rPr lang="en-GB" sz="1900" dirty="0" smtClean="0">
                <a:latin typeface="SassoonCRInfantMedium" panose="02000603020000020003" pitchFamily="2" charset="0"/>
              </a:rPr>
              <a:t> on volume again ,I have attached it the blog. Remember the formula:- </a:t>
            </a:r>
          </a:p>
          <a:p>
            <a:pPr marL="0" indent="0">
              <a:buNone/>
            </a:pPr>
            <a:r>
              <a:rPr lang="en-GB" sz="1900" dirty="0" smtClean="0">
                <a:latin typeface="SassoonCRInfantMedium" panose="02000603020000020003" pitchFamily="2" charset="0"/>
              </a:rPr>
              <a:t>Volume = length x breadth x height,  V = l x b x h. </a:t>
            </a:r>
          </a:p>
          <a:p>
            <a:pPr marL="0" indent="0">
              <a:buNone/>
            </a:pPr>
            <a:r>
              <a:rPr lang="en-GB" sz="1900" dirty="0" smtClean="0">
                <a:latin typeface="SassoonCRInfantMedium" panose="02000603020000020003" pitchFamily="2" charset="0"/>
              </a:rPr>
              <a:t>[Breadth and width are the same thing].</a:t>
            </a:r>
            <a:endParaRPr lang="en-GB" sz="2000" dirty="0">
              <a:latin typeface="SassoonCRInfantMedium" panose="02000603020000020003" pitchFamily="2" charset="0"/>
            </a:endParaRPr>
          </a:p>
          <a:p>
            <a:pPr marL="0" indent="0">
              <a:buNone/>
            </a:pPr>
            <a:r>
              <a:rPr lang="en-GB" sz="1900" dirty="0">
                <a:latin typeface="SassoonCRInfantMedium" panose="02000603020000020003" pitchFamily="2" charset="0"/>
              </a:rPr>
              <a:t>Task :- </a:t>
            </a:r>
            <a:r>
              <a:rPr lang="en-GB" sz="1900" dirty="0" smtClean="0">
                <a:latin typeface="SassoonCRInfantMedium" panose="02000603020000020003" pitchFamily="2" charset="0"/>
              </a:rPr>
              <a:t>Please find today’s task attached to the blog.</a:t>
            </a:r>
          </a:p>
          <a:p>
            <a:pPr marL="0" indent="0">
              <a:buNone/>
            </a:pPr>
            <a:r>
              <a:rPr lang="en-GB" sz="1900" dirty="0" smtClean="0">
                <a:solidFill>
                  <a:srgbClr val="FF0000"/>
                </a:solidFill>
                <a:latin typeface="SassoonCRInfantMedium" panose="02000603020000020003" pitchFamily="2" charset="0"/>
              </a:rPr>
              <a:t>Circles</a:t>
            </a:r>
            <a:r>
              <a:rPr lang="en-GB" sz="1900" dirty="0">
                <a:latin typeface="SassoonCRInfantMedium" panose="02000603020000020003" pitchFamily="2" charset="0"/>
              </a:rPr>
              <a:t> </a:t>
            </a:r>
            <a:r>
              <a:rPr lang="en-GB" sz="1900" dirty="0" smtClean="0">
                <a:latin typeface="SassoonCRInfantMedium" panose="02000603020000020003" pitchFamily="2" charset="0"/>
              </a:rPr>
              <a:t>– Qu 1-3   </a:t>
            </a:r>
            <a:r>
              <a:rPr lang="en-GB" sz="1900" dirty="0" smtClean="0">
                <a:solidFill>
                  <a:srgbClr val="0070C0"/>
                </a:solidFill>
                <a:latin typeface="SassoonCRInfantMedium" panose="02000603020000020003" pitchFamily="2" charset="0"/>
              </a:rPr>
              <a:t> Squares </a:t>
            </a:r>
            <a:r>
              <a:rPr lang="en-GB" sz="1900" dirty="0" smtClean="0">
                <a:latin typeface="SassoonCRInfantMedium" panose="02000603020000020003" pitchFamily="2" charset="0"/>
              </a:rPr>
              <a:t>– Qu 1-10   </a:t>
            </a:r>
            <a:r>
              <a:rPr lang="en-GB" sz="1900" dirty="0" smtClean="0">
                <a:solidFill>
                  <a:srgbClr val="00B050"/>
                </a:solidFill>
                <a:latin typeface="SassoonCRInfantMedium" panose="02000603020000020003" pitchFamily="2" charset="0"/>
              </a:rPr>
              <a:t>Triangles</a:t>
            </a:r>
            <a:r>
              <a:rPr lang="en-GB" sz="1900" dirty="0" smtClean="0">
                <a:latin typeface="SassoonCRInfantMedium" panose="02000603020000020003" pitchFamily="2" charset="0"/>
              </a:rPr>
              <a:t> – All</a:t>
            </a:r>
          </a:p>
          <a:p>
            <a:pPr marL="0" indent="0">
              <a:buNone/>
            </a:pPr>
            <a:r>
              <a:rPr lang="en-GB" sz="1900" dirty="0" smtClean="0">
                <a:solidFill>
                  <a:srgbClr val="7030A0"/>
                </a:solidFill>
                <a:latin typeface="SassoonCRInfantMedium" panose="02000603020000020003" pitchFamily="2" charset="0"/>
              </a:rPr>
              <a:t>[Tip:- Remember that the length, breadth and height of a cube are all the same]</a:t>
            </a:r>
          </a:p>
          <a:p>
            <a:pPr marL="0" indent="0">
              <a:buNone/>
            </a:pPr>
            <a:r>
              <a:rPr lang="en-GB" sz="1900" dirty="0" smtClean="0">
                <a:latin typeface="SassoonCRInfantMedium" panose="02000603020000020003" pitchFamily="2" charset="0"/>
              </a:rPr>
              <a:t>The answers sheet is attached.</a:t>
            </a:r>
            <a:r>
              <a:rPr lang="en-GB" sz="1900" dirty="0" smtClean="0">
                <a:solidFill>
                  <a:srgbClr val="FF0000"/>
                </a:solidFill>
                <a:latin typeface="SassoonCRInfantMedium" panose="02000603020000020003" pitchFamily="2" charset="0"/>
              </a:rPr>
              <a:t>  </a:t>
            </a:r>
            <a:endParaRPr lang="en-GB" dirty="0">
              <a:latin typeface="SassoonCRInfantMedium" panose="02000603020000020003" pitchFamily="2" charset="0"/>
            </a:endParaRP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2051" name="Picture 3" descr="C:\Users\marianne.docherty\AppData\Local\Microsoft\Windows\INetCache\IE\Y8WOJOLH\rectangle_pris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1008112" cy="720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ne.docherty\AppData\Local\Microsoft\Windows\INetCache\IE\329LSYY7\surface_area_to_volume_rati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980728"/>
            <a:ext cx="971600" cy="65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6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SassoonCRInfantMedium" panose="02000603020000020003" pitchFamily="2" charset="0"/>
              </a:rPr>
              <a:t>Spelling</a:t>
            </a:r>
            <a:endParaRPr lang="en-GB" sz="4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409727"/>
          </a:xfrm>
        </p:spPr>
        <p:txBody>
          <a:bodyPr/>
          <a:lstStyle/>
          <a:p>
            <a:r>
              <a:rPr lang="en-GB" sz="2000" dirty="0" smtClean="0">
                <a:latin typeface="SassoonCRInfantMedium" panose="02000603020000020003" pitchFamily="2" charset="0"/>
              </a:rPr>
              <a:t>Log in to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for your spelling task. You should be getting really good at spelling your words now.</a:t>
            </a:r>
          </a:p>
          <a:p>
            <a:r>
              <a:rPr lang="en-GB" sz="2000" dirty="0" smtClean="0">
                <a:latin typeface="SassoonCRInfantMedium" panose="02000603020000020003" pitchFamily="2" charset="0"/>
              </a:rPr>
              <a:t>Please make sure you click on the task set for your group. However if it is too easy, try the next group up or if it is too hard, drop down a group.</a:t>
            </a:r>
          </a:p>
          <a:p>
            <a:r>
              <a:rPr lang="en-GB" sz="2000" dirty="0" smtClean="0">
                <a:latin typeface="SassoonCRInfantMedium" panose="02000603020000020003" pitchFamily="2" charset="0"/>
              </a:rPr>
              <a:t>Please try to write your words down on paper without help or get someone to test you.</a:t>
            </a:r>
          </a:p>
          <a:p>
            <a:r>
              <a:rPr lang="en-GB" sz="2000" dirty="0" smtClean="0">
                <a:latin typeface="SassoonCRInfantMedium" panose="02000603020000020003" pitchFamily="2" charset="0"/>
              </a:rPr>
              <a:t>Group 1 – Red Reading Group, Group 2 – Most of the Class</a:t>
            </a:r>
          </a:p>
          <a:p>
            <a:pPr marL="0" indent="0">
              <a:buNone/>
            </a:pPr>
            <a:r>
              <a:rPr lang="en-GB" sz="2000" dirty="0" smtClean="0">
                <a:latin typeface="SassoonCRInfantMedium" panose="02000603020000020003" pitchFamily="2" charset="0"/>
              </a:rPr>
              <a:t>    Group 3 – Super Spellers</a:t>
            </a:r>
          </a:p>
          <a:p>
            <a:pPr marL="0" indent="0">
              <a:buNone/>
            </a:pPr>
            <a:endParaRPr lang="en-GB" sz="1800" dirty="0" smtClean="0">
              <a:latin typeface="SassoonCRInfantMedium" panose="02000603020000020003" pitchFamily="2" charset="0"/>
            </a:endParaRPr>
          </a:p>
          <a:p>
            <a:pPr marL="0" indent="0">
              <a:buNone/>
            </a:pPr>
            <a:endParaRPr lang="en-GB" sz="1800" dirty="0">
              <a:latin typeface="SassoonCRInfantMedium" panose="02000603020000020003" pitchFamily="2" charset="0"/>
            </a:endParaRPr>
          </a:p>
        </p:txBody>
      </p:sp>
      <p:pic>
        <p:nvPicPr>
          <p:cNvPr id="4" name="Picture 2" descr="C:\Users\marianne.docherty\AppData\Local\Microsoft\Windows\INetCache\IE\VPM0XAD3\freelance-wri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581128"/>
            <a:ext cx="208823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3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latin typeface="SassoonCRInfantMedium" panose="02000603020000020003" pitchFamily="2" charset="0"/>
              </a:rPr>
              <a:t>Writing</a:t>
            </a:r>
            <a:endParaRPr lang="en-GB" dirty="0">
              <a:latin typeface="SassoonCRInfantMedium" panose="02000603020000020003" pitchFamily="2" charset="0"/>
            </a:endParaRPr>
          </a:p>
        </p:txBody>
      </p:sp>
      <p:sp>
        <p:nvSpPr>
          <p:cNvPr id="3" name="Content Placeholder 2"/>
          <p:cNvSpPr>
            <a:spLocks noGrp="1"/>
          </p:cNvSpPr>
          <p:nvPr>
            <p:ph idx="1"/>
          </p:nvPr>
        </p:nvSpPr>
        <p:spPr>
          <a:xfrm>
            <a:off x="1475656" y="1844824"/>
            <a:ext cx="6336704" cy="3734229"/>
          </a:xfrm>
        </p:spPr>
        <p:txBody>
          <a:bodyPr>
            <a:normAutofit fontScale="25000" lnSpcReduction="20000"/>
          </a:bodyPr>
          <a:lstStyle/>
          <a:p>
            <a:pPr marL="0" indent="0">
              <a:buNone/>
            </a:pPr>
            <a:r>
              <a:rPr lang="en-GB" sz="6400" dirty="0">
                <a:latin typeface="SassoonCRInfantMedium" panose="02000603020000020003" pitchFamily="2" charset="0"/>
              </a:rPr>
              <a:t>Task:- Your </a:t>
            </a:r>
            <a:r>
              <a:rPr lang="en-GB" sz="6400" dirty="0" smtClean="0">
                <a:latin typeface="SassoonCRInfantMedium" panose="02000603020000020003" pitchFamily="2" charset="0"/>
              </a:rPr>
              <a:t>task is to write a newspaper report about someone in your class. </a:t>
            </a:r>
            <a:r>
              <a:rPr lang="en-GB" sz="6400" dirty="0" smtClean="0">
                <a:solidFill>
                  <a:srgbClr val="FF0000"/>
                </a:solidFill>
                <a:latin typeface="SassoonCRInfantMedium" panose="02000603020000020003" pitchFamily="2" charset="0"/>
              </a:rPr>
              <a:t>THIS IS A COMPULSORY TASK.</a:t>
            </a:r>
            <a:endParaRPr lang="en-GB" sz="6400" dirty="0" smtClean="0">
              <a:solidFill>
                <a:srgbClr val="FF0000"/>
              </a:solidFill>
              <a:latin typeface="SassoonCRInfantMedium" panose="02000603020000020003" pitchFamily="2" charset="0"/>
            </a:endParaRPr>
          </a:p>
          <a:p>
            <a:pPr marL="0" indent="0">
              <a:buNone/>
            </a:pPr>
            <a:r>
              <a:rPr lang="en-GB" sz="6400" dirty="0" smtClean="0">
                <a:latin typeface="SassoonCRInfantMedium" panose="02000603020000020003" pitchFamily="2" charset="0"/>
              </a:rPr>
              <a:t>This is a really important task as I will be putting your story into a short presentation for the whole class to see as a wee </a:t>
            </a:r>
            <a:r>
              <a:rPr lang="en-GB" sz="6400" dirty="0" err="1" smtClean="0">
                <a:latin typeface="SassoonCRInfantMedium" panose="02000603020000020003" pitchFamily="2" charset="0"/>
              </a:rPr>
              <a:t>momento</a:t>
            </a:r>
            <a:r>
              <a:rPr lang="en-GB" sz="6400" dirty="0" smtClean="0">
                <a:latin typeface="SassoonCRInfantMedium" panose="02000603020000020003" pitchFamily="2" charset="0"/>
              </a:rPr>
              <a:t> of Primary 7 and St Anthony’s. I will send you an assignment with the name of the person you are to write about. </a:t>
            </a:r>
            <a:r>
              <a:rPr lang="en-GB" sz="6400" dirty="0" smtClean="0">
                <a:solidFill>
                  <a:srgbClr val="FF0000"/>
                </a:solidFill>
                <a:latin typeface="SassoonCRInfantMedium" panose="02000603020000020003" pitchFamily="2" charset="0"/>
              </a:rPr>
              <a:t>DO NOT TELL ANYONE WHO YOU ARE WRITING ABOUT</a:t>
            </a:r>
            <a:r>
              <a:rPr lang="en-GB" sz="6400" dirty="0" smtClean="0">
                <a:solidFill>
                  <a:srgbClr val="FF0000"/>
                </a:solidFill>
                <a:latin typeface="SassoonCRInfantMedium" panose="02000603020000020003" pitchFamily="2" charset="0"/>
              </a:rPr>
              <a:t>!!! </a:t>
            </a:r>
          </a:p>
          <a:p>
            <a:pPr marL="0" indent="0">
              <a:buNone/>
            </a:pPr>
            <a:r>
              <a:rPr lang="en-GB" sz="6400" dirty="0">
                <a:solidFill>
                  <a:srgbClr val="FF0000"/>
                </a:solidFill>
                <a:latin typeface="SassoonCRInfantMedium" panose="02000603020000020003" pitchFamily="2" charset="0"/>
              </a:rPr>
              <a:t>I</a:t>
            </a:r>
            <a:r>
              <a:rPr lang="en-GB" sz="6400" dirty="0" smtClean="0">
                <a:solidFill>
                  <a:srgbClr val="FF0000"/>
                </a:solidFill>
                <a:latin typeface="SassoonCRInfantMedium" panose="02000603020000020003" pitchFamily="2" charset="0"/>
              </a:rPr>
              <a:t>f </a:t>
            </a:r>
            <a:r>
              <a:rPr lang="en-GB" sz="6400" dirty="0" smtClean="0">
                <a:solidFill>
                  <a:srgbClr val="FF0000"/>
                </a:solidFill>
                <a:latin typeface="SassoonCRInfantMedium" panose="02000603020000020003" pitchFamily="2" charset="0"/>
              </a:rPr>
              <a:t>you </a:t>
            </a:r>
            <a:r>
              <a:rPr lang="en-GB" sz="6400" dirty="0" smtClean="0">
                <a:solidFill>
                  <a:srgbClr val="FF0000"/>
                </a:solidFill>
                <a:latin typeface="SassoonCRInfantMedium" panose="02000603020000020003" pitchFamily="2" charset="0"/>
              </a:rPr>
              <a:t>do, </a:t>
            </a:r>
            <a:r>
              <a:rPr lang="en-GB" sz="6400" dirty="0" smtClean="0">
                <a:solidFill>
                  <a:srgbClr val="FF0000"/>
                </a:solidFill>
                <a:latin typeface="SassoonCRInfantMedium" panose="02000603020000020003" pitchFamily="2" charset="0"/>
              </a:rPr>
              <a:t>you will spoil this for everyone. </a:t>
            </a:r>
          </a:p>
          <a:p>
            <a:pPr marL="0" indent="0">
              <a:buNone/>
            </a:pPr>
            <a:r>
              <a:rPr lang="en-GB" sz="6400" dirty="0" smtClean="0">
                <a:latin typeface="SassoonCRInfantMedium" panose="02000603020000020003" pitchFamily="2" charset="0"/>
              </a:rPr>
              <a:t>S.C. </a:t>
            </a:r>
            <a:r>
              <a:rPr lang="en-GB" sz="6400" dirty="0" smtClean="0">
                <a:solidFill>
                  <a:srgbClr val="0070C0"/>
                </a:solidFill>
                <a:latin typeface="SassoonCRInfantMedium" panose="02000603020000020003" pitchFamily="2" charset="0"/>
              </a:rPr>
              <a:t>-  </a:t>
            </a:r>
            <a:r>
              <a:rPr lang="en-GB" sz="6400" dirty="0" smtClean="0">
                <a:solidFill>
                  <a:srgbClr val="0070C0"/>
                </a:solidFill>
                <a:latin typeface="SassoonCRInfantMedium" panose="02000603020000020003" pitchFamily="2" charset="0"/>
              </a:rPr>
              <a:t>You </a:t>
            </a:r>
            <a:r>
              <a:rPr lang="en-GB" sz="6400" dirty="0" smtClean="0">
                <a:solidFill>
                  <a:srgbClr val="0070C0"/>
                </a:solidFill>
                <a:latin typeface="SassoonCRInfantMedium" panose="02000603020000020003" pitchFamily="2" charset="0"/>
              </a:rPr>
              <a:t>must think of a short catchy title for your newspaper </a:t>
            </a:r>
          </a:p>
          <a:p>
            <a:pPr marL="0" indent="0">
              <a:buNone/>
            </a:pPr>
            <a:r>
              <a:rPr lang="en-GB" sz="6400" dirty="0">
                <a:solidFill>
                  <a:srgbClr val="0070C0"/>
                </a:solidFill>
                <a:latin typeface="SassoonCRInfantMedium" panose="02000603020000020003" pitchFamily="2" charset="0"/>
              </a:rPr>
              <a:t> </a:t>
            </a:r>
            <a:r>
              <a:rPr lang="en-GB" sz="6400" dirty="0" smtClean="0">
                <a:solidFill>
                  <a:srgbClr val="0070C0"/>
                </a:solidFill>
                <a:latin typeface="SassoonCRInfantMedium" panose="02000603020000020003" pitchFamily="2" charset="0"/>
              </a:rPr>
              <a:t>   </a:t>
            </a:r>
            <a:r>
              <a:rPr lang="en-GB" sz="6400" dirty="0" smtClean="0">
                <a:solidFill>
                  <a:srgbClr val="0070C0"/>
                </a:solidFill>
                <a:latin typeface="SassoonCRInfantMedium" panose="02000603020000020003" pitchFamily="2" charset="0"/>
              </a:rPr>
              <a:t>  -   Your </a:t>
            </a:r>
            <a:r>
              <a:rPr lang="en-GB" sz="6400" dirty="0" smtClean="0">
                <a:solidFill>
                  <a:srgbClr val="0070C0"/>
                </a:solidFill>
                <a:latin typeface="SassoonCRInfantMedium" panose="02000603020000020003" pitchFamily="2" charset="0"/>
              </a:rPr>
              <a:t>introductory paragraph must tell the reader the most </a:t>
            </a:r>
            <a:endParaRPr lang="en-GB" sz="6400" dirty="0" smtClean="0">
              <a:solidFill>
                <a:srgbClr val="0070C0"/>
              </a:solidFill>
              <a:latin typeface="SassoonCRInfantMedium" panose="02000603020000020003" pitchFamily="2" charset="0"/>
            </a:endParaRPr>
          </a:p>
          <a:p>
            <a:pPr marL="0" indent="0">
              <a:buNone/>
            </a:pPr>
            <a:r>
              <a:rPr lang="en-GB" sz="6400" dirty="0">
                <a:solidFill>
                  <a:srgbClr val="0070C0"/>
                </a:solidFill>
                <a:latin typeface="SassoonCRInfantMedium" panose="02000603020000020003" pitchFamily="2" charset="0"/>
              </a:rPr>
              <a:t> </a:t>
            </a:r>
            <a:r>
              <a:rPr lang="en-GB" sz="6400" dirty="0" smtClean="0">
                <a:solidFill>
                  <a:srgbClr val="0070C0"/>
                </a:solidFill>
                <a:latin typeface="SassoonCRInfantMedium" panose="02000603020000020003" pitchFamily="2" charset="0"/>
              </a:rPr>
              <a:t>         important facts of your story</a:t>
            </a:r>
            <a:r>
              <a:rPr lang="en-GB" sz="6400" dirty="0">
                <a:solidFill>
                  <a:srgbClr val="0070C0"/>
                </a:solidFill>
                <a:latin typeface="SassoonCRInfantMedium" panose="02000603020000020003" pitchFamily="2" charset="0"/>
              </a:rPr>
              <a:t> </a:t>
            </a:r>
            <a:r>
              <a:rPr lang="en-GB" sz="6400" dirty="0" smtClean="0">
                <a:solidFill>
                  <a:srgbClr val="0070C0"/>
                </a:solidFill>
                <a:latin typeface="SassoonCRInfantMedium" panose="02000603020000020003" pitchFamily="2" charset="0"/>
              </a:rPr>
              <a:t>– who, what, where, when</a:t>
            </a:r>
            <a:r>
              <a:rPr lang="en-GB" sz="4900" dirty="0" smtClean="0">
                <a:solidFill>
                  <a:srgbClr val="0070C0"/>
                </a:solidFill>
                <a:latin typeface="SassoonCRInfantMedium" panose="02000603020000020003" pitchFamily="2" charset="0"/>
              </a:rPr>
              <a:t>   </a:t>
            </a:r>
            <a:endParaRPr lang="en-GB" sz="4900" dirty="0" smtClean="0">
              <a:solidFill>
                <a:srgbClr val="0070C0"/>
              </a:solidFill>
              <a:latin typeface="SassoonCRInfantMedium" panose="02000603020000020003" pitchFamily="2" charset="0"/>
            </a:endParaRPr>
          </a:p>
          <a:p>
            <a:pPr marL="0" indent="0">
              <a:buNone/>
            </a:pPr>
            <a:r>
              <a:rPr lang="en-GB" sz="6400" dirty="0" smtClean="0">
                <a:latin typeface="SassoonCRInfantMedium" panose="02000603020000020003" pitchFamily="2" charset="0"/>
              </a:rPr>
              <a:t>When you have completed your task, you need to </a:t>
            </a:r>
            <a:r>
              <a:rPr lang="en-GB" sz="6400" dirty="0" smtClean="0">
                <a:latin typeface="SassoonCRInfantMedium" panose="02000603020000020003" pitchFamily="2" charset="0"/>
              </a:rPr>
              <a:t>save </a:t>
            </a:r>
            <a:r>
              <a:rPr lang="en-GB" sz="6400" dirty="0" smtClean="0">
                <a:latin typeface="SassoonCRInfantMedium" panose="02000603020000020003" pitchFamily="2" charset="0"/>
              </a:rPr>
              <a:t>your finished piece of work. </a:t>
            </a:r>
            <a:r>
              <a:rPr lang="en-GB" sz="6400" dirty="0" smtClean="0">
                <a:solidFill>
                  <a:srgbClr val="FF0000"/>
                </a:solidFill>
                <a:latin typeface="SassoonCRInfantMedium" panose="02000603020000020003" pitchFamily="2" charset="0"/>
              </a:rPr>
              <a:t>I will </a:t>
            </a:r>
            <a:r>
              <a:rPr lang="en-GB" sz="6400" dirty="0" smtClean="0">
                <a:solidFill>
                  <a:srgbClr val="FF0000"/>
                </a:solidFill>
                <a:latin typeface="SassoonCRInfantMedium" panose="02000603020000020003" pitchFamily="2" charset="0"/>
              </a:rPr>
              <a:t>let you know when to send it to me</a:t>
            </a:r>
            <a:r>
              <a:rPr lang="en-GB" sz="6400" dirty="0" smtClean="0">
                <a:latin typeface="SassoonCRInfantMedium" panose="02000603020000020003" pitchFamily="2" charset="0"/>
              </a:rPr>
              <a:t>. I will then correct </a:t>
            </a:r>
            <a:r>
              <a:rPr lang="en-GB" sz="6400" dirty="0" smtClean="0">
                <a:latin typeface="SassoonCRInfantMedium" panose="02000603020000020003" pitchFamily="2" charset="0"/>
              </a:rPr>
              <a:t>the spelling </a:t>
            </a:r>
            <a:r>
              <a:rPr lang="en-GB" sz="6400" dirty="0" err="1" smtClean="0">
                <a:latin typeface="SassoonCRInfantMedium" panose="02000603020000020003" pitchFamily="2" charset="0"/>
              </a:rPr>
              <a:t>etc</a:t>
            </a:r>
            <a:r>
              <a:rPr lang="en-GB" sz="6400" dirty="0" smtClean="0">
                <a:latin typeface="SassoonCRInfantMedium" panose="02000603020000020003" pitchFamily="2" charset="0"/>
              </a:rPr>
              <a:t> and copy it into the newspaper template.</a:t>
            </a:r>
            <a:endParaRPr lang="en-GB" sz="6400" dirty="0">
              <a:latin typeface="SassoonCRInfantMedium" panose="02000603020000020003" pitchFamily="2" charset="0"/>
            </a:endParaRPr>
          </a:p>
          <a:p>
            <a:pPr marL="0" indent="0">
              <a:buNone/>
            </a:pPr>
            <a:r>
              <a:rPr lang="en-GB" sz="6400" dirty="0">
                <a:latin typeface="SassoonCRInfantMedium" panose="02000603020000020003" pitchFamily="2" charset="0"/>
              </a:rPr>
              <a:t>I have attached </a:t>
            </a:r>
            <a:r>
              <a:rPr lang="en-GB" sz="6400" dirty="0" smtClean="0">
                <a:latin typeface="SassoonCRInfantMedium" panose="02000603020000020003" pitchFamily="2" charset="0"/>
              </a:rPr>
              <a:t>a checklist for writing a newspaper report as well as a </a:t>
            </a:r>
            <a:r>
              <a:rPr lang="en-GB" sz="6400" dirty="0" err="1" smtClean="0">
                <a:latin typeface="SassoonCRInfantMedium" panose="02000603020000020003" pitchFamily="2" charset="0"/>
              </a:rPr>
              <a:t>wordmat</a:t>
            </a:r>
            <a:r>
              <a:rPr lang="en-GB" sz="6400" dirty="0" smtClean="0">
                <a:latin typeface="SassoonCRInfantMedium" panose="02000603020000020003" pitchFamily="2" charset="0"/>
              </a:rPr>
              <a:t> </a:t>
            </a:r>
            <a:r>
              <a:rPr lang="en-GB" sz="6400" dirty="0">
                <a:latin typeface="SassoonCRInfantMedium" panose="02000603020000020003" pitchFamily="2" charset="0"/>
              </a:rPr>
              <a:t>to help </a:t>
            </a:r>
            <a:r>
              <a:rPr lang="en-GB" sz="6400" dirty="0" smtClean="0">
                <a:latin typeface="SassoonCRInfantMedium" panose="02000603020000020003" pitchFamily="2" charset="0"/>
              </a:rPr>
              <a:t>you. </a:t>
            </a:r>
            <a:endParaRPr lang="en-GB" sz="6400" dirty="0">
              <a:latin typeface="SassoonCRInfantMedium" panose="02000603020000020003" pitchFamily="2" charset="0"/>
            </a:endParaRPr>
          </a:p>
          <a:p>
            <a:pPr marL="0" indent="0">
              <a:buNone/>
            </a:pPr>
            <a:endParaRPr lang="en-GB" sz="6400" dirty="0">
              <a:latin typeface="SassoonCRInfantMedium" panose="02000603020000020003" pitchFamily="2" charset="0"/>
            </a:endParaRPr>
          </a:p>
          <a:p>
            <a:pPr marL="0" indent="0">
              <a:buNone/>
            </a:pPr>
            <a:endParaRPr lang="en-GB" sz="6400" dirty="0"/>
          </a:p>
        </p:txBody>
      </p:sp>
      <p:pic>
        <p:nvPicPr>
          <p:cNvPr id="1026" name="Picture 2" descr="C:\Users\marianne.docherty\AppData\Local\Microsoft\Windows\INetCache\IE\Y8WOJOLH\clipart01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908720"/>
            <a:ext cx="1371476" cy="791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Y8WOJOLH\writing-left-hand-silhouet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908721"/>
            <a:ext cx="1341437" cy="70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4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smtClean="0">
                <a:solidFill>
                  <a:srgbClr val="FFC000"/>
                </a:solidFill>
                <a:latin typeface="SassoonCRInfantMedium" panose="02000603020000020003" pitchFamily="2" charset="0"/>
              </a:rPr>
              <a:t>Health and Wellbeing</a:t>
            </a:r>
            <a:endParaRPr lang="en-GB" sz="2800" u="sng"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00809"/>
            <a:ext cx="6349320" cy="4032448"/>
          </a:xfrm>
        </p:spPr>
        <p:txBody>
          <a:bodyPr>
            <a:normAutofit/>
          </a:bodyPr>
          <a:lstStyle/>
          <a:p>
            <a:pPr marL="0" indent="0">
              <a:buNone/>
            </a:pPr>
            <a:r>
              <a:rPr lang="en-GB" sz="1800" dirty="0" smtClean="0">
                <a:latin typeface="SassoonCRInfantMedium" panose="02000603020000020003" pitchFamily="2" charset="0"/>
              </a:rPr>
              <a:t>Once again, I am encouraging you</a:t>
            </a:r>
            <a:r>
              <a:rPr lang="en-GB" sz="1800" dirty="0">
                <a:latin typeface="SassoonCRInfantMedium" panose="02000603020000020003" pitchFamily="2" charset="0"/>
              </a:rPr>
              <a:t> </a:t>
            </a:r>
            <a:r>
              <a:rPr lang="en-GB" sz="1800" dirty="0" smtClean="0">
                <a:latin typeface="SassoonCRInfantMedium" panose="02000603020000020003" pitchFamily="2" charset="0"/>
              </a:rPr>
              <a:t>to choose an activity which you find relaxing and calming which does </a:t>
            </a:r>
            <a:r>
              <a:rPr lang="en-GB" sz="1800" u="sng" dirty="0" smtClean="0">
                <a:solidFill>
                  <a:srgbClr val="FF0000"/>
                </a:solidFill>
                <a:latin typeface="SassoonCRInfantMedium" panose="02000603020000020003" pitchFamily="2" charset="0"/>
              </a:rPr>
              <a:t>not</a:t>
            </a:r>
            <a:r>
              <a:rPr lang="en-GB" sz="1800" dirty="0" smtClean="0">
                <a:latin typeface="SassoonCRInfantMedium" panose="02000603020000020003" pitchFamily="2" charset="0"/>
              </a:rPr>
              <a:t> involve technology </a:t>
            </a:r>
            <a:r>
              <a:rPr lang="en-GB" sz="1800" dirty="0" err="1" smtClean="0">
                <a:latin typeface="SassoonCRInfantMedium" panose="02000603020000020003" pitchFamily="2" charset="0"/>
              </a:rPr>
              <a:t>eg</a:t>
            </a:r>
            <a:r>
              <a:rPr lang="en-GB" sz="1800" dirty="0" smtClean="0">
                <a:latin typeface="SassoonCRInfantMedium" panose="02000603020000020003" pitchFamily="2" charset="0"/>
              </a:rPr>
              <a:t>. computer screens, games or phones. If possible, try to do this activity outside.</a:t>
            </a:r>
          </a:p>
          <a:p>
            <a:pPr>
              <a:buFont typeface="Wingdings" panose="05000000000000000000" pitchFamily="2" charset="2"/>
              <a:buChar char="§"/>
            </a:pPr>
            <a:r>
              <a:rPr lang="en-GB" sz="1800" dirty="0" smtClean="0">
                <a:latin typeface="SassoonCRInfantMedium" panose="02000603020000020003" pitchFamily="2" charset="0"/>
              </a:rPr>
              <a:t>Drawing/colouring–in</a:t>
            </a:r>
            <a:endParaRPr lang="en-GB" sz="1800" dirty="0" smtClean="0">
              <a:latin typeface="SassoonCRInfantMedium" panose="02000603020000020003" pitchFamily="2" charset="0"/>
            </a:endParaRPr>
          </a:p>
          <a:p>
            <a:pPr>
              <a:buFont typeface="Wingdings" panose="05000000000000000000" pitchFamily="2" charset="2"/>
              <a:buChar char="§"/>
            </a:pPr>
            <a:r>
              <a:rPr lang="en-GB" sz="1800" dirty="0" smtClean="0">
                <a:latin typeface="SassoonCRInfantMedium" panose="02000603020000020003" pitchFamily="2" charset="0"/>
              </a:rPr>
              <a:t>Gardening/planting.</a:t>
            </a:r>
          </a:p>
          <a:p>
            <a:pPr>
              <a:buFont typeface="Wingdings" panose="05000000000000000000" pitchFamily="2" charset="2"/>
              <a:buChar char="§"/>
            </a:pPr>
            <a:r>
              <a:rPr lang="en-GB" sz="1800" dirty="0" smtClean="0">
                <a:latin typeface="SassoonCRInfantMedium" panose="02000603020000020003" pitchFamily="2" charset="0"/>
              </a:rPr>
              <a:t>Go for </a:t>
            </a:r>
            <a:r>
              <a:rPr lang="en-GB" sz="1800" dirty="0">
                <a:latin typeface="SassoonCRInfantMedium" panose="02000603020000020003" pitchFamily="2" charset="0"/>
              </a:rPr>
              <a:t>a walk to collect several different objects and observe/describe how each </a:t>
            </a:r>
            <a:r>
              <a:rPr lang="en-GB" sz="1800" dirty="0" smtClean="0">
                <a:latin typeface="SassoonCRInfantMedium" panose="02000603020000020003" pitchFamily="2" charset="0"/>
              </a:rPr>
              <a:t>feels, smells etc.</a:t>
            </a:r>
            <a:endParaRPr lang="en-GB" sz="1800" dirty="0" smtClean="0">
              <a:latin typeface="SassoonCRInfantMedium" panose="02000603020000020003" pitchFamily="2" charset="0"/>
            </a:endParaRPr>
          </a:p>
          <a:p>
            <a:pPr>
              <a:buFont typeface="Wingdings" panose="05000000000000000000" pitchFamily="2" charset="2"/>
              <a:buChar char="§"/>
            </a:pPr>
            <a:r>
              <a:rPr lang="en-GB" sz="1800" dirty="0" smtClean="0">
                <a:latin typeface="SassoonCRInfantMedium" panose="02000603020000020003" pitchFamily="2" charset="0"/>
              </a:rPr>
              <a:t>Sit or lie in your garden [if you have one], close your eyes and listen to </a:t>
            </a:r>
            <a:r>
              <a:rPr lang="en-GB" sz="1800" dirty="0" smtClean="0">
                <a:latin typeface="SassoonCRInfantMedium" panose="02000603020000020003" pitchFamily="2" charset="0"/>
              </a:rPr>
              <a:t>the </a:t>
            </a:r>
            <a:r>
              <a:rPr lang="en-GB" sz="1800" dirty="0" smtClean="0">
                <a:latin typeface="SassoonCRInfantMedium" panose="02000603020000020003" pitchFamily="2" charset="0"/>
              </a:rPr>
              <a:t>sounds of nature or think of a happy memory.</a:t>
            </a:r>
          </a:p>
          <a:p>
            <a:pPr>
              <a:buFont typeface="Wingdings" panose="05000000000000000000" pitchFamily="2" charset="2"/>
              <a:buChar char="§"/>
            </a:pPr>
            <a:r>
              <a:rPr lang="en-GB" sz="1800" dirty="0" smtClean="0">
                <a:latin typeface="SassoonCRInfantMedium" panose="02000603020000020003" pitchFamily="2" charset="0"/>
              </a:rPr>
              <a:t>Try a yoga session [you can use your phone for this]</a:t>
            </a:r>
          </a:p>
          <a:p>
            <a:pPr>
              <a:buFont typeface="Wingdings" panose="05000000000000000000" pitchFamily="2" charset="2"/>
              <a:buChar char="§"/>
            </a:pPr>
            <a:r>
              <a:rPr lang="en-GB" sz="1800" dirty="0" smtClean="0">
                <a:latin typeface="SassoonCRInfantMedium" panose="02000603020000020003" pitchFamily="2" charset="0"/>
              </a:rPr>
              <a:t>Or think of your own mindfulness activity.</a:t>
            </a:r>
          </a:p>
          <a:p>
            <a:pPr>
              <a:buFont typeface="Wingdings" panose="05000000000000000000" pitchFamily="2" charset="2"/>
              <a:buChar char="§"/>
            </a:pPr>
            <a:endParaRPr lang="en-GB" sz="1800" dirty="0" smtClean="0">
              <a:latin typeface="SassoonCRInfantMedium" panose="02000603020000020003" pitchFamily="2" charset="0"/>
            </a:endParaRPr>
          </a:p>
          <a:p>
            <a:pPr marL="0" indent="0">
              <a:buNone/>
            </a:pPr>
            <a:endParaRPr lang="en-GB" sz="2100" dirty="0">
              <a:latin typeface="SassoonCRInfantMedium" panose="02000603020000020003" pitchFamily="2" charset="0"/>
            </a:endParaRPr>
          </a:p>
        </p:txBody>
      </p:sp>
      <p:pic>
        <p:nvPicPr>
          <p:cNvPr id="1026" name="Picture 2" descr="C:\Users\marianne.docherty\AppData\Local\Microsoft\Windows\INetCache\IE\M9SR5U1H\habits_hand_tagxe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92696"/>
            <a:ext cx="998300" cy="828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9SR5U1H\7_habits_posters_thumbnai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92696"/>
            <a:ext cx="1152128" cy="8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75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French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18048"/>
            <a:ext cx="6387445" cy="4015208"/>
          </a:xfrm>
        </p:spPr>
        <p:txBody>
          <a:bodyPr>
            <a:normAutofit fontScale="92500"/>
          </a:bodyPr>
          <a:lstStyle/>
          <a:p>
            <a:pPr marL="0" indent="0">
              <a:buNone/>
            </a:pP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Today, as a starter, we’re going to revise the words for pets in French. Use </a:t>
            </a:r>
            <a:r>
              <a:rPr lang="en-GB" sz="1800" dirty="0" err="1" smtClean="0">
                <a:latin typeface="SassoonCRInfantMedium" panose="02000603020000020003" pitchFamily="2" charset="0"/>
              </a:rPr>
              <a:t>Linguascope</a:t>
            </a:r>
            <a:r>
              <a:rPr lang="en-GB" sz="1800" dirty="0">
                <a:latin typeface="SassoonCRInfantMedium" panose="02000603020000020003" pitchFamily="2" charset="0"/>
              </a:rPr>
              <a:t> </a:t>
            </a:r>
            <a:r>
              <a:rPr lang="en-GB" sz="1800" dirty="0" smtClean="0">
                <a:latin typeface="SassoonCRInfantMedium" panose="02000603020000020003" pitchFamily="2" charset="0"/>
              </a:rPr>
              <a:t>- go to the section on ‘</a:t>
            </a:r>
            <a:r>
              <a:rPr lang="en-GB" sz="1800" dirty="0" err="1" smtClean="0">
                <a:latin typeface="SassoonCRInfantMedium" panose="02000603020000020003" pitchFamily="2" charset="0"/>
              </a:rPr>
              <a:t>Mes</a:t>
            </a:r>
            <a:r>
              <a:rPr lang="en-GB" sz="1800" dirty="0" smtClean="0">
                <a:latin typeface="SassoonCRInfantMedium" panose="02000603020000020003" pitchFamily="2" charset="0"/>
              </a:rPr>
              <a:t> </a:t>
            </a:r>
            <a:r>
              <a:rPr lang="en-GB" sz="1800" dirty="0" err="1" smtClean="0">
                <a:latin typeface="SassoonCRInfantMedium" panose="02000603020000020003" pitchFamily="2" charset="0"/>
              </a:rPr>
              <a:t>animaux</a:t>
            </a:r>
            <a:r>
              <a:rPr lang="en-GB" sz="1800" dirty="0" smtClean="0">
                <a:latin typeface="SassoonCRInfantMedium" panose="02000603020000020003" pitchFamily="2" charset="0"/>
              </a:rPr>
              <a:t>’ and play 3 games. Please do the Presentation first.</a:t>
            </a:r>
            <a:endParaRPr lang="en-GB" sz="2200" dirty="0">
              <a:latin typeface="SassoonCRInfantMedium" panose="02000603020000020003" pitchFamily="2" charset="0"/>
            </a:endParaRPr>
          </a:p>
          <a:p>
            <a:r>
              <a:rPr lang="en-GB" sz="1800" dirty="0" smtClean="0">
                <a:latin typeface="SassoonCRInfantMedium" panose="02000603020000020003" pitchFamily="2" charset="0"/>
                <a:hlinkClick r:id="rId2"/>
              </a:rPr>
              <a:t>https://</a:t>
            </a:r>
            <a:r>
              <a:rPr lang="en-GB" sz="1800" dirty="0">
                <a:latin typeface="SassoonCRInfantMedium" panose="02000603020000020003" pitchFamily="2" charset="0"/>
                <a:hlinkClick r:id="rId2"/>
              </a:rPr>
              <a:t>www.linguascope.com</a:t>
            </a:r>
            <a:r>
              <a:rPr lang="en-GB" sz="1800" dirty="0" smtClean="0">
                <a:latin typeface="SassoonCRInfantMedium" panose="02000603020000020003" pitchFamily="2" charset="0"/>
                <a:hlinkClick r:id="rId2"/>
              </a:rPr>
              <a:t>/</a:t>
            </a:r>
            <a:endParaRPr lang="en-GB" sz="1800" dirty="0" smtClean="0">
              <a:latin typeface="SassoonCRInfantMedium" panose="02000603020000020003" pitchFamily="2" charset="0"/>
            </a:endParaRPr>
          </a:p>
          <a:p>
            <a:r>
              <a:rPr lang="en-GB" sz="1800" dirty="0" smtClean="0">
                <a:solidFill>
                  <a:srgbClr val="0070C0"/>
                </a:solidFill>
                <a:latin typeface="SassoonCRInfantMedium" panose="02000603020000020003" pitchFamily="2" charset="0"/>
              </a:rPr>
              <a:t>Transition task</a:t>
            </a:r>
            <a:r>
              <a:rPr lang="en-GB" sz="1800" dirty="0" smtClean="0">
                <a:latin typeface="SassoonCRInfantMedium" panose="02000603020000020003" pitchFamily="2" charset="0"/>
              </a:rPr>
              <a:t>:- If you have not have already completed your new mini Transitions Booklet, please return it to me today. I need to send them to St Kent’s soon.</a:t>
            </a:r>
          </a:p>
          <a:p>
            <a:r>
              <a:rPr lang="en-GB" sz="1800" dirty="0" smtClean="0">
                <a:solidFill>
                  <a:srgbClr val="0070C0"/>
                </a:solidFill>
                <a:latin typeface="SassoonCRInfantMedium" panose="02000603020000020003" pitchFamily="2" charset="0"/>
              </a:rPr>
              <a:t>Today’s task</a:t>
            </a:r>
            <a:r>
              <a:rPr lang="en-GB" sz="1800" dirty="0" smtClean="0">
                <a:latin typeface="SassoonCRInfantMedium" panose="02000603020000020003" pitchFamily="2" charset="0"/>
              </a:rPr>
              <a:t>:- Please complete the page</a:t>
            </a:r>
            <a:r>
              <a:rPr lang="en-GB" sz="1800" dirty="0">
                <a:latin typeface="SassoonCRInfantMedium" panose="02000603020000020003" pitchFamily="2" charset="0"/>
              </a:rPr>
              <a:t> </a:t>
            </a:r>
            <a:r>
              <a:rPr lang="en-GB" sz="1800" dirty="0" smtClean="0">
                <a:latin typeface="SassoonCRInfantMedium" panose="02000603020000020003" pitchFamily="2" charset="0"/>
              </a:rPr>
              <a:t>‘Je me </a:t>
            </a:r>
            <a:r>
              <a:rPr lang="en-GB" sz="1800" dirty="0" err="1" smtClean="0">
                <a:latin typeface="SassoonCRInfantMedium" panose="02000603020000020003" pitchFamily="2" charset="0"/>
              </a:rPr>
              <a:t>presente</a:t>
            </a:r>
            <a:r>
              <a:rPr lang="en-GB" sz="1800" dirty="0" smtClean="0">
                <a:latin typeface="SassoonCRInfantMedium" panose="02000603020000020003" pitchFamily="2" charset="0"/>
              </a:rPr>
              <a:t> – True or False [Catriona MacDonald]’ in the original paper Transition booklet. You can use the S1 vocabulary booklet which I gave you, to help you with this task. If you have any problems, please let me know on Teams</a:t>
            </a:r>
            <a:r>
              <a:rPr lang="en-GB" sz="1800" dirty="0" smtClean="0">
                <a:latin typeface="SassoonCRInfantMedium" panose="02000603020000020003" pitchFamily="2" charset="0"/>
              </a:rPr>
              <a:t>.</a:t>
            </a:r>
          </a:p>
          <a:p>
            <a:r>
              <a:rPr lang="en-GB" sz="1800" dirty="0" smtClean="0">
                <a:latin typeface="SassoonCRInfantMedium" panose="02000603020000020003" pitchFamily="2" charset="0"/>
              </a:rPr>
              <a:t>Extra: - Enter the St Kent’s Rainbow Competition</a:t>
            </a:r>
            <a:r>
              <a:rPr lang="en-GB" sz="1800" dirty="0" smtClean="0">
                <a:latin typeface="SassoonCRInfantMedium" panose="02000603020000020003" pitchFamily="2" charset="0"/>
              </a:rPr>
              <a:t> </a:t>
            </a:r>
            <a:endParaRPr lang="en-GB" sz="1800" dirty="0">
              <a:latin typeface="SassoonCRInfantMedium" panose="02000603020000020003" pitchFamily="2" charset="0"/>
            </a:endParaRPr>
          </a:p>
          <a:p>
            <a:pPr marL="0" indent="0">
              <a:buNone/>
            </a:pPr>
            <a:endParaRPr lang="en-GB" sz="1800" dirty="0">
              <a:latin typeface="SassoonCRInfantMedium" panose="02000603020000020003" pitchFamily="2" charset="0"/>
            </a:endParaRPr>
          </a:p>
          <a:p>
            <a:pPr marL="0" indent="0">
              <a:buNone/>
            </a:pPr>
            <a:endParaRPr lang="en-GB" sz="1800" dirty="0" smtClean="0">
              <a:latin typeface="SassoonCRInfantMedium" panose="02000603020000020003" pitchFamily="2" charset="0"/>
            </a:endParaRPr>
          </a:p>
          <a:p>
            <a:pPr marL="0" indent="0">
              <a:buNone/>
            </a:pPr>
            <a:endParaRPr lang="en-GB" sz="1800" dirty="0">
              <a:latin typeface="SassoonCRInfantMedium" panose="02000603020000020003" pitchFamily="2" charset="0"/>
            </a:endParaRPr>
          </a:p>
          <a:p>
            <a:pPr marL="0" indent="0">
              <a:buNone/>
            </a:pPr>
            <a:endParaRPr lang="en-GB" sz="1800" dirty="0">
              <a:latin typeface="SassoonCRInfantMedium" panose="02000603020000020003" pitchFamily="2" charset="0"/>
            </a:endParaRPr>
          </a:p>
        </p:txBody>
      </p:sp>
      <p:pic>
        <p:nvPicPr>
          <p:cNvPr id="5122"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980728"/>
            <a:ext cx="1224136" cy="7373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M1OIXKJY\french_flag[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980728"/>
            <a:ext cx="1331640" cy="71355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ianne.docherty\AppData\Local\Microsoft\Windows\INetCache\IE\M9SR5U1H\blonde-16065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204864"/>
            <a:ext cx="830213" cy="153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72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3593</TotalTime>
  <Words>1118</Words>
  <Application>Microsoft Office PowerPoint</Application>
  <PresentationFormat>On-screen Show (4:3)</PresentationFormat>
  <Paragraphs>95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Thursday 28-5-20</vt:lpstr>
      <vt:lpstr>Today’s Timetable</vt:lpstr>
      <vt:lpstr>Daily Exercise </vt:lpstr>
      <vt:lpstr>A little bit of French to start the day  </vt:lpstr>
      <vt:lpstr>Maths Lesson</vt:lpstr>
      <vt:lpstr>Spelling</vt:lpstr>
      <vt:lpstr>Writing</vt:lpstr>
      <vt:lpstr>Health and Wellbeing</vt:lpstr>
      <vt:lpstr>French   </vt:lpstr>
      <vt:lpstr>Bonnie Prince Charlie raises the standard at Glenfinnan</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171</cp:revision>
  <dcterms:created xsi:type="dcterms:W3CDTF">2020-03-23T22:24:08Z</dcterms:created>
  <dcterms:modified xsi:type="dcterms:W3CDTF">2020-05-27T23:14:26Z</dcterms:modified>
</cp:coreProperties>
</file>