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517959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517959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0517959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0517959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0517959e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0517959e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0517959e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0517959e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517959e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517959e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teachyourmonstertoread.com/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hyperlink" Target="https://appuk.idlsgroup.com/#/login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hyperlink" Target="https://www.getepic.com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blogs.glowscotland.org.uk/wl/stanthonypsblog/category/primary-4-5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doorwayonline.org.uk/activities/speller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sumdog.com/user/sign_in?_ga=2.173771171.1069118646.1589645397-293771469.1582490612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microsoft.com/office/2017/06/relationships/model3d" Target="../media/model3d1.glb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microsoft.com/office/2017/06/relationships/model3d" Target="../media/model3d3.glb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2.jpg"/><Relationship Id="rId9" Type="http://schemas.microsoft.com/office/2017/06/relationships/model3d" Target="../media/model3d2.glb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CosmicKidsYoga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2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user/mosetsanagape/videos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hyperlink" Target="https://www.youtube.com/channel/UCAxW1XT0iEJo0TYlRfn6rYQ" TargetMode="External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Reading%2FDavid%20Walliams%2FThursday%2027th%20May%202020%2Ft%2Dl%2D54842%2Dthe%2Dmessy%2Dmagpie%2Drecycled%2Ddesk%2Dorganisers%2Dcraft%2Dinstructions%2Epdf&amp;parent=%2Fsites%2FPrimary5105%2FShared%20Documents%2FGeneral%2FReading%2FDavid%20Walliams%2FThursday%2027th%20May%202020" TargetMode="External"/><Relationship Id="rId13" Type="http://schemas.openxmlformats.org/officeDocument/2006/relationships/hyperlink" Target="https://www.getepic.com/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Reading%2FDavid%20Walliams%2FWednesday%2027th%20May%202020%2FMessy%20Magpie%20Litter%20Pick%2Epdf&amp;parent=%2Fsites%2FPrimary5105%2FShared%20Documents%2FGeneral%2FReading%2FDavid%20Walliams%2FWednesday%2027th%20May%202020" TargetMode="External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David%20Walliams%2FMonday%2025th%20May%202020%2FRead%2C%20Write%2C%20Spell%2025%2E05%2E20%2Ejpg&amp;parent=%2Fsites%2FPrimary5105%2FShared%20Documents%2FGeneral%2FSpelling%2FDavid%20Walliams%2FMonday%2025th%20May%202020" TargetMode="External"/><Relationship Id="rId11" Type="http://schemas.openxmlformats.org/officeDocument/2006/relationships/hyperlink" Target="https://www.youtube.com/watch?v=vP4iY1TtS3s" TargetMode="External"/><Relationship Id="rId5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David%20Walliams%2FMonday%2025th%20May%202020%2Few%20phoneme%20board%2Ejpeg&amp;parent=%2Fsites%2FPrimary5105%2FShared%20Documents%2FGeneral%2FSpelling%2FDavid%20Walliams%2FMonday%2025th%20May%202020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6.jpg"/><Relationship Id="rId4" Type="http://schemas.openxmlformats.org/officeDocument/2006/relationships/image" Target="../media/image2.jpg"/><Relationship Id="rId9" Type="http://schemas.openxmlformats.org/officeDocument/2006/relationships/image" Target="../media/image25.jp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mdog.com/user/sign_in?_ga=2.173771171.1069118646.1589645397-293771469.1582490612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13.jpg"/><Relationship Id="rId7" Type="http://schemas.openxmlformats.org/officeDocument/2006/relationships/image" Target="../media/image31.png"/><Relationship Id="rId12" Type="http://schemas.openxmlformats.org/officeDocument/2006/relationships/hyperlink" Target="https://whiterosemaths.com/homelearning/year-5/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Maths%2FWeight%2FSquares%2FWednesday%2027th%20May%202020%2FConverting%20between%20grams%20and%20kilograms%2Epdf&amp;parent=%2Fsites%2FPrimary5105%2FShared%20Documents%2FGeneral%2FMaths%2FWeight%2FSquares%2FWednesday%2027th%20May%202020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5" Type="http://schemas.openxmlformats.org/officeDocument/2006/relationships/image" Target="../media/image11.png"/><Relationship Id="rId10" Type="http://schemas.openxmlformats.org/officeDocument/2006/relationships/hyperlink" Target="https://play.ttrockstars.com/auth/school/student/79128" TargetMode="External"/><Relationship Id="rId4" Type="http://schemas.openxmlformats.org/officeDocument/2006/relationships/image" Target="../media/image29.jpg"/><Relationship Id="rId9" Type="http://schemas.openxmlformats.org/officeDocument/2006/relationships/image" Target="../media/image7.png"/><Relationship Id="rId14" Type="http://schemas.openxmlformats.org/officeDocument/2006/relationships/hyperlink" Target="https://appuk.idlsgroup.com/#/logi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jpe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825" y="423625"/>
            <a:ext cx="3821875" cy="23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300" y="2011475"/>
            <a:ext cx="3303695" cy="25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4800" y="192575"/>
            <a:ext cx="1002875" cy="10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88375" y="61950"/>
            <a:ext cx="3956400" cy="39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Bitmoji Imag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1050" y="11452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3300" y="1374238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78175" y="1368927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9713" y="2508797"/>
            <a:ext cx="554425" cy="51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48475" y="2505702"/>
            <a:ext cx="554425" cy="5237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3485925" y="642950"/>
            <a:ext cx="34356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Good Morning P5/4</a:t>
            </a: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Week 9 Home Learning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Wednesday 20th May 2020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4" name="Google Shape;64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12617" y="765285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344588" y="3122688"/>
            <a:ext cx="490475" cy="4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875" y="-146900"/>
            <a:ext cx="6460572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 flipH="1">
            <a:off x="6440450" y="121950"/>
            <a:ext cx="11100" cy="321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>
            <a:endCxn id="73" idx="1"/>
          </p:cNvCxnSpPr>
          <p:nvPr/>
        </p:nvCxnSpPr>
        <p:spPr>
          <a:xfrm>
            <a:off x="3525050" y="1605050"/>
            <a:ext cx="2915400" cy="1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3615575" y="343625"/>
            <a:ext cx="26898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 err="1"/>
              <a:t>Aujord’hui</a:t>
            </a:r>
            <a:r>
              <a:rPr lang="en-GB" sz="1700" dirty="0"/>
              <a:t> </a:t>
            </a:r>
            <a:r>
              <a:rPr lang="en-GB" sz="1700" dirty="0" err="1"/>
              <a:t>c’est</a:t>
            </a:r>
            <a:r>
              <a:rPr lang="en-GB" sz="1700" dirty="0"/>
              <a:t> </a:t>
            </a:r>
            <a:r>
              <a:rPr lang="en-GB" sz="1700" dirty="0" err="1"/>
              <a:t>jeudi</a:t>
            </a:r>
            <a:r>
              <a:rPr lang="en-GB" sz="1700" dirty="0"/>
              <a:t> </a:t>
            </a:r>
            <a:r>
              <a:rPr lang="en-GB" sz="1700" dirty="0" err="1"/>
              <a:t>vingt-huit</a:t>
            </a:r>
            <a:r>
              <a:rPr lang="en-GB" sz="1700" dirty="0"/>
              <a:t> </a:t>
            </a:r>
            <a:r>
              <a:rPr lang="en-GB" sz="1700" dirty="0" err="1"/>
              <a:t>mai</a:t>
            </a:r>
            <a:r>
              <a:rPr lang="en-GB" sz="1700" dirty="0"/>
              <a:t>.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4"/>
          <p:cNvSpPr txBox="1"/>
          <p:nvPr/>
        </p:nvSpPr>
        <p:spPr>
          <a:xfrm>
            <a:off x="3615575" y="1718200"/>
            <a:ext cx="2560800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r-FR" sz="1700" dirty="0"/>
              <a:t>Il fait beau</a:t>
            </a:r>
            <a:r>
              <a:rPr lang="en-GB" sz="1700" dirty="0"/>
              <a:t>.</a:t>
            </a: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4"/>
          <p:cNvSpPr txBox="1"/>
          <p:nvPr/>
        </p:nvSpPr>
        <p:spPr>
          <a:xfrm>
            <a:off x="6440450" y="293750"/>
            <a:ext cx="25608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Je suis content(e)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d’accord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mal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4" descr="Clientmoj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500" y="14471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50" y="102150"/>
            <a:ext cx="7593000" cy="46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56050" y="2832950"/>
            <a:ext cx="2202049" cy="27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descr="Bitmoji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54550" y="1479875"/>
            <a:ext cx="3980225" cy="40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864525" y="391800"/>
            <a:ext cx="70119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Morning Starter</a:t>
            </a:r>
            <a:endParaRPr sz="1800"/>
          </a:p>
        </p:txBody>
      </p:sp>
      <p:sp>
        <p:nvSpPr>
          <p:cNvPr id="85" name="Google Shape;85;p15"/>
          <p:cNvSpPr txBox="1"/>
          <p:nvPr/>
        </p:nvSpPr>
        <p:spPr>
          <a:xfrm>
            <a:off x="2175950" y="853900"/>
            <a:ext cx="6700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Look at this cube.</a:t>
            </a:r>
          </a:p>
          <a:p>
            <a:r>
              <a:rPr lang="en-US" dirty="0">
                <a:solidFill>
                  <a:srgbClr val="00B050"/>
                </a:solidFill>
              </a:rPr>
              <a:t>a. How many edges does it have?</a:t>
            </a:r>
          </a:p>
          <a:p>
            <a:r>
              <a:rPr lang="en-US" dirty="0">
                <a:solidFill>
                  <a:srgbClr val="00B050"/>
                </a:solidFill>
              </a:rPr>
              <a:t>b. Have many corners?</a:t>
            </a:r>
          </a:p>
          <a:p>
            <a:pPr lvl="0">
              <a:buClr>
                <a:schemeClr val="dk1"/>
              </a:buClr>
              <a:buSzPts val="1100"/>
            </a:pPr>
            <a:endParaRPr lang="en-US" dirty="0"/>
          </a:p>
          <a:p>
            <a:pPr lvl="0">
              <a:buClr>
                <a:schemeClr val="dk1"/>
              </a:buClr>
              <a:buSzPts val="1100"/>
            </a:pPr>
            <a:endParaRPr dirty="0"/>
          </a:p>
          <a:p>
            <a:r>
              <a:rPr lang="en-US" dirty="0">
                <a:solidFill>
                  <a:srgbClr val="FFC000"/>
                </a:solidFill>
              </a:rPr>
              <a:t>Look at this cylinder.</a:t>
            </a:r>
          </a:p>
          <a:p>
            <a:r>
              <a:rPr lang="en-US" dirty="0">
                <a:solidFill>
                  <a:srgbClr val="FFC000"/>
                </a:solidFill>
              </a:rPr>
              <a:t>a. How many corners does it have?</a:t>
            </a:r>
          </a:p>
          <a:p>
            <a:r>
              <a:rPr lang="en-US" dirty="0">
                <a:solidFill>
                  <a:srgbClr val="FFC000"/>
                </a:solidFill>
              </a:rPr>
              <a:t>b. How many edges does it have?</a:t>
            </a:r>
          </a:p>
          <a:p>
            <a:r>
              <a:rPr lang="en-US" dirty="0">
                <a:solidFill>
                  <a:srgbClr val="FFC000"/>
                </a:solidFill>
              </a:rPr>
              <a:t>c. How many faces does it have?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 cuboid.</a:t>
            </a:r>
          </a:p>
          <a:p>
            <a:r>
              <a:rPr lang="en-US" dirty="0">
                <a:solidFill>
                  <a:srgbClr val="FF0000"/>
                </a:solidFill>
              </a:rPr>
              <a:t>a. How many faces does it have?</a:t>
            </a:r>
          </a:p>
          <a:p>
            <a:r>
              <a:rPr lang="en-US" dirty="0">
                <a:solidFill>
                  <a:srgbClr val="FF0000"/>
                </a:solidFill>
              </a:rPr>
              <a:t>b. What shape is each face?</a:t>
            </a:r>
          </a:p>
          <a:p>
            <a:r>
              <a:rPr lang="en-US" dirty="0">
                <a:solidFill>
                  <a:srgbClr val="FF0000"/>
                </a:solidFill>
              </a:rPr>
              <a:t>c. How many vertices does it have?</a:t>
            </a:r>
          </a:p>
          <a:p>
            <a:r>
              <a:rPr lang="en-US" dirty="0">
                <a:solidFill>
                  <a:srgbClr val="FF0000"/>
                </a:solidFill>
              </a:rPr>
              <a:t>d. How many edges does it have?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9" name="3D Model 58" descr="Cube">
                <a:extLst>
                  <a:ext uri="{FF2B5EF4-FFF2-40B4-BE49-F238E27FC236}">
                    <a16:creationId xmlns:a16="http://schemas.microsoft.com/office/drawing/2014/main" id="{B531FF21-3DAD-4F95-BB2E-E86B155830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6901336"/>
                  </p:ext>
                </p:extLst>
              </p:nvPr>
            </p:nvGraphicFramePr>
            <p:xfrm>
              <a:off x="5370475" y="773400"/>
              <a:ext cx="1099685" cy="1200371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099685" cy="1200371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-821909" ay="-3074980" az="-10154212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3650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9" name="3D Model 58" descr="Cube">
                <a:extLst>
                  <a:ext uri="{FF2B5EF4-FFF2-40B4-BE49-F238E27FC236}">
                    <a16:creationId xmlns:a16="http://schemas.microsoft.com/office/drawing/2014/main" id="{B531FF21-3DAD-4F95-BB2E-E86B155830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0475" y="773400"/>
                <a:ext cx="1099685" cy="1200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1" name="3D Model 60" descr="Red Cylinder">
                <a:extLst>
                  <a:ext uri="{FF2B5EF4-FFF2-40B4-BE49-F238E27FC236}">
                    <a16:creationId xmlns:a16="http://schemas.microsoft.com/office/drawing/2014/main" id="{99A87A94-E29A-4FFB-807D-23AA3E1937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6006813"/>
                  </p:ext>
                </p:extLst>
              </p:nvPr>
            </p:nvGraphicFramePr>
            <p:xfrm>
              <a:off x="5402800" y="1983780"/>
              <a:ext cx="748250" cy="1316540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748250" cy="1316540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139795" ay="-1289036" az="10748777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4680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1" name="3D Model 60" descr="Red Cylinder">
                <a:extLst>
                  <a:ext uri="{FF2B5EF4-FFF2-40B4-BE49-F238E27FC236}">
                    <a16:creationId xmlns:a16="http://schemas.microsoft.com/office/drawing/2014/main" id="{99A87A94-E29A-4FFB-807D-23AA3E1937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02800" y="1983780"/>
                <a:ext cx="748250" cy="1316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3" name="3D Model 62" descr="Light Gray Cuboid">
                <a:extLst>
                  <a:ext uri="{FF2B5EF4-FFF2-40B4-BE49-F238E27FC236}">
                    <a16:creationId xmlns:a16="http://schemas.microsoft.com/office/drawing/2014/main" id="{CE5E4C59-FC7F-4483-9D56-B65AE857B1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0087418"/>
                  </p:ext>
                </p:extLst>
              </p:nvPr>
            </p:nvGraphicFramePr>
            <p:xfrm>
              <a:off x="5154499" y="3249206"/>
              <a:ext cx="2208226" cy="1026428"/>
            </p:xfrm>
            <a:graphic>
              <a:graphicData uri="http://schemas.microsoft.com/office/drawing/2017/model3d">
                <am3d:model3d r:embed="rId11">
                  <am3d:spPr>
                    <a:xfrm>
                      <a:off x="0" y="0"/>
                      <a:ext cx="2208226" cy="1026428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173578" ay="4671903" az="6190651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229499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3" name="3D Model 62" descr="Light Gray Cuboid">
                <a:extLst>
                  <a:ext uri="{FF2B5EF4-FFF2-40B4-BE49-F238E27FC236}">
                    <a16:creationId xmlns:a16="http://schemas.microsoft.com/office/drawing/2014/main" id="{CE5E4C59-FC7F-4483-9D56-B65AE857B1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54499" y="3249206"/>
                <a:ext cx="2208226" cy="10264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rple Brick Wall Background Free Stock Photo - Public Domain Pictures">
            <a:extLst>
              <a:ext uri="{FF2B5EF4-FFF2-40B4-BE49-F238E27FC236}">
                <a16:creationId xmlns:a16="http://schemas.microsoft.com/office/drawing/2014/main" id="{44846F28-4647-438F-AB7D-3D33A6F1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4" y="0"/>
            <a:ext cx="9156423" cy="51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1;p15">
            <a:extLst>
              <a:ext uri="{FF2B5EF4-FFF2-40B4-BE49-F238E27FC236}">
                <a16:creationId xmlns:a16="http://schemas.microsoft.com/office/drawing/2014/main" id="{D95809D8-BABC-4767-BAB5-B25134AEAB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6" y="116328"/>
            <a:ext cx="6544053" cy="37417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D7367D-4B82-40F8-988C-43A18AB2EB3B}"/>
              </a:ext>
            </a:extLst>
          </p:cNvPr>
          <p:cNvSpPr txBox="1"/>
          <p:nvPr/>
        </p:nvSpPr>
        <p:spPr>
          <a:xfrm>
            <a:off x="545805" y="503274"/>
            <a:ext cx="6840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 tasks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1200" dirty="0"/>
              <a:t>Thursday is normally a PE day for us so here are some ways you can choose to get </a:t>
            </a:r>
          </a:p>
          <a:p>
            <a:pPr marL="0" indent="0">
              <a:buNone/>
            </a:pPr>
            <a:r>
              <a:rPr lang="en-US" sz="1200" dirty="0"/>
              <a:t>active today: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GB" sz="1200" dirty="0"/>
              <a:t>9am – Joe Wicks PE lesson –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11:30am – Dance Lesson with </a:t>
            </a:r>
            <a:r>
              <a:rPr lang="en-GB" sz="1200" dirty="0" err="1"/>
              <a:t>Oti</a:t>
            </a:r>
            <a:r>
              <a:rPr lang="en-GB" sz="1200" dirty="0"/>
              <a:t> </a:t>
            </a:r>
            <a:r>
              <a:rPr lang="en-GB" sz="1200" dirty="0" err="1"/>
              <a:t>Mabuse</a:t>
            </a:r>
            <a:r>
              <a:rPr lang="en-GB" sz="1200" dirty="0"/>
              <a:t> (Strictly professional) – </a:t>
            </a:r>
          </a:p>
          <a:p>
            <a:pPr marL="0" indent="0">
              <a:buNone/>
            </a:pPr>
            <a:r>
              <a:rPr lang="en-GB" sz="1200" dirty="0"/>
              <a:t>  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Any time – Cosmic Kids Yoga –  </a:t>
            </a:r>
          </a:p>
        </p:txBody>
      </p:sp>
      <p:pic>
        <p:nvPicPr>
          <p:cNvPr id="2052" name="Picture 4" descr="Joe Wicks - latest news, breaking stories and comment - The ...">
            <a:hlinkClick r:id="rId4"/>
            <a:extLst>
              <a:ext uri="{FF2B5EF4-FFF2-40B4-BE49-F238E27FC236}">
                <a16:creationId xmlns:a16="http://schemas.microsoft.com/office/drawing/2014/main" id="{F780D735-B447-4046-BBBD-32E40478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58" y="1820501"/>
            <a:ext cx="997019" cy="7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BC One - Strictly Come Dancing - Oti Mabuse">
            <a:hlinkClick r:id="rId6"/>
            <a:extLst>
              <a:ext uri="{FF2B5EF4-FFF2-40B4-BE49-F238E27FC236}">
                <a16:creationId xmlns:a16="http://schemas.microsoft.com/office/drawing/2014/main" id="{2112F431-56D6-4C7F-BFA1-100E3BB3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96" y="2418704"/>
            <a:ext cx="1329358" cy="7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smic Kids Yoga — Dream Big Sports">
            <a:hlinkClick r:id="rId8"/>
            <a:extLst>
              <a:ext uri="{FF2B5EF4-FFF2-40B4-BE49-F238E27FC236}">
                <a16:creationId xmlns:a16="http://schemas.microsoft.com/office/drawing/2014/main" id="{8F2ECE5C-83EE-43A3-8895-911B5D41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77" y="2953246"/>
            <a:ext cx="1150967" cy="6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tmoji Image">
            <a:extLst>
              <a:ext uri="{FF2B5EF4-FFF2-40B4-BE49-F238E27FC236}">
                <a16:creationId xmlns:a16="http://schemas.microsoft.com/office/drawing/2014/main" id="{7D5FF503-3E88-4055-A315-4B9C3740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71" y="1793440"/>
            <a:ext cx="4362110" cy="436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0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50" y="136463"/>
            <a:ext cx="8848725" cy="47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31975" y="-88775"/>
            <a:ext cx="2738400" cy="4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linkClick r:id="rId5"/>
              </a:rPr>
              <a:t>Spelling:	Phonics Board    </a:t>
            </a:r>
            <a:endParaRPr sz="1800" dirty="0">
              <a:hlinkClick r:id="rId5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 dirty="0">
                <a:hlinkClick r:id="rId5"/>
              </a:rPr>
              <a:t>‘</a:t>
            </a:r>
            <a:r>
              <a:rPr lang="en-GB" sz="1800" dirty="0" err="1">
                <a:hlinkClick r:id="rId5"/>
              </a:rPr>
              <a:t>ew</a:t>
            </a:r>
            <a:r>
              <a:rPr lang="en-GB" sz="1800" dirty="0"/>
              <a:t>’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linkClick r:id="rId6"/>
              </a:rPr>
              <a:t>Read, Write, Spell – common words</a:t>
            </a: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linkClick r:id="rId7"/>
              </a:rPr>
              <a:t>Reading: </a:t>
            </a:r>
            <a:r>
              <a:rPr lang="en-GB" sz="1800" dirty="0">
                <a:solidFill>
                  <a:schemeClr val="tx1"/>
                </a:solidFill>
                <a:hlinkClick r:id="rId7"/>
              </a:rPr>
              <a:t>Book!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Task </a:t>
            </a:r>
            <a:r>
              <a:rPr lang="en-GB" sz="1800"/>
              <a:t>– </a:t>
            </a:r>
            <a:r>
              <a:rPr lang="en-GB" sz="1800">
                <a:hlinkClick r:id="rId8"/>
              </a:rPr>
              <a:t>Recycled </a:t>
            </a:r>
            <a:r>
              <a:rPr lang="en-GB" sz="1800" dirty="0">
                <a:hlinkClick r:id="rId8"/>
              </a:rPr>
              <a:t>desk organiser craft</a:t>
            </a:r>
            <a:r>
              <a:rPr lang="en-GB" sz="1600" dirty="0"/>
              <a:t>.</a:t>
            </a:r>
            <a:endParaRPr sz="1600" dirty="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5550" y="401825"/>
            <a:ext cx="819825" cy="11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88311" y="353313"/>
            <a:ext cx="866250" cy="11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07475" y="353325"/>
            <a:ext cx="768824" cy="11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3325550" y="0"/>
            <a:ext cx="3015000" cy="4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</a:rPr>
              <a:t>Literacy Task Board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/>
              <a:t>Spelling: Elkonin Boxes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/>
              <a:t>Primary 4 – unit 5 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Primary 5 – unit 12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Reading: 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/>
              <a:t>Task – Inference</a:t>
            </a:r>
            <a:endParaRPr dirty="0"/>
          </a:p>
        </p:txBody>
      </p:sp>
      <p:pic>
        <p:nvPicPr>
          <p:cNvPr id="98" name="Google Shape;98;p16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00136" y="2844788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29937" y="3051752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descr="Bitmoji Image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32425" y="2457625"/>
            <a:ext cx="2685875" cy="26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6274175" y="1563000"/>
            <a:ext cx="2460900" cy="31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800" dirty="0"/>
              <a:t>Spelling: Elkonin Boxes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800" dirty="0"/>
              <a:t>Primary 4 – unit 5 Primary 5 – unit 12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Reading: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Task 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Knowledge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urple Brick Wall Background Free Stock Photo - Public Domain Pictures">
            <a:extLst>
              <a:ext uri="{FF2B5EF4-FFF2-40B4-BE49-F238E27FC236}">
                <a16:creationId xmlns:a16="http://schemas.microsoft.com/office/drawing/2014/main" id="{FC620E95-3738-44BE-8C8C-BC4ABEC3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4" y="0"/>
            <a:ext cx="9156423" cy="51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1;p15">
            <a:extLst>
              <a:ext uri="{FF2B5EF4-FFF2-40B4-BE49-F238E27FC236}">
                <a16:creationId xmlns:a16="http://schemas.microsoft.com/office/drawing/2014/main" id="{80B80189-48C6-4953-8C3F-5F5F76E3B7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6" y="116328"/>
            <a:ext cx="8283404" cy="48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B2AB0-F8C7-4460-A6DD-2C77F489CF6B}"/>
              </a:ext>
            </a:extLst>
          </p:cNvPr>
          <p:cNvSpPr txBox="1"/>
          <p:nvPr/>
        </p:nvSpPr>
        <p:spPr>
          <a:xfrm>
            <a:off x="411126" y="432391"/>
            <a:ext cx="7747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Writing Task</a:t>
            </a:r>
          </a:p>
          <a:p>
            <a:pPr marL="0" indent="0">
              <a:buNone/>
            </a:pPr>
            <a:r>
              <a:rPr lang="en-US" sz="1500" dirty="0"/>
              <a:t>Thursday is normally our writing day, so here is a writing task for you to do:</a:t>
            </a:r>
          </a:p>
          <a:p>
            <a:pPr marL="0" indent="0">
              <a:buNone/>
            </a:pPr>
            <a:r>
              <a:rPr lang="en-US" sz="1500" dirty="0"/>
              <a:t>Genre: Report</a:t>
            </a:r>
          </a:p>
          <a:p>
            <a:pPr marL="0" indent="0">
              <a:buNone/>
            </a:pPr>
            <a:r>
              <a:rPr lang="en-US" sz="1500" b="1" dirty="0"/>
              <a:t>L.I. – I can create a persuasive piece of writing persuading the advantages of online learning. </a:t>
            </a:r>
          </a:p>
          <a:p>
            <a:endParaRPr lang="en-GB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8827A-A668-43C9-BD31-0FC5B2EF1031}"/>
              </a:ext>
            </a:extLst>
          </p:cNvPr>
          <p:cNvSpPr txBox="1"/>
          <p:nvPr/>
        </p:nvSpPr>
        <p:spPr>
          <a:xfrm>
            <a:off x="382977" y="1577177"/>
            <a:ext cx="541537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Success Criteria – Primary 4 and David Walliams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Understand why I am writing and who</a:t>
            </a:r>
          </a:p>
          <a:p>
            <a:r>
              <a:rPr lang="en-US" sz="1200" dirty="0"/>
              <a:t>        will read my report (audience and purpose).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Include a title to interest/inform the reader about </a:t>
            </a:r>
          </a:p>
          <a:p>
            <a:r>
              <a:rPr lang="en-US" sz="1200" dirty="0"/>
              <a:t>       the subject.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an opening paragraph that tells of my reason </a:t>
            </a:r>
          </a:p>
          <a:p>
            <a:r>
              <a:rPr lang="en-US" sz="1200" dirty="0"/>
              <a:t>       for writing and my point of view (Exposition).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2 or 3 paragraphs which present your points of </a:t>
            </a:r>
          </a:p>
          <a:p>
            <a:r>
              <a:rPr lang="en-US" sz="1200" dirty="0"/>
              <a:t>      view using thinking verbs e.g. </a:t>
            </a:r>
            <a:r>
              <a:rPr lang="en-US" sz="1200" i="1" dirty="0"/>
              <a:t>feel, believe, hope</a:t>
            </a:r>
            <a:r>
              <a:rPr lang="en-US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 connectives to join sentences and give points of</a:t>
            </a:r>
          </a:p>
          <a:p>
            <a:r>
              <a:rPr lang="en-US" sz="1200" dirty="0"/>
              <a:t>       view e.g. </a:t>
            </a:r>
            <a:r>
              <a:rPr lang="en-US" sz="1200" i="1" dirty="0"/>
              <a:t>however, yet, as a result of this</a:t>
            </a:r>
            <a:r>
              <a:rPr lang="en-US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 powerful vocabulary to convince the reader you are right </a:t>
            </a:r>
          </a:p>
          <a:p>
            <a:r>
              <a:rPr lang="en-US" sz="1200" dirty="0"/>
              <a:t>      e.g.</a:t>
            </a:r>
            <a:r>
              <a:rPr lang="en-US" sz="1200" i="1" dirty="0"/>
              <a:t> probably the best book in the world</a:t>
            </a:r>
            <a:r>
              <a:rPr lang="en-US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a final paragraph that rounds up the main points and</a:t>
            </a:r>
          </a:p>
          <a:p>
            <a:r>
              <a:rPr lang="en-US" sz="1200" dirty="0"/>
              <a:t>       links the opening to 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 photos/graphics/labelled diagrams with captions to </a:t>
            </a:r>
          </a:p>
          <a:p>
            <a:r>
              <a:rPr lang="en-US" sz="1200" dirty="0"/>
              <a:t>      persuade the reader of your point of view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A5531-E35A-4B08-8D79-3AA7FF0ABFDD}"/>
              </a:ext>
            </a:extLst>
          </p:cNvPr>
          <p:cNvSpPr txBox="1"/>
          <p:nvPr/>
        </p:nvSpPr>
        <p:spPr>
          <a:xfrm>
            <a:off x="4799890" y="1423773"/>
            <a:ext cx="63373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Success Criteria – Primary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Understand the purpose and audience.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Decide on the form of the writing and </a:t>
            </a:r>
          </a:p>
          <a:p>
            <a:r>
              <a:rPr lang="en-US" sz="1200" dirty="0"/>
              <a:t>      decide if it needs a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an opening paragraph that tells of</a:t>
            </a:r>
          </a:p>
          <a:p>
            <a:r>
              <a:rPr lang="en-US" sz="1200" dirty="0"/>
              <a:t>      my response to the situation (Response).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3 or 4 paragraphs which present </a:t>
            </a:r>
          </a:p>
          <a:p>
            <a:r>
              <a:rPr lang="en-US" sz="1200" dirty="0"/>
              <a:t>      your points of view. Each point should </a:t>
            </a:r>
          </a:p>
          <a:p>
            <a:r>
              <a:rPr lang="en-US" sz="1200" dirty="0"/>
              <a:t>     be supported by evidence, facts or statistics.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 emotive and powerful vocabulary </a:t>
            </a:r>
          </a:p>
          <a:p>
            <a:r>
              <a:rPr lang="en-US" sz="1200" dirty="0"/>
              <a:t>       to influence the reader. Use complex </a:t>
            </a:r>
          </a:p>
          <a:p>
            <a:r>
              <a:rPr lang="en-US" sz="1200" dirty="0"/>
              <a:t>       connectives e.g. </a:t>
            </a:r>
            <a:r>
              <a:rPr lang="en-US" sz="1200" i="1" dirty="0"/>
              <a:t>although, furthermore, in fact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a final paragraph which </a:t>
            </a:r>
            <a:r>
              <a:rPr lang="en-US" sz="1200" dirty="0" err="1"/>
              <a:t>summarises</a:t>
            </a:r>
            <a:r>
              <a:rPr lang="en-US" sz="1200" dirty="0"/>
              <a:t>  </a:t>
            </a:r>
          </a:p>
          <a:p>
            <a:r>
              <a:rPr lang="en-US" sz="1200" dirty="0"/>
              <a:t>       the main points and links the opening to the 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 appropriate photos/graphics/labelled </a:t>
            </a:r>
          </a:p>
          <a:p>
            <a:r>
              <a:rPr lang="en-US" sz="1200" dirty="0"/>
              <a:t>      diagrams with captions if appropriate to reinforce </a:t>
            </a:r>
          </a:p>
          <a:p>
            <a:r>
              <a:rPr lang="en-US" sz="1200" dirty="0"/>
              <a:t>  your point of view and persuade the reader further.</a:t>
            </a:r>
          </a:p>
        </p:txBody>
      </p:sp>
    </p:spTree>
    <p:extLst>
      <p:ext uri="{BB962C8B-B14F-4D97-AF65-F5344CB8AC3E}">
        <p14:creationId xmlns:p14="http://schemas.microsoft.com/office/powerpoint/2010/main" val="71262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50" y="0"/>
            <a:ext cx="8848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91738" y="567663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Teejay</a:t>
            </a:r>
            <a:r>
              <a:rPr lang="en-GB" dirty="0"/>
              <a:t> 1a – pg. 188</a:t>
            </a: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0137" y="699658"/>
            <a:ext cx="815401" cy="71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3366550" y="141767"/>
            <a:ext cx="2692200" cy="50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Maths</a:t>
            </a:r>
            <a:r>
              <a:rPr lang="en-US" sz="2400" dirty="0"/>
              <a:t> Task Board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Teejay</a:t>
            </a:r>
            <a:r>
              <a:rPr lang="en-US" dirty="0"/>
              <a:t> 1b – pg. 212 - 213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Websites for all groups to use:</a:t>
            </a:r>
            <a:endParaRPr dirty="0"/>
          </a:p>
        </p:txBody>
      </p:sp>
      <p:sp>
        <p:nvSpPr>
          <p:cNvPr id="110" name="Google Shape;110;p17"/>
          <p:cNvSpPr/>
          <p:nvPr/>
        </p:nvSpPr>
        <p:spPr>
          <a:xfrm>
            <a:off x="4304950" y="579207"/>
            <a:ext cx="815400" cy="8337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6086685" y="579207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Teejay</a:t>
            </a:r>
            <a:r>
              <a:rPr lang="en-US" dirty="0"/>
              <a:t> 1a – pg. 141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6"/>
              </a:rPr>
              <a:t>.</a:t>
            </a:r>
            <a:endParaRPr lang="en-US" dirty="0"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1346" y="579207"/>
            <a:ext cx="833700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20975" y="4085370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52612" y="4070223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86937" y="4070223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183938" y="4085370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kettlebell">
            <a:extLst>
              <a:ext uri="{FF2B5EF4-FFF2-40B4-BE49-F238E27FC236}">
                <a16:creationId xmlns:a16="http://schemas.microsoft.com/office/drawing/2014/main" id="{677949EF-8759-48CD-8924-938F299AB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50" y="2140536"/>
            <a:ext cx="3180116" cy="31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53225" y="291325"/>
            <a:ext cx="7423800" cy="2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53225" y="205563"/>
            <a:ext cx="7273200" cy="404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2400" dirty="0"/>
              <a:t>Lego Challenge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If you don’t have </a:t>
            </a:r>
            <a:r>
              <a:rPr lang="en-US" dirty="0" err="1"/>
              <a:t>lego</a:t>
            </a:r>
            <a:r>
              <a:rPr lang="en-US" dirty="0"/>
              <a:t>, you can use any other building resources you have or you can draw your design.</a:t>
            </a:r>
          </a:p>
          <a:p>
            <a:pPr marL="0" indent="0">
              <a:buNone/>
            </a:pPr>
            <a:r>
              <a:rPr lang="en-US" dirty="0"/>
              <a:t>If you haven’t watched star wars you could build a new set for another film you have seen, for instance, build another type of castle for a Disney movie e.g. Elsa’s castle in Frozen – redesign it.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Daily Lego Challenge - Day #4">
            <a:extLst>
              <a:ext uri="{FF2B5EF4-FFF2-40B4-BE49-F238E27FC236}">
                <a16:creationId xmlns:a16="http://schemas.microsoft.com/office/drawing/2014/main" id="{C297FFDD-4555-4EB9-A7AF-5439BF84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87" y="1961309"/>
            <a:ext cx="1950276" cy="24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695</Words>
  <Application>Microsoft Office PowerPoint</Application>
  <PresentationFormat>On-screen Show (16:9)</PresentationFormat>
  <Paragraphs>146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33HV</dc:creator>
  <cp:lastModifiedBy>Scott Moffat</cp:lastModifiedBy>
  <cp:revision>27</cp:revision>
  <dcterms:modified xsi:type="dcterms:W3CDTF">2020-05-28T07:49:52Z</dcterms:modified>
</cp:coreProperties>
</file>