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7" r:id="rId3"/>
    <p:sldId id="266" r:id="rId4"/>
    <p:sldId id="268" r:id="rId5"/>
    <p:sldId id="261" r:id="rId6"/>
    <p:sldId id="262" r:id="rId7"/>
    <p:sldId id="263" r:id="rId8"/>
    <p:sldId id="264" r:id="rId9"/>
    <p:sldId id="256" r:id="rId10"/>
    <p:sldId id="25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5C0B2A-88F8-4154-AE71-0285C239E591}"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123488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C0B2A-88F8-4154-AE71-0285C239E591}"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346907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C0B2A-88F8-4154-AE71-0285C239E591}"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198137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C0B2A-88F8-4154-AE71-0285C239E591}"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371057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C0B2A-88F8-4154-AE71-0285C239E591}"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419201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5C0B2A-88F8-4154-AE71-0285C239E591}"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297814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5C0B2A-88F8-4154-AE71-0285C239E591}"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287828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5C0B2A-88F8-4154-AE71-0285C239E591}"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213995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C0B2A-88F8-4154-AE71-0285C239E591}"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352679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C0B2A-88F8-4154-AE71-0285C239E591}"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226326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C0B2A-88F8-4154-AE71-0285C239E591}"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A39F8-FE61-490E-A35D-DB9ECB46C866}" type="slidenum">
              <a:rPr lang="en-GB" smtClean="0"/>
              <a:t>‹#›</a:t>
            </a:fld>
            <a:endParaRPr lang="en-GB"/>
          </a:p>
        </p:txBody>
      </p:sp>
    </p:spTree>
    <p:extLst>
      <p:ext uri="{BB962C8B-B14F-4D97-AF65-F5344CB8AC3E}">
        <p14:creationId xmlns:p14="http://schemas.microsoft.com/office/powerpoint/2010/main" val="379120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C0B2A-88F8-4154-AE71-0285C239E591}" type="datetimeFigureOut">
              <a:rPr lang="en-GB" smtClean="0"/>
              <a:t>27/05/2020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A39F8-FE61-490E-A35D-DB9ECB46C866}" type="slidenum">
              <a:rPr lang="en-GB" smtClean="0"/>
              <a:t>‹#›</a:t>
            </a:fld>
            <a:endParaRPr lang="en-GB"/>
          </a:p>
        </p:txBody>
      </p:sp>
    </p:spTree>
    <p:extLst>
      <p:ext uri="{BB962C8B-B14F-4D97-AF65-F5344CB8AC3E}">
        <p14:creationId xmlns:p14="http://schemas.microsoft.com/office/powerpoint/2010/main" val="23198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ShxwjCkp5q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stevewyborney.com/"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csa5DrA0KA" TargetMode="External"/><Relationship Id="rId2" Type="http://schemas.openxmlformats.org/officeDocument/2006/relationships/hyperlink" Target="https://www.youtube.com/watch?v=sZ_-6gs08EY"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IvmqxUVQGA"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3" y="1340768"/>
            <a:ext cx="8144073" cy="531426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Comic Sans MS" panose="030F0702030302020204" pitchFamily="66" charset="0"/>
            </a:endParaRPr>
          </a:p>
        </p:txBody>
      </p:sp>
      <p:sp>
        <p:nvSpPr>
          <p:cNvPr id="2" name="Title 1"/>
          <p:cNvSpPr>
            <a:spLocks noGrp="1"/>
          </p:cNvSpPr>
          <p:nvPr>
            <p:ph type="ctrTitle"/>
          </p:nvPr>
        </p:nvSpPr>
        <p:spPr>
          <a:xfrm>
            <a:off x="977404" y="160338"/>
            <a:ext cx="7117180" cy="792087"/>
          </a:xfrm>
        </p:spPr>
        <p:txBody>
          <a:bodyPr>
            <a:normAutofit fontScale="90000"/>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400" b="1" dirty="0">
                <a:latin typeface="Comic Sans MS" panose="030F0702030302020204" pitchFamily="66" charset="0"/>
              </a:rPr>
              <a:t>W</a:t>
            </a:r>
            <a:r>
              <a:rPr lang="en-GB" sz="4400" b="1" dirty="0" smtClean="0">
                <a:latin typeface="Comic Sans MS" panose="030F0702030302020204" pitchFamily="66" charset="0"/>
              </a:rPr>
              <a:t>ednesday 27</a:t>
            </a:r>
            <a:r>
              <a:rPr lang="en-GB" sz="4400" b="1" baseline="30000" dirty="0" smtClean="0">
                <a:latin typeface="Comic Sans MS" panose="030F0702030302020204" pitchFamily="66" charset="0"/>
              </a:rPr>
              <a:t>th</a:t>
            </a:r>
            <a:r>
              <a:rPr lang="en-GB" sz="4400" b="1" dirty="0" smtClean="0">
                <a:latin typeface="Comic Sans MS" panose="030F0702030302020204" pitchFamily="66" charset="0"/>
              </a:rPr>
              <a:t> of May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07973" y="1340768"/>
            <a:ext cx="7848872" cy="5126440"/>
          </a:xfrm>
        </p:spPr>
        <p:txBody>
          <a:bodyPr>
            <a:normAutofit fontScale="92500"/>
          </a:bodyPr>
          <a:lstStyle/>
          <a:p>
            <a:pPr algn="ctr"/>
            <a:r>
              <a:rPr lang="en-GB" sz="3800" b="1" dirty="0" smtClean="0">
                <a:latin typeface="Comic Sans MS" panose="030F0702030302020204" pitchFamily="66" charset="0"/>
              </a:rPr>
              <a:t>Good Morning Primary 2</a:t>
            </a:r>
          </a:p>
          <a:p>
            <a:pPr algn="ctr"/>
            <a:r>
              <a:rPr lang="en-GB" sz="3800" dirty="0">
                <a:latin typeface="Comic Sans MS" panose="030F0702030302020204" pitchFamily="66" charset="0"/>
              </a:rPr>
              <a:t>French: </a:t>
            </a:r>
            <a:r>
              <a:rPr lang="en-GB" sz="3800" b="1" dirty="0" smtClean="0">
                <a:latin typeface="Comic Sans MS" panose="030F0702030302020204" pitchFamily="66" charset="0"/>
              </a:rPr>
              <a:t>Bonjour la class!  Ca </a:t>
            </a:r>
            <a:r>
              <a:rPr lang="en-GB" sz="3800" b="1" dirty="0" err="1" smtClean="0">
                <a:latin typeface="Comic Sans MS" panose="030F0702030302020204" pitchFamily="66" charset="0"/>
              </a:rPr>
              <a:t>Va</a:t>
            </a:r>
            <a:r>
              <a:rPr lang="en-GB" sz="3800" b="1" dirty="0" smtClean="0">
                <a:latin typeface="Comic Sans MS" panose="030F0702030302020204" pitchFamily="66" charset="0"/>
              </a:rPr>
              <a:t>?</a:t>
            </a:r>
          </a:p>
          <a:p>
            <a:pPr algn="ctr"/>
            <a:r>
              <a:rPr lang="en-GB" sz="3800" b="1" dirty="0" err="1" smtClean="0">
                <a:solidFill>
                  <a:schemeClr val="bg2">
                    <a:lumMod val="50000"/>
                  </a:schemeClr>
                </a:solidFill>
                <a:latin typeface="Comic Sans MS" panose="030F0702030302020204" pitchFamily="66" charset="0"/>
              </a:rPr>
              <a:t>Aujourd’hui</a:t>
            </a:r>
            <a:r>
              <a:rPr lang="en-GB" sz="3800" b="1" dirty="0" smtClean="0">
                <a:solidFill>
                  <a:schemeClr val="bg2">
                    <a:lumMod val="50000"/>
                  </a:schemeClr>
                </a:solidFill>
                <a:latin typeface="Comic Sans MS" panose="030F0702030302020204" pitchFamily="66" charset="0"/>
              </a:rPr>
              <a:t> </a:t>
            </a:r>
            <a:r>
              <a:rPr lang="en-GB" sz="3800" b="1" dirty="0" err="1" smtClean="0">
                <a:solidFill>
                  <a:schemeClr val="bg2">
                    <a:lumMod val="50000"/>
                  </a:schemeClr>
                </a:solidFill>
                <a:latin typeface="Comic Sans MS" panose="030F0702030302020204" pitchFamily="66" charset="0"/>
              </a:rPr>
              <a:t>cest</a:t>
            </a:r>
            <a:r>
              <a:rPr lang="en-GB" sz="3800" b="1" dirty="0">
                <a:solidFill>
                  <a:schemeClr val="bg2">
                    <a:lumMod val="50000"/>
                  </a:schemeClr>
                </a:solidFill>
                <a:latin typeface="Comic Sans MS" panose="030F0702030302020204" pitchFamily="66" charset="0"/>
              </a:rPr>
              <a:t> </a:t>
            </a:r>
            <a:r>
              <a:rPr lang="en-GB" sz="3800" b="1" dirty="0" err="1" smtClean="0">
                <a:solidFill>
                  <a:schemeClr val="bg2">
                    <a:lumMod val="50000"/>
                  </a:schemeClr>
                </a:solidFill>
                <a:latin typeface="Comic Sans MS" panose="030F0702030302020204" pitchFamily="66" charset="0"/>
              </a:rPr>
              <a:t>Mercredi</a:t>
            </a:r>
            <a:r>
              <a:rPr lang="en-GB" sz="3800" b="1" dirty="0" smtClean="0">
                <a:solidFill>
                  <a:schemeClr val="bg2">
                    <a:lumMod val="50000"/>
                  </a:schemeClr>
                </a:solidFill>
                <a:latin typeface="Comic Sans MS" panose="030F0702030302020204" pitchFamily="66" charset="0"/>
              </a:rPr>
              <a:t> 27</a:t>
            </a:r>
            <a:r>
              <a:rPr lang="en-GB" sz="3800" b="1" baseline="30000" dirty="0" smtClean="0">
                <a:solidFill>
                  <a:schemeClr val="bg2">
                    <a:lumMod val="50000"/>
                  </a:schemeClr>
                </a:solidFill>
                <a:latin typeface="Comic Sans MS" panose="030F0702030302020204" pitchFamily="66" charset="0"/>
              </a:rPr>
              <a:t>th</a:t>
            </a:r>
            <a:r>
              <a:rPr lang="en-GB" sz="3800" b="1" dirty="0" smtClean="0">
                <a:solidFill>
                  <a:schemeClr val="bg2">
                    <a:lumMod val="50000"/>
                  </a:schemeClr>
                </a:solidFill>
                <a:latin typeface="Comic Sans MS" panose="030F0702030302020204" pitchFamily="66" charset="0"/>
              </a:rPr>
              <a:t> Mai 2020</a:t>
            </a:r>
            <a:endParaRPr lang="en-GB" sz="2600" b="1" dirty="0" smtClean="0">
              <a:solidFill>
                <a:schemeClr val="bg2">
                  <a:lumMod val="50000"/>
                </a:schemeClr>
              </a:solidFill>
              <a:latin typeface="Comic Sans MS" panose="030F0702030302020204" pitchFamily="66" charset="0"/>
            </a:endParaRPr>
          </a:p>
          <a:p>
            <a:pPr algn="ctr"/>
            <a:r>
              <a:rPr lang="en-GB" sz="3200" b="1" dirty="0">
                <a:solidFill>
                  <a:schemeClr val="tx1"/>
                </a:solidFill>
                <a:latin typeface="Comic Sans MS" panose="030F0702030302020204" pitchFamily="66" charset="0"/>
              </a:rPr>
              <a:t>L.I- To </a:t>
            </a:r>
            <a:r>
              <a:rPr lang="en-GB" sz="3200" b="1" dirty="0" smtClean="0">
                <a:solidFill>
                  <a:schemeClr val="tx1"/>
                </a:solidFill>
                <a:latin typeface="Comic Sans MS" panose="030F0702030302020204" pitchFamily="66" charset="0"/>
              </a:rPr>
              <a:t>introduce myself in French. </a:t>
            </a:r>
            <a:endParaRPr lang="en-GB" sz="3200" b="1" dirty="0">
              <a:solidFill>
                <a:schemeClr val="tx1"/>
              </a:solidFill>
              <a:latin typeface="Comic Sans MS" panose="030F0702030302020204" pitchFamily="66" charset="0"/>
            </a:endParaRPr>
          </a:p>
          <a:p>
            <a:r>
              <a:rPr lang="en-GB" sz="2800" dirty="0" smtClean="0">
                <a:solidFill>
                  <a:schemeClr val="tx1"/>
                </a:solidFill>
                <a:latin typeface="Comic Sans MS" panose="030F0702030302020204" pitchFamily="66" charset="0"/>
              </a:rPr>
              <a:t>Bonjour! Comment </a:t>
            </a:r>
            <a:r>
              <a:rPr lang="en-GB" sz="2800" dirty="0" err="1" smtClean="0">
                <a:solidFill>
                  <a:schemeClr val="tx1"/>
                </a:solidFill>
                <a:latin typeface="Comic Sans MS" panose="030F0702030302020204" pitchFamily="66" charset="0"/>
              </a:rPr>
              <a:t>tu</a:t>
            </a:r>
            <a:r>
              <a:rPr lang="en-GB" sz="2800" dirty="0" smtClean="0">
                <a:solidFill>
                  <a:schemeClr val="tx1"/>
                </a:solidFill>
                <a:latin typeface="Comic Sans MS" panose="030F0702030302020204" pitchFamily="66" charset="0"/>
              </a:rPr>
              <a:t> </a:t>
            </a:r>
            <a:r>
              <a:rPr lang="en-GB" sz="2800" dirty="0" err="1" smtClean="0">
                <a:solidFill>
                  <a:schemeClr val="tx1"/>
                </a:solidFill>
                <a:latin typeface="Comic Sans MS" panose="030F0702030302020204" pitchFamily="66" charset="0"/>
              </a:rPr>
              <a:t>t’appelle</a:t>
            </a:r>
            <a:r>
              <a:rPr lang="en-GB" sz="2800" dirty="0" smtClean="0">
                <a:solidFill>
                  <a:schemeClr val="tx1"/>
                </a:solidFill>
                <a:latin typeface="Comic Sans MS" panose="030F0702030302020204" pitchFamily="66" charset="0"/>
              </a:rPr>
              <a:t>? </a:t>
            </a:r>
          </a:p>
          <a:p>
            <a:r>
              <a:rPr lang="en-GB" sz="2800" b="1" dirty="0" smtClean="0">
                <a:solidFill>
                  <a:schemeClr val="tx1"/>
                </a:solidFill>
                <a:latin typeface="Comic Sans MS" panose="030F0702030302020204" pitchFamily="66" charset="0"/>
              </a:rPr>
              <a:t>Bonjour! Je </a:t>
            </a:r>
            <a:r>
              <a:rPr lang="en-GB" sz="2800" b="1" dirty="0" err="1" smtClean="0">
                <a:solidFill>
                  <a:schemeClr val="tx1"/>
                </a:solidFill>
                <a:latin typeface="Comic Sans MS" panose="030F0702030302020204" pitchFamily="66" charset="0"/>
              </a:rPr>
              <a:t>m’appelle</a:t>
            </a:r>
            <a:r>
              <a:rPr lang="en-GB" sz="2800" b="1" dirty="0" smtClean="0">
                <a:solidFill>
                  <a:schemeClr val="tx1"/>
                </a:solidFill>
                <a:latin typeface="Comic Sans MS" panose="030F0702030302020204" pitchFamily="66" charset="0"/>
              </a:rPr>
              <a:t> _________.</a:t>
            </a:r>
          </a:p>
          <a:p>
            <a:r>
              <a:rPr lang="en-GB" sz="2800" dirty="0" err="1" smtClean="0">
                <a:solidFill>
                  <a:schemeClr val="tx1"/>
                </a:solidFill>
                <a:latin typeface="Comic Sans MS" panose="030F0702030302020204" pitchFamily="66" charset="0"/>
              </a:rPr>
              <a:t>Quelle</a:t>
            </a:r>
            <a:r>
              <a:rPr lang="en-GB" sz="2800" dirty="0" smtClean="0">
                <a:solidFill>
                  <a:schemeClr val="tx1"/>
                </a:solidFill>
                <a:latin typeface="Comic Sans MS" panose="030F0702030302020204" pitchFamily="66" charset="0"/>
              </a:rPr>
              <a:t> age a </a:t>
            </a:r>
            <a:r>
              <a:rPr lang="en-GB" sz="2800" dirty="0" err="1" smtClean="0">
                <a:solidFill>
                  <a:schemeClr val="tx1"/>
                </a:solidFill>
                <a:latin typeface="Comic Sans MS" panose="030F0702030302020204" pitchFamily="66" charset="0"/>
              </a:rPr>
              <a:t>tu</a:t>
            </a:r>
            <a:r>
              <a:rPr lang="en-GB" sz="2800" dirty="0" smtClean="0">
                <a:solidFill>
                  <a:schemeClr val="tx1"/>
                </a:solidFill>
                <a:latin typeface="Comic Sans MS" panose="030F0702030302020204" pitchFamily="66" charset="0"/>
              </a:rPr>
              <a:t>? </a:t>
            </a:r>
          </a:p>
          <a:p>
            <a:r>
              <a:rPr lang="en-GB" sz="2800" b="1" dirty="0" err="1" smtClean="0">
                <a:solidFill>
                  <a:schemeClr val="tx1"/>
                </a:solidFill>
                <a:latin typeface="Comic Sans MS" panose="030F0702030302020204" pitchFamily="66" charset="0"/>
              </a:rPr>
              <a:t>J’ai</a:t>
            </a:r>
            <a:r>
              <a:rPr lang="en-GB" sz="2800" b="1" dirty="0" smtClean="0">
                <a:solidFill>
                  <a:schemeClr val="tx1"/>
                </a:solidFill>
                <a:latin typeface="Comic Sans MS" panose="030F0702030302020204" pitchFamily="66" charset="0"/>
              </a:rPr>
              <a:t> _______ ans. </a:t>
            </a:r>
            <a:endParaRPr lang="en-GB" sz="2800" b="1" dirty="0"/>
          </a:p>
          <a:p>
            <a:pPr marL="514350" indent="-514350" algn="ctr">
              <a:buAutoNum type="arabicPeriod"/>
            </a:pPr>
            <a:endParaRPr lang="en-GB" sz="3200" b="1" dirty="0" smtClean="0">
              <a:solidFill>
                <a:schemeClr val="tx1"/>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6196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52736"/>
            <a:ext cx="7999040" cy="369332"/>
          </a:xfrm>
          <a:prstGeom prst="rect">
            <a:avLst/>
          </a:prstGeom>
          <a:noFill/>
        </p:spPr>
        <p:txBody>
          <a:bodyPr wrap="square" rtlCol="0">
            <a:spAutoFit/>
          </a:bodyPr>
          <a:lstStyle/>
          <a:p>
            <a:pPr algn="ctr"/>
            <a:r>
              <a:rPr lang="en-GB" dirty="0" smtClean="0">
                <a:latin typeface="SassoonCRInfant" panose="02010503020300020003" pitchFamily="2" charset="0"/>
              </a:rPr>
              <a:t>L.I - I am aware of others feelings and can show acts of kindness</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2" name="TextBox 1"/>
          <p:cNvSpPr txBox="1"/>
          <p:nvPr/>
        </p:nvSpPr>
        <p:spPr>
          <a:xfrm>
            <a:off x="1043608" y="369057"/>
            <a:ext cx="7272808" cy="707886"/>
          </a:xfrm>
          <a:prstGeom prst="rect">
            <a:avLst/>
          </a:prstGeom>
          <a:noFill/>
        </p:spPr>
        <p:txBody>
          <a:bodyPr wrap="square" rtlCol="0">
            <a:spAutoFit/>
          </a:bodyPr>
          <a:lstStyle/>
          <a:p>
            <a:pPr algn="ctr"/>
            <a:r>
              <a:rPr lang="en-GB" sz="4000" dirty="0" smtClean="0">
                <a:latin typeface="SassoonCRInfant" panose="02010503020300020003" pitchFamily="2" charset="0"/>
              </a:rPr>
              <a:t>Health and Wellbeing</a:t>
            </a:r>
            <a:endParaRPr lang="en-GB" sz="4000" dirty="0">
              <a:latin typeface="SassoonCRInfant" panose="02010503020300020003" pitchFamily="2" charset="0"/>
            </a:endParaRPr>
          </a:p>
        </p:txBody>
      </p:sp>
      <p:pic>
        <p:nvPicPr>
          <p:cNvPr id="1026" name="Picture 2" descr="https://attachments.office.net/owa/lynne.mcgill%40westlothian.org.uk/service.svc/s/GetAttachmentThumbnail?id=AAMkADMyMTU1ZGY3LTU4ZjctNDE5Zi1hYmYxLWU0N2QxZGMyMjFiZgBGAAAAAABamOYT%2BuxeR6yuQIDCfA%2BzBwAI4K1tM9eKTK4ogefDnwdtAAAAu6xsAAATDhN7rhXxR4XZO3F358heAAZ8QRdEAAABEgAQAK5oxFFn4dxIr2HkVTirWJU%3D&amp;thumbnailType=2&amp;owa=outlook.office.com&amp;scriptVer=2020051702.05&amp;X-OWA-CANARY=MSnabeQj-0uMABVvWQNemqDHisIQANgY1vOw91kOWEiJ7isg-VelmiB3342nAvXPppbta3m3FMo.&amp;token=eyJhbGciOiJSUzI1NiIsImtpZCI6IjU2MzU4ODUyMzRCOTI1MkRERTAwNTc2NkQ5RDlGMjc2NTY1RjYzRTIiLCJ4NXQiOiJWaldJVWpTNUpTM2VBRmRtMmRueWRsWmZZLUkiLCJ0eXAiOiJKV1QifQ.eyJvcmlnaW4iOiJodHRwczovL291dGxvb2sub2ZmaWNlLmNvbSIsInVjIjoiNmJjOGNiZWNkNDEzNGZmOWIwMjMwMzQzZTY5ZGZjN2Y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5MDM0NTExNSwiZXhwIjoxNTkwMzQ1NzE1LCJpc3MiOiIwMDAwMDAwMi0wMDAwLTBmZjEtY2UwMC0wMDAwMDAwMDAwMDBAY2NkMzJjYTMtMTZjZS00MjhmLTk1NDEtMzcyZDZiMDUxOTI5IiwiYXVkIjoiMDAwMDAwMDItMDAwMC0wZmYxLWNlMDAtMDAwMDAwMDAwMDAwL2F0dGFjaG1lbnRzLm9mZmljZS5uZXRAY2NkMzJjYTMtMTZjZS00MjhmLTk1NDEtMzcyZDZiMDUxOTI5IiwiaGFwcCI6Im93YSJ9.BPP2ODhvHNb0ClvDekSpxUuESG3SV09XWui8OGy8KVdziJl_AQRGlQJ07FxFOzNlSObbT2jcZ32JiloUqkbZH4Bz6iQi0BY5QouYYAPF1HFx6mmpjjZZ5RYQw5Oy8tKmz4mEx717Wb7auGAZsiGwypG88WOGhdnZ1xRIEg56XUYav-F7Df3iPCoV0olCG1_RrI0MgJjaV_NeRxYxNjjS2gxlz_od6Q03h_YWMLjRE6Etz3mVx3dEKVRMcx_diXjObbmPZp87O5DDB3V6AFlar84gtJwg3MZXKcKiQdyKUNkloRtVlmQSK9xLcaJUA_TB4Q7IHCnTNL8vfRLxaDiARA&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67292"/>
            <a:ext cx="6840760" cy="42505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3568" y="5877272"/>
            <a:ext cx="7632848" cy="646331"/>
          </a:xfrm>
          <a:prstGeom prst="rect">
            <a:avLst/>
          </a:prstGeom>
          <a:noFill/>
        </p:spPr>
        <p:txBody>
          <a:bodyPr wrap="square" rtlCol="0">
            <a:spAutoFit/>
          </a:bodyPr>
          <a:lstStyle/>
          <a:p>
            <a:r>
              <a:rPr lang="en-GB" dirty="0" smtClean="0">
                <a:latin typeface="Comic Sans MS" panose="030F0702030302020204" pitchFamily="66" charset="0"/>
              </a:rPr>
              <a:t>Can you choose a small act of kindness from above and show someone you care? It can be someone different from Tuesday.</a:t>
            </a:r>
            <a:endParaRPr lang="en-GB" dirty="0">
              <a:latin typeface="Comic Sans MS" panose="030F0702030302020204" pitchFamily="66" charset="0"/>
            </a:endParaRPr>
          </a:p>
        </p:txBody>
      </p:sp>
    </p:spTree>
    <p:extLst>
      <p:ext uri="{BB962C8B-B14F-4D97-AF65-F5344CB8AC3E}">
        <p14:creationId xmlns:p14="http://schemas.microsoft.com/office/powerpoint/2010/main" val="218018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3787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1944216"/>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latin typeface="Comic Sans MS" panose="030F0702030302020204" pitchFamily="66" charset="0"/>
              </a:rPr>
              <a:t>Enjoy the rest of your day Primary </a:t>
            </a:r>
            <a:r>
              <a:rPr lang="en-GB" sz="3600" dirty="0">
                <a:latin typeface="Comic Sans MS" panose="030F0702030302020204" pitchFamily="66" charset="0"/>
              </a:rPr>
              <a:t>2</a:t>
            </a:r>
            <a:r>
              <a:rPr lang="en-GB" sz="3600" b="1" dirty="0" smtClean="0">
                <a:latin typeface="Comic Sans MS" panose="030F0702030302020204" pitchFamily="66" charset="0"/>
              </a:rPr>
              <a:t>!</a:t>
            </a:r>
            <a:endParaRPr lang="en-GB" sz="3600" b="1" dirty="0">
              <a:latin typeface="Comic Sans MS" panose="030F0702030302020204" pitchFamily="66" charset="0"/>
            </a:endParaRPr>
          </a:p>
        </p:txBody>
      </p:sp>
      <p:pic>
        <p:nvPicPr>
          <p:cNvPr id="3074" name="Picture 2" descr="C:\Users\jenna.mclean\Desktop\peo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76672"/>
            <a:ext cx="4104456"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6021288"/>
            <a:ext cx="7050841" cy="646331"/>
          </a:xfrm>
          <a:prstGeom prst="rect">
            <a:avLst/>
          </a:prstGeom>
          <a:noFill/>
        </p:spPr>
        <p:txBody>
          <a:bodyPr wrap="none" rtlCol="0">
            <a:spAutoFit/>
          </a:bodyPr>
          <a:lstStyle/>
          <a:p>
            <a:r>
              <a:rPr lang="en-GB" sz="3600" b="1" dirty="0" smtClean="0">
                <a:solidFill>
                  <a:srgbClr val="FFC000"/>
                </a:solidFill>
              </a:rPr>
              <a:t>Go outside and enjoy the sunshine. </a:t>
            </a:r>
            <a:endParaRPr lang="en-GB" sz="3600" b="1" dirty="0">
              <a:solidFill>
                <a:srgbClr val="FFC000"/>
              </a:solidFill>
            </a:endParaRPr>
          </a:p>
        </p:txBody>
      </p:sp>
    </p:spTree>
    <p:extLst>
      <p:ext uri="{BB962C8B-B14F-4D97-AF65-F5344CB8AC3E}">
        <p14:creationId xmlns:p14="http://schemas.microsoft.com/office/powerpoint/2010/main" val="3607502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4664"/>
            <a:ext cx="6918920" cy="432048"/>
          </a:xfrm>
        </p:spPr>
        <p:txBody>
          <a:bodyPr>
            <a:normAutofit fontScale="90000"/>
          </a:bodyPr>
          <a:lstStyle/>
          <a:p>
            <a:r>
              <a:rPr lang="en-GB" dirty="0" smtClean="0"/>
              <a:t>Reading- Common Words</a:t>
            </a:r>
            <a:endParaRPr lang="en-GB" dirty="0"/>
          </a:p>
        </p:txBody>
      </p:sp>
      <p:sp>
        <p:nvSpPr>
          <p:cNvPr id="3" name="Content Placeholder 2"/>
          <p:cNvSpPr>
            <a:spLocks noGrp="1"/>
          </p:cNvSpPr>
          <p:nvPr>
            <p:ph idx="1"/>
          </p:nvPr>
        </p:nvSpPr>
        <p:spPr>
          <a:xfrm>
            <a:off x="611560" y="836712"/>
            <a:ext cx="8208912" cy="3744416"/>
          </a:xfrm>
        </p:spPr>
        <p:txBody>
          <a:bodyPr>
            <a:normAutofit fontScale="92500" lnSpcReduction="20000"/>
          </a:bodyPr>
          <a:lstStyle/>
          <a:p>
            <a:endParaRPr lang="en-GB" sz="1900" cap="none" dirty="0" smtClean="0">
              <a:latin typeface="SassoonCRInfant" panose="02010503020300020003" pitchFamily="2" charset="0"/>
            </a:endParaRPr>
          </a:p>
          <a:p>
            <a:pPr marL="0" indent="0">
              <a:buNone/>
            </a:pPr>
            <a:r>
              <a:rPr lang="en-GB" sz="2400" dirty="0" smtClean="0">
                <a:latin typeface="SassoonCRInfant" panose="02010503020300020003" pitchFamily="2" charset="0"/>
              </a:rPr>
              <a:t>These are some common words you had at the beginning of</a:t>
            </a:r>
          </a:p>
          <a:p>
            <a:pPr marL="0" indent="0">
              <a:buNone/>
            </a:pPr>
            <a:r>
              <a:rPr lang="en-GB" sz="2400" dirty="0" smtClean="0">
                <a:latin typeface="SassoonCRInfant" panose="02010503020300020003" pitchFamily="2" charset="0"/>
              </a:rPr>
              <a:t> P.2. Can you remember them?</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how   where  now  too</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round  found  wish  men</a:t>
            </a:r>
          </a:p>
          <a:p>
            <a:pPr marL="0" indent="0">
              <a:buNone/>
            </a:pPr>
            <a:endParaRPr lang="en-GB" sz="2800" b="1" dirty="0" smtClean="0">
              <a:solidFill>
                <a:srgbClr val="FF0000"/>
              </a:solidFill>
              <a:latin typeface="SassoonCRInfant" panose="02010503020300020003" pitchFamily="2" charset="0"/>
            </a:endParaRPr>
          </a:p>
          <a:p>
            <a:pPr marL="0" indent="0">
              <a:buNone/>
            </a:pPr>
            <a:r>
              <a:rPr lang="en-GB" sz="2600" dirty="0" smtClean="0">
                <a:latin typeface="SassoonCRInfant" panose="02010503020300020003" pitchFamily="2" charset="0"/>
              </a:rPr>
              <a:t>      Choose a book, a comic , a newspaper </a:t>
            </a:r>
            <a:r>
              <a:rPr lang="en-GB" sz="2600" dirty="0" err="1" smtClean="0">
                <a:latin typeface="SassoonCRInfant" panose="02010503020300020003" pitchFamily="2" charset="0"/>
              </a:rPr>
              <a:t>etc</a:t>
            </a:r>
            <a:endParaRPr lang="en-GB" sz="2600" dirty="0" smtClean="0">
              <a:latin typeface="SassoonCRInfant" panose="02010503020300020003" pitchFamily="2" charset="0"/>
            </a:endParaRPr>
          </a:p>
          <a:p>
            <a:pPr marL="0" indent="0">
              <a:buNone/>
            </a:pPr>
            <a:r>
              <a:rPr lang="en-GB" sz="2600" dirty="0" smtClean="0">
                <a:latin typeface="SassoonCRInfant" panose="02010503020300020003" pitchFamily="2" charset="0"/>
              </a:rPr>
              <a:t>       To see if you can find them in the text.</a:t>
            </a:r>
            <a:endParaRPr lang="en-GB" sz="2600" dirty="0">
              <a:latin typeface="SassoonCRInfant" panose="02010503020300020003" pitchFamily="2" charset="0"/>
            </a:endParaRPr>
          </a:p>
          <a:p>
            <a:pPr marL="0" indent="0">
              <a:buNone/>
            </a:pPr>
            <a:endParaRPr lang="en-GB" sz="1900" cap="none" dirty="0" smtClean="0">
              <a:latin typeface="SassoonCRInfant" panose="02010503020300020003" pitchFamily="2" charset="0"/>
            </a:endParaRPr>
          </a:p>
          <a:p>
            <a:pPr marL="0" indent="0">
              <a:buNone/>
            </a:pPr>
            <a:r>
              <a:rPr lang="en-GB" sz="1900" cap="none" dirty="0" smtClean="0">
                <a:solidFill>
                  <a:srgbClr val="7030A0"/>
                </a:solidFill>
                <a:latin typeface="SassoonCRInfant" panose="02010503020300020003" pitchFamily="2" charset="0"/>
              </a:rPr>
              <a:t>Using your reading book from </a:t>
            </a:r>
            <a:r>
              <a:rPr lang="en-GB" sz="1900" dirty="0" smtClean="0">
                <a:solidFill>
                  <a:srgbClr val="7030A0"/>
                </a:solidFill>
                <a:latin typeface="SassoonCRInfant" panose="02010503020300020003" pitchFamily="2" charset="0"/>
              </a:rPr>
              <a:t>O</a:t>
            </a:r>
            <a:r>
              <a:rPr lang="en-GB" sz="1900" cap="none" dirty="0" smtClean="0">
                <a:solidFill>
                  <a:srgbClr val="7030A0"/>
                </a:solidFill>
                <a:latin typeface="SassoonCRInfant" panose="02010503020300020003" pitchFamily="2" charset="0"/>
              </a:rPr>
              <a:t>xford Owl think about these questions and try and answer them</a:t>
            </a:r>
            <a:r>
              <a:rPr lang="en-GB" sz="1900" dirty="0" smtClean="0">
                <a:solidFill>
                  <a:srgbClr val="7030A0"/>
                </a:solidFill>
                <a:latin typeface="SassoonCRInfant" panose="02010503020300020003" pitchFamily="2" charset="0"/>
              </a:rPr>
              <a:t>. Don’t write them down just tell someone what you think.</a:t>
            </a:r>
            <a:endParaRPr lang="en-GB" sz="1900" cap="none" dirty="0" smtClean="0">
              <a:solidFill>
                <a:srgbClr val="7030A0"/>
              </a:solidFill>
              <a:latin typeface="SassoonCRInfant" panose="02010503020300020003" pitchFamily="2" charset="0"/>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52332654"/>
              </p:ext>
            </p:extLst>
          </p:nvPr>
        </p:nvGraphicFramePr>
        <p:xfrm>
          <a:off x="899592" y="8613576"/>
          <a:ext cx="7416825" cy="1108903"/>
        </p:xfrm>
        <a:graphic>
          <a:graphicData uri="http://schemas.openxmlformats.org/drawingml/2006/table">
            <a:tbl>
              <a:tblPr firstRow="1" firstCol="1" bandRow="1">
                <a:tableStyleId>{616DA210-FB5B-4158-B5E0-FEB733F419BA}</a:tableStyleId>
              </a:tblPr>
              <a:tblGrid>
                <a:gridCol w="1292943">
                  <a:extLst>
                    <a:ext uri="{9D8B030D-6E8A-4147-A177-3AD203B41FA5}">
                      <a16:colId xmlns="" xmlns:a16="http://schemas.microsoft.com/office/drawing/2014/main" val="3409170997"/>
                    </a:ext>
                  </a:extLst>
                </a:gridCol>
                <a:gridCol w="548809">
                  <a:extLst>
                    <a:ext uri="{9D8B030D-6E8A-4147-A177-3AD203B41FA5}">
                      <a16:colId xmlns="" xmlns:a16="http://schemas.microsoft.com/office/drawing/2014/main" val="2057896043"/>
                    </a:ext>
                  </a:extLst>
                </a:gridCol>
                <a:gridCol w="1197257">
                  <a:extLst>
                    <a:ext uri="{9D8B030D-6E8A-4147-A177-3AD203B41FA5}">
                      <a16:colId xmlns="" xmlns:a16="http://schemas.microsoft.com/office/drawing/2014/main" val="3737104028"/>
                    </a:ext>
                  </a:extLst>
                </a:gridCol>
                <a:gridCol w="548809">
                  <a:extLst>
                    <a:ext uri="{9D8B030D-6E8A-4147-A177-3AD203B41FA5}">
                      <a16:colId xmlns="" xmlns:a16="http://schemas.microsoft.com/office/drawing/2014/main" val="2033259705"/>
                    </a:ext>
                  </a:extLst>
                </a:gridCol>
                <a:gridCol w="1394954">
                  <a:extLst>
                    <a:ext uri="{9D8B030D-6E8A-4147-A177-3AD203B41FA5}">
                      <a16:colId xmlns="" xmlns:a16="http://schemas.microsoft.com/office/drawing/2014/main" val="1652749644"/>
                    </a:ext>
                  </a:extLst>
                </a:gridCol>
                <a:gridCol w="548809">
                  <a:extLst>
                    <a:ext uri="{9D8B030D-6E8A-4147-A177-3AD203B41FA5}">
                      <a16:colId xmlns="" xmlns:a16="http://schemas.microsoft.com/office/drawing/2014/main" val="3366472485"/>
                    </a:ext>
                  </a:extLst>
                </a:gridCol>
                <a:gridCol w="1296105">
                  <a:extLst>
                    <a:ext uri="{9D8B030D-6E8A-4147-A177-3AD203B41FA5}">
                      <a16:colId xmlns="" xmlns:a16="http://schemas.microsoft.com/office/drawing/2014/main" val="2580119541"/>
                    </a:ext>
                  </a:extLst>
                </a:gridCol>
                <a:gridCol w="589139">
                  <a:extLst>
                    <a:ext uri="{9D8B030D-6E8A-4147-A177-3AD203B41FA5}">
                      <a16:colId xmlns="" xmlns:a16="http://schemas.microsoft.com/office/drawing/2014/main" val="4130128927"/>
                    </a:ext>
                  </a:extLst>
                </a:gridCol>
              </a:tblGrid>
              <a:tr h="0">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28970691"/>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83229178"/>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4595489"/>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7282975"/>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22330782"/>
                  </a:ext>
                </a:extLst>
              </a:tr>
            </a:tbl>
          </a:graphicData>
        </a:graphic>
      </p:graphicFrame>
      <p:sp>
        <p:nvSpPr>
          <p:cNvPr id="6" name="TextBox 5"/>
          <p:cNvSpPr txBox="1"/>
          <p:nvPr/>
        </p:nvSpPr>
        <p:spPr>
          <a:xfrm>
            <a:off x="971600" y="4509120"/>
            <a:ext cx="6984776" cy="2092881"/>
          </a:xfrm>
          <a:prstGeom prst="rect">
            <a:avLst/>
          </a:prstGeom>
          <a:noFill/>
        </p:spPr>
        <p:txBody>
          <a:bodyPr wrap="square" rtlCol="0">
            <a:spAutoFit/>
          </a:bodyPr>
          <a:lstStyle/>
          <a:p>
            <a:r>
              <a:rPr lang="en-GB" dirty="0" smtClean="0">
                <a:latin typeface="Comic Sans MS" panose="030F0702030302020204" pitchFamily="66" charset="0"/>
              </a:rPr>
              <a:t>Do you know the name of the Author?</a:t>
            </a:r>
          </a:p>
          <a:p>
            <a:r>
              <a:rPr lang="en-GB" dirty="0" smtClean="0">
                <a:latin typeface="Comic Sans MS" panose="030F0702030302020204" pitchFamily="66" charset="0"/>
              </a:rPr>
              <a:t>Do you know the name of the illustrator?</a:t>
            </a:r>
          </a:p>
          <a:p>
            <a:r>
              <a:rPr lang="en-GB" dirty="0" smtClean="0">
                <a:latin typeface="Comic Sans MS" panose="030F0702030302020204" pitchFamily="66" charset="0"/>
              </a:rPr>
              <a:t>What did you like about the book?</a:t>
            </a:r>
          </a:p>
          <a:p>
            <a:r>
              <a:rPr lang="en-GB" dirty="0" smtClean="0">
                <a:latin typeface="Comic Sans MS" panose="030F0702030302020204" pitchFamily="66" charset="0"/>
              </a:rPr>
              <a:t>Is there anything you didn’t like about the book?</a:t>
            </a:r>
          </a:p>
          <a:p>
            <a:r>
              <a:rPr lang="en-GB" dirty="0" smtClean="0">
                <a:latin typeface="Comic Sans MS" panose="030F0702030302020204" pitchFamily="66" charset="0"/>
              </a:rPr>
              <a:t>What was your favourite part?</a:t>
            </a:r>
          </a:p>
          <a:p>
            <a:endParaRPr lang="en-GB" dirty="0">
              <a:latin typeface="Comic Sans MS" panose="030F0702030302020204" pitchFamily="66" charset="0"/>
            </a:endParaRPr>
          </a:p>
          <a:p>
            <a:r>
              <a:rPr lang="en-GB" sz="2200" b="1" dirty="0">
                <a:solidFill>
                  <a:srgbClr val="FF0000"/>
                </a:solidFill>
                <a:latin typeface="Comic Sans MS" panose="030F0702030302020204" pitchFamily="66" charset="0"/>
              </a:rPr>
              <a:t>T</a:t>
            </a:r>
            <a:r>
              <a:rPr lang="en-GB" sz="2200" b="1" dirty="0" smtClean="0">
                <a:solidFill>
                  <a:srgbClr val="FF0000"/>
                </a:solidFill>
                <a:latin typeface="Comic Sans MS" panose="030F0702030302020204" pitchFamily="66" charset="0"/>
              </a:rPr>
              <a:t>oday why don’t you do your reading outside?</a:t>
            </a:r>
            <a:endParaRPr lang="en-GB" sz="2200" b="1" dirty="0">
              <a:solidFill>
                <a:srgbClr val="FF0000"/>
              </a:solidFill>
              <a:latin typeface="Comic Sans MS" panose="030F0702030302020204" pitchFamily="66" charset="0"/>
            </a:endParaRPr>
          </a:p>
        </p:txBody>
      </p:sp>
      <p:pic>
        <p:nvPicPr>
          <p:cNvPr id="3075" name="Picture 3" descr="C:\Users\jane.stanners\AppData\Local\Microsoft\Windows\INetCache\IE\OKRY2E2A\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628800"/>
            <a:ext cx="2088232" cy="20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4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404664"/>
            <a:ext cx="8229600" cy="1728192"/>
          </a:xfrm>
        </p:spPr>
        <p:txBody>
          <a:bodyPr>
            <a:normAutofit/>
          </a:bodyPr>
          <a:lstStyle/>
          <a:p>
            <a:r>
              <a:rPr lang="en-GB" dirty="0" smtClean="0"/>
              <a:t>Today’s Story- A Perfect Hug</a:t>
            </a:r>
            <a:br>
              <a:rPr lang="en-GB" dirty="0" smtClean="0"/>
            </a:br>
            <a:r>
              <a:rPr lang="en-GB" sz="2800" dirty="0">
                <a:hlinkClick r:id="rId2"/>
              </a:rPr>
              <a:t>https://www.youtube.com/watch?v=ShxwjCkp5qU</a:t>
            </a:r>
            <a:endParaRPr lang="en-GB" sz="2800" dirty="0"/>
          </a:p>
        </p:txBody>
      </p:sp>
      <p:pic>
        <p:nvPicPr>
          <p:cNvPr id="1026" name="Picture 2" descr="C:\Users\jane.stanners\Desktop\h&amp;h\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57606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4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9" y="2348881"/>
            <a:ext cx="8089108" cy="936104"/>
          </a:xfrm>
        </p:spPr>
        <p:txBody>
          <a:bodyPr>
            <a:noAutofit/>
          </a:bodyPr>
          <a:lstStyle/>
          <a:p>
            <a:pPr algn="l"/>
            <a:r>
              <a:rPr lang="en-GB" sz="1800" b="1" dirty="0" smtClean="0"/>
              <a:t/>
            </a:r>
            <a:br>
              <a:rPr lang="en-GB" sz="1800" b="1" dirty="0" smtClean="0"/>
            </a:br>
            <a:r>
              <a:rPr lang="en-GB" sz="1800" b="1" dirty="0" smtClean="0"/>
              <a:t/>
            </a:r>
            <a:br>
              <a:rPr lang="en-GB" sz="1800" b="1" dirty="0" smtClean="0"/>
            </a:br>
            <a:r>
              <a:rPr lang="en-GB" sz="1800" b="1" dirty="0"/>
              <a:t/>
            </a:r>
            <a:br>
              <a:rPr lang="en-GB" sz="1800" b="1" dirty="0"/>
            </a:br>
            <a:r>
              <a:rPr lang="en-GB" sz="1800" b="1" dirty="0" smtClean="0"/>
              <a:t/>
            </a:r>
            <a:br>
              <a:rPr lang="en-GB" sz="1800" b="1" dirty="0" smtClean="0"/>
            </a:br>
            <a:r>
              <a:rPr lang="en-GB" sz="1800" b="1" dirty="0" smtClean="0"/>
              <a:t>Today you are going to  write about why you like hugs and who you like to hug.</a:t>
            </a:r>
            <a:br>
              <a:rPr lang="en-GB" sz="1800" b="1" dirty="0" smtClean="0"/>
            </a:br>
            <a:r>
              <a:rPr lang="en-GB" sz="1800" b="1" dirty="0" smtClean="0"/>
              <a:t>L.I.- I can write about my feelings.</a:t>
            </a:r>
            <a:br>
              <a:rPr lang="en-GB" sz="1800" b="1" dirty="0" smtClean="0"/>
            </a:br>
            <a:r>
              <a:rPr lang="en-GB" sz="1800" b="1" dirty="0" smtClean="0"/>
              <a:t/>
            </a:r>
            <a:br>
              <a:rPr lang="en-GB" sz="1800" b="1" dirty="0" smtClean="0"/>
            </a:br>
            <a:r>
              <a:rPr lang="en-GB" sz="1800" b="1" dirty="0" smtClean="0"/>
              <a:t>At the moment we have to be careful who we hug as we can only hug the people in our house. But thinking of hugs can cheer us up.</a:t>
            </a:r>
            <a:r>
              <a:rPr lang="en-GB" sz="1800" b="1" dirty="0"/>
              <a:t/>
            </a:r>
            <a:br>
              <a:rPr lang="en-GB" sz="1800" b="1" dirty="0"/>
            </a:br>
            <a:r>
              <a:rPr lang="en-GB" sz="1800" b="1" dirty="0" smtClean="0"/>
              <a:t/>
            </a:r>
            <a:br>
              <a:rPr lang="en-GB" sz="1800" b="1" dirty="0" smtClean="0"/>
            </a:br>
            <a:r>
              <a:rPr lang="en-GB" sz="1800" b="1" dirty="0" smtClean="0">
                <a:solidFill>
                  <a:srgbClr val="FF0000"/>
                </a:solidFill>
              </a:rPr>
              <a:t>Close your eyes and think about who or what you like to hug. When you like to hug and how does it feel. How do we make others feel when we give them a hug.</a:t>
            </a:r>
            <a:r>
              <a:rPr lang="en-GB" sz="1800" b="1" dirty="0" smtClean="0"/>
              <a:t/>
            </a:r>
            <a:br>
              <a:rPr lang="en-GB" sz="1800" b="1" dirty="0" smtClean="0"/>
            </a:br>
            <a:r>
              <a:rPr lang="en-GB" sz="1800" b="1" dirty="0"/>
              <a:t/>
            </a:r>
            <a:br>
              <a:rPr lang="en-GB" sz="1800" b="1" dirty="0"/>
            </a:br>
            <a:r>
              <a:rPr lang="en-GB" sz="1800" b="1" dirty="0" smtClean="0"/>
              <a:t>Draw a picture to help you plan your piece of writing.</a:t>
            </a:r>
            <a:r>
              <a:rPr lang="en-GB" sz="1800" dirty="0" smtClean="0"/>
              <a:t/>
            </a:r>
            <a:br>
              <a:rPr lang="en-GB" sz="1800" dirty="0" smtClean="0"/>
            </a:br>
            <a:endParaRPr lang="en-GB" sz="1800" dirty="0"/>
          </a:p>
        </p:txBody>
      </p:sp>
      <p:sp>
        <p:nvSpPr>
          <p:cNvPr id="3" name="Subtitle 2"/>
          <p:cNvSpPr>
            <a:spLocks noGrp="1"/>
          </p:cNvSpPr>
          <p:nvPr>
            <p:ph type="subTitle" idx="1"/>
          </p:nvPr>
        </p:nvSpPr>
        <p:spPr>
          <a:xfrm>
            <a:off x="1371600" y="3886200"/>
            <a:ext cx="6400800" cy="2423120"/>
          </a:xfrm>
        </p:spPr>
        <p:txBody>
          <a:bodyPr>
            <a:normAutofit fontScale="25000" lnSpcReduction="20000"/>
          </a:bodyPr>
          <a:lstStyle/>
          <a:p>
            <a:endParaRPr lang="en-GB" b="1" dirty="0" smtClean="0">
              <a:solidFill>
                <a:srgbClr val="00B050"/>
              </a:solidFill>
            </a:endParaRPr>
          </a:p>
          <a:p>
            <a:endParaRPr lang="en-GB" sz="8000" b="1" dirty="0" smtClean="0">
              <a:solidFill>
                <a:srgbClr val="00B050"/>
              </a:solidFill>
            </a:endParaRPr>
          </a:p>
          <a:p>
            <a:endParaRPr lang="en-GB" sz="8000" b="1" dirty="0">
              <a:solidFill>
                <a:srgbClr val="00B050"/>
              </a:solidFill>
            </a:endParaRPr>
          </a:p>
          <a:p>
            <a:r>
              <a:rPr lang="en-GB" sz="8000" b="1" dirty="0" smtClean="0">
                <a:solidFill>
                  <a:srgbClr val="00B050"/>
                </a:solidFill>
              </a:rPr>
              <a:t>Think about   WHO WHAT WHERE WHEN WHY, </a:t>
            </a:r>
          </a:p>
          <a:p>
            <a:r>
              <a:rPr lang="en-GB" sz="8000" b="1" dirty="0" smtClean="0">
                <a:solidFill>
                  <a:srgbClr val="00B050"/>
                </a:solidFill>
              </a:rPr>
              <a:t>as you are composing your fact file.</a:t>
            </a:r>
          </a:p>
          <a:p>
            <a:r>
              <a:rPr lang="en-GB" sz="8000" b="1" dirty="0" smtClean="0">
                <a:solidFill>
                  <a:srgbClr val="00B050"/>
                </a:solidFill>
              </a:rPr>
              <a:t>Share YOUR IDEAS before you start.</a:t>
            </a:r>
          </a:p>
          <a:p>
            <a:r>
              <a:rPr lang="en-GB" sz="8000" b="1" dirty="0" smtClean="0">
                <a:solidFill>
                  <a:srgbClr val="00B050"/>
                </a:solidFill>
              </a:rPr>
              <a:t>Get help with tricky words but DON’T WORRY  give the words a go!</a:t>
            </a:r>
          </a:p>
          <a:p>
            <a:r>
              <a:rPr lang="en-GB" sz="8000" b="1" dirty="0" smtClean="0">
                <a:solidFill>
                  <a:srgbClr val="00B050"/>
                </a:solidFill>
              </a:rPr>
              <a:t>Remember CAPITAL LETTERS, FULL STOPS AND FINGER SPACES</a:t>
            </a:r>
          </a:p>
        </p:txBody>
      </p:sp>
      <p:sp>
        <p:nvSpPr>
          <p:cNvPr id="5" name="TextBox 4"/>
          <p:cNvSpPr txBox="1"/>
          <p:nvPr/>
        </p:nvSpPr>
        <p:spPr>
          <a:xfrm>
            <a:off x="2411760" y="664042"/>
            <a:ext cx="403244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t>Writing-  I Love Hugs</a:t>
            </a:r>
            <a:endParaRPr lang="en-GB" sz="3200" b="1" dirty="0"/>
          </a:p>
        </p:txBody>
      </p:sp>
      <p:pic>
        <p:nvPicPr>
          <p:cNvPr id="3074" name="Picture 2" descr="C:\Users\jane.stanners\AppData\Local\Microsoft\Windows\INetCache\IE\WYEY41Z1\800xet_ad_12-05-2007--0434-1-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67544" y="376204"/>
            <a:ext cx="1693587" cy="12961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e.stanners\AppData\Local\Microsoft\Windows\INetCache\IE\ZX8NGAS4\teddy-friends-hugs-car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76204"/>
            <a:ext cx="1656183" cy="143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24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3520" y="260648"/>
            <a:ext cx="5550768" cy="1728192"/>
          </a:xfrm>
        </p:spPr>
        <p:txBody>
          <a:bodyPr>
            <a:noAutofit/>
          </a:bodyPr>
          <a:lstStyle/>
          <a:p>
            <a:pPr algn="ctr"/>
            <a:r>
              <a:rPr lang="en-GB" sz="4400" cap="none" dirty="0" smtClean="0">
                <a:latin typeface="Comic Sans MS" panose="030F0702030302020204" pitchFamily="66" charset="0"/>
              </a:rPr>
              <a:t>Mathematics   </a:t>
            </a:r>
            <a:br>
              <a:rPr lang="en-GB" sz="4400" cap="none" dirty="0" smtClean="0">
                <a:latin typeface="Comic Sans MS" panose="030F0702030302020204" pitchFamily="66" charset="0"/>
              </a:rPr>
            </a:br>
            <a:r>
              <a:rPr lang="en-GB" sz="4400" cap="none" dirty="0" smtClean="0">
                <a:latin typeface="Comic Sans MS" panose="030F0702030302020204" pitchFamily="66" charset="0"/>
              </a:rPr>
              <a:t>Number Talk</a:t>
            </a:r>
            <a:endParaRPr lang="en-GB" dirty="0">
              <a:solidFill>
                <a:srgbClr val="002060"/>
              </a:solidFill>
              <a:latin typeface="Comic Sans MS" panose="030F0702030302020204" pitchFamily="66" charset="0"/>
            </a:endParaRPr>
          </a:p>
        </p:txBody>
      </p:sp>
      <p:sp>
        <p:nvSpPr>
          <p:cNvPr id="4" name="Content Placeholder 3"/>
          <p:cNvSpPr>
            <a:spLocks noGrp="1"/>
          </p:cNvSpPr>
          <p:nvPr>
            <p:ph idx="1"/>
          </p:nvPr>
        </p:nvSpPr>
        <p:spPr>
          <a:xfrm>
            <a:off x="731520" y="2132856"/>
            <a:ext cx="7680960" cy="4106589"/>
          </a:xfrm>
          <a:solidFill>
            <a:schemeClr val="accent2">
              <a:lumMod val="20000"/>
              <a:lumOff val="80000"/>
            </a:schemeClr>
          </a:solidFill>
        </p:spPr>
        <p:txBody>
          <a:bodyPr>
            <a:normAutofit/>
          </a:bodyPr>
          <a:lstStyle/>
          <a:p>
            <a:pPr marL="0" indent="0">
              <a:buNone/>
            </a:pPr>
            <a:r>
              <a:rPr lang="en-GB" sz="2400" cap="none" dirty="0" smtClean="0">
                <a:solidFill>
                  <a:schemeClr val="tx1"/>
                </a:solidFill>
                <a:latin typeface="Comic Sans MS" panose="030F0702030302020204" pitchFamily="66" charset="0"/>
              </a:rPr>
              <a:t>Estimation- On the next couple of slides you are to estimate (sensibly guess) how many balls are in the glass. </a:t>
            </a:r>
            <a:endParaRPr lang="en-GB" sz="2400" dirty="0">
              <a:solidFill>
                <a:schemeClr val="tx1"/>
              </a:solidFill>
              <a:latin typeface="Comic Sans MS" panose="030F0702030302020204" pitchFamily="66" charset="0"/>
            </a:endParaRPr>
          </a:p>
          <a:p>
            <a:pPr marL="0" indent="0">
              <a:buNone/>
            </a:pPr>
            <a:r>
              <a:rPr lang="en-GB" sz="2400" dirty="0" smtClean="0">
                <a:solidFill>
                  <a:schemeClr val="tx1"/>
                </a:solidFill>
                <a:latin typeface="Comic Sans MS" panose="030F0702030302020204" pitchFamily="66" charset="0"/>
              </a:rPr>
              <a:t>As it is a number talk, tell your adult why you think it is the number that you are guessing each time.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091" y="84455"/>
            <a:ext cx="2025994" cy="13607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295284"/>
            <a:ext cx="1752248" cy="1149913"/>
          </a:xfrm>
          <a:prstGeom prst="rect">
            <a:avLst/>
          </a:prstGeom>
        </p:spPr>
      </p:pic>
    </p:spTree>
    <p:extLst>
      <p:ext uri="{BB962C8B-B14F-4D97-AF65-F5344CB8AC3E}">
        <p14:creationId xmlns:p14="http://schemas.microsoft.com/office/powerpoint/2010/main" val="425213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C:\Users\Steve Wyborney\Desktop\LOW RESOLUTION Estimation Clipboard Pics for 20 Days\Slide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2" y="-12918"/>
            <a:ext cx="9161222" cy="68709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589240"/>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21 glass gems</a:t>
            </a:r>
            <a:endParaRPr lang="en-US" sz="2400" b="1" dirty="0">
              <a:solidFill>
                <a:schemeClr val="bg1"/>
              </a:solidFill>
            </a:endParaRPr>
          </a:p>
        </p:txBody>
      </p:sp>
      <p:sp>
        <p:nvSpPr>
          <p:cNvPr id="6" name="Rectangle 5"/>
          <p:cNvSpPr/>
          <p:nvPr/>
        </p:nvSpPr>
        <p:spPr>
          <a:xfrm>
            <a:off x="76200" y="5569575"/>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The Reveal</a:t>
            </a:r>
            <a:endParaRPr lang="en-US" sz="3200" b="1" dirty="0">
              <a:solidFill>
                <a:schemeClr val="bg1"/>
              </a:solidFill>
            </a:endParaRPr>
          </a:p>
        </p:txBody>
      </p:sp>
      <p:sp>
        <p:nvSpPr>
          <p:cNvPr id="7" name="Rounded Rectangular Callout 6"/>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glass gems are in the bowl?</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4171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Steve Wyborney\Desktop\LOW RESOLUTION Estimation Clipboard Pics for 20 Days\Slid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Steve Wyborney\Desktop\LOW RESOLUTION Estimation Clipboard Pics for 20 Days\Slide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Steve Wyborney\Desktop\LOW RESOLUTION Estimation Clipboard Pics for 20 Days\Slide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Steve Wyborney\Desktop\LOW RESOLUTION Estimation Clipboard Pics for 20 Days\Slide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648200" y="64008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27 glass gems</a:t>
            </a:r>
            <a:endParaRPr lang="en-US" b="1" dirty="0">
              <a:solidFill>
                <a:schemeClr val="bg1"/>
              </a:solidFill>
            </a:endParaRPr>
          </a:p>
        </p:txBody>
      </p:sp>
      <p:sp>
        <p:nvSpPr>
          <p:cNvPr id="27" name="Rectangle 26"/>
          <p:cNvSpPr/>
          <p:nvPr/>
        </p:nvSpPr>
        <p:spPr>
          <a:xfrm>
            <a:off x="76200" y="64008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16  </a:t>
            </a:r>
            <a:r>
              <a:rPr lang="en-US" sz="1600" b="1" dirty="0">
                <a:solidFill>
                  <a:schemeClr val="bg1"/>
                </a:solidFill>
              </a:rPr>
              <a:t>glass gems</a:t>
            </a:r>
          </a:p>
        </p:txBody>
      </p:sp>
      <p:sp>
        <p:nvSpPr>
          <p:cNvPr id="24" name="Rectangle 23"/>
          <p:cNvSpPr/>
          <p:nvPr/>
        </p:nvSpPr>
        <p:spPr>
          <a:xfrm>
            <a:off x="4648200" y="29718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10 </a:t>
            </a:r>
            <a:r>
              <a:rPr lang="en-US" b="1" dirty="0">
                <a:solidFill>
                  <a:schemeClr val="bg1"/>
                </a:solidFill>
              </a:rPr>
              <a:t>glass gems</a:t>
            </a:r>
          </a:p>
        </p:txBody>
      </p:sp>
      <p:sp>
        <p:nvSpPr>
          <p:cNvPr id="14" name="Rectangle 13"/>
          <p:cNvSpPr/>
          <p:nvPr/>
        </p:nvSpPr>
        <p:spPr>
          <a:xfrm>
            <a:off x="76200" y="29718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21 </a:t>
            </a:r>
            <a:r>
              <a:rPr lang="en-US" b="1" dirty="0">
                <a:solidFill>
                  <a:schemeClr val="bg1"/>
                </a:solidFill>
              </a:rPr>
              <a:t>glass gems</a:t>
            </a:r>
          </a:p>
        </p:txBody>
      </p:sp>
      <p:sp>
        <p:nvSpPr>
          <p:cNvPr id="25" name="Rectangle 24"/>
          <p:cNvSpPr/>
          <p:nvPr/>
        </p:nvSpPr>
        <p:spPr>
          <a:xfrm>
            <a:off x="4648200" y="29718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The Reveal</a:t>
            </a:r>
            <a:endParaRPr lang="en-US" sz="2000" b="1" dirty="0">
              <a:solidFill>
                <a:schemeClr val="bg1"/>
              </a:solidFill>
            </a:endParaRPr>
          </a:p>
        </p:txBody>
      </p:sp>
      <p:sp>
        <p:nvSpPr>
          <p:cNvPr id="28" name="Rectangle 27"/>
          <p:cNvSpPr/>
          <p:nvPr/>
        </p:nvSpPr>
        <p:spPr>
          <a:xfrm>
            <a:off x="76200" y="64008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The Reveal</a:t>
            </a:r>
            <a:endParaRPr lang="en-US" sz="2000" b="1" dirty="0">
              <a:solidFill>
                <a:schemeClr val="bg1"/>
              </a:solidFill>
            </a:endParaRPr>
          </a:p>
        </p:txBody>
      </p:sp>
      <p:sp>
        <p:nvSpPr>
          <p:cNvPr id="31" name="Rectangle 30"/>
          <p:cNvSpPr/>
          <p:nvPr/>
        </p:nvSpPr>
        <p:spPr>
          <a:xfrm>
            <a:off x="4648200" y="64008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The Reveal</a:t>
            </a:r>
            <a:endParaRPr lang="en-US" sz="2000" b="1" dirty="0">
              <a:solidFill>
                <a:schemeClr val="bg1"/>
              </a:solidFill>
            </a:endParaRPr>
          </a:p>
        </p:txBody>
      </p:sp>
      <p:sp>
        <p:nvSpPr>
          <p:cNvPr id="15" name="TextBox 14"/>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6"/>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7244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500"/>
                                        <p:tgtEl>
                                          <p:spTgt spid="10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7"/>
                                        </p:tgtEl>
                                        <p:attrNameLst>
                                          <p:attrName>style.visibility</p:attrName>
                                        </p:attrNameLst>
                                      </p:cBhvr>
                                      <p:to>
                                        <p:strVal val="visible"/>
                                      </p:to>
                                    </p:set>
                                    <p:animEffect transition="in" filter="fade">
                                      <p:cBhvr>
                                        <p:cTn id="22" dur="500"/>
                                        <p:tgtEl>
                                          <p:spTgt spid="10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5"/>
                                        </p:tgtEl>
                                        <p:attrNameLst>
                                          <p:attrName>style.visibility</p:attrName>
                                        </p:attrNameLst>
                                      </p:cBhvr>
                                      <p:to>
                                        <p:strVal val="visible"/>
                                      </p:to>
                                    </p:set>
                                    <p:animEffect transition="in" filter="fade">
                                      <p:cBhvr>
                                        <p:cTn id="37" dur="500"/>
                                        <p:tgtEl>
                                          <p:spTgt spid="10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24" grpId="0" animBg="1"/>
      <p:bldP spid="25" grpId="0" animBg="1"/>
      <p:bldP spid="25" grpId="1" animBg="1"/>
      <p:bldP spid="28" grpId="0" animBg="1"/>
      <p:bldP spid="28" grpId="1" animBg="1"/>
      <p:bldP spid="31" grpId="0" animBg="1"/>
      <p:bldP spid="3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0"/>
            <a:ext cx="7992888" cy="1304255"/>
          </a:xfrm>
        </p:spPr>
        <p:txBody>
          <a:bodyPr>
            <a:normAutofit fontScale="90000"/>
          </a:bodyPr>
          <a:lstStyle/>
          <a:p>
            <a:pPr algn="l"/>
            <a:r>
              <a:rPr lang="en-GB" dirty="0" smtClean="0">
                <a:latin typeface="SassoonCRInfant" panose="02010503020300020003" pitchFamily="2" charset="0"/>
              </a:rPr>
              <a:t/>
            </a:r>
            <a:br>
              <a:rPr lang="en-GB" dirty="0" smtClean="0">
                <a:latin typeface="SassoonCRInfant" panose="02010503020300020003" pitchFamily="2" charset="0"/>
              </a:rPr>
            </a:br>
            <a:r>
              <a:rPr lang="en-GB" dirty="0">
                <a:latin typeface="SassoonCRInfant" panose="02010503020300020003" pitchFamily="2" charset="0"/>
              </a:rPr>
              <a:t/>
            </a:r>
            <a:br>
              <a:rPr lang="en-GB" dirty="0">
                <a:latin typeface="SassoonCRInfant" panose="02010503020300020003" pitchFamily="2" charset="0"/>
              </a:rPr>
            </a:br>
            <a:r>
              <a:rPr lang="en-GB" sz="4900" dirty="0" smtClean="0">
                <a:latin typeface="SassoonCRInfant" panose="02010503020300020003" pitchFamily="2" charset="0"/>
              </a:rPr>
              <a:t>           </a:t>
            </a:r>
            <a:r>
              <a:rPr lang="en-GB" sz="4000" b="1" cap="none" dirty="0" smtClean="0">
                <a:latin typeface="SassoonCRInfant" panose="02010503020300020003" pitchFamily="2" charset="0"/>
              </a:rPr>
              <a:t>Mathematics</a:t>
            </a:r>
            <a:r>
              <a:rPr lang="en-GB" sz="4900" b="1" cap="none" dirty="0" smtClean="0">
                <a:latin typeface="SassoonCRInfant" panose="02010503020300020003" pitchFamily="2" charset="0"/>
              </a:rPr>
              <a:t>  </a:t>
            </a:r>
            <a:br>
              <a:rPr lang="en-GB" sz="4900" b="1" cap="none" dirty="0" smtClean="0">
                <a:latin typeface="SassoonCRInfant" panose="02010503020300020003" pitchFamily="2" charset="0"/>
              </a:rPr>
            </a:br>
            <a:r>
              <a:rPr lang="en-GB" sz="4900" b="1" cap="none" dirty="0" smtClean="0">
                <a:latin typeface="SassoonCRInfant" panose="02010503020300020003" pitchFamily="2" charset="0"/>
              </a:rPr>
              <a:t>     </a:t>
            </a:r>
            <a:r>
              <a:rPr lang="en-GB" sz="3600" b="1" cap="none" dirty="0" smtClean="0">
                <a:latin typeface="SassoonCRInfant" panose="02010503020300020003" pitchFamily="2" charset="0"/>
              </a:rPr>
              <a:t>Position and Movement</a:t>
            </a:r>
            <a:r>
              <a:rPr lang="en-GB" sz="4900" dirty="0" smtClean="0">
                <a:latin typeface="SassoonCRInfant" panose="02010503020300020003" pitchFamily="2" charset="0"/>
              </a:rPr>
              <a:t/>
            </a:r>
            <a:br>
              <a:rPr lang="en-GB" sz="4900" dirty="0" smtClean="0">
                <a:latin typeface="SassoonCRInfant" panose="02010503020300020003" pitchFamily="2" charset="0"/>
              </a:rPr>
            </a:br>
            <a:r>
              <a:rPr lang="en-GB" sz="4900" dirty="0" smtClean="0">
                <a:latin typeface="SassoonCRInfant" panose="02010503020300020003" pitchFamily="2" charset="0"/>
              </a:rPr>
              <a:t/>
            </a:r>
            <a:br>
              <a:rPr lang="en-GB" sz="4900" dirty="0" smtClean="0">
                <a:latin typeface="SassoonCRInfant" panose="02010503020300020003" pitchFamily="2" charset="0"/>
              </a:rPr>
            </a:br>
            <a:endParaRPr lang="en-GB" sz="2000" dirty="0">
              <a:solidFill>
                <a:srgbClr val="002060"/>
              </a:solidFill>
              <a:latin typeface="SassoonCRInfant" panose="02010503020300020003" pitchFamily="2" charset="0"/>
            </a:endParaRPr>
          </a:p>
        </p:txBody>
      </p:sp>
      <p:sp>
        <p:nvSpPr>
          <p:cNvPr id="2" name="Content Placeholder 1"/>
          <p:cNvSpPr>
            <a:spLocks noGrp="1"/>
          </p:cNvSpPr>
          <p:nvPr>
            <p:ph idx="1"/>
          </p:nvPr>
        </p:nvSpPr>
        <p:spPr>
          <a:xfrm>
            <a:off x="107504" y="1412776"/>
            <a:ext cx="8797521" cy="5256584"/>
          </a:xfrm>
          <a:prstGeom prst="rect">
            <a:avLst/>
          </a:prstGeom>
        </p:spPr>
        <p:txBody>
          <a:bodyPr>
            <a:normAutofit/>
          </a:bodyPr>
          <a:lstStyle/>
          <a:p>
            <a:pPr marL="0" indent="0">
              <a:buNone/>
            </a:pPr>
            <a:endParaRPr lang="en-GB" sz="2200" dirty="0">
              <a:latin typeface="SassoonCRInfant" panose="02010503020300020003" pitchFamily="2" charset="0"/>
            </a:endParaRPr>
          </a:p>
          <a:p>
            <a:pPr marL="0" indent="0">
              <a:buNone/>
            </a:pPr>
            <a:r>
              <a:rPr lang="en-GB" sz="2200" cap="none" dirty="0" smtClean="0">
                <a:latin typeface="SassoonCRInfant" panose="02010503020300020003" pitchFamily="2" charset="0"/>
              </a:rPr>
              <a:t>L.I – I can describe the position of an item using the correct language</a:t>
            </a:r>
          </a:p>
          <a:p>
            <a:pPr marL="0" indent="0">
              <a:buNone/>
            </a:pPr>
            <a:r>
              <a:rPr lang="en-GB" sz="2000" cap="none" dirty="0" smtClean="0">
                <a:solidFill>
                  <a:srgbClr val="FF0000"/>
                </a:solidFill>
                <a:latin typeface="SassoonCRInfant" panose="02010503020300020003" pitchFamily="2" charset="0"/>
              </a:rPr>
              <a:t>Watch </a:t>
            </a:r>
            <a:r>
              <a:rPr lang="en-GB" sz="2000" dirty="0" smtClean="0">
                <a:hlinkClick r:id="rId2"/>
              </a:rPr>
              <a:t>https://www.youtube.com/watch?v=sZ_-6gs08EY</a:t>
            </a:r>
            <a:r>
              <a:rPr lang="en-GB" sz="2000" cap="none" dirty="0" smtClean="0">
                <a:solidFill>
                  <a:srgbClr val="FF0000"/>
                </a:solidFill>
                <a:latin typeface="SassoonCRInfant" panose="02010503020300020003" pitchFamily="2" charset="0"/>
              </a:rPr>
              <a:t> </a:t>
            </a:r>
          </a:p>
          <a:p>
            <a:pPr marL="0" indent="0">
              <a:buNone/>
            </a:pPr>
            <a:r>
              <a:rPr lang="en-GB" sz="2200" cap="none" dirty="0" smtClean="0">
                <a:solidFill>
                  <a:srgbClr val="FF0000"/>
                </a:solidFill>
                <a:latin typeface="SassoonCRInfant" panose="02010503020300020003" pitchFamily="2" charset="0"/>
              </a:rPr>
              <a:t>Position and Movement workbook </a:t>
            </a:r>
            <a:r>
              <a:rPr lang="en-GB" sz="2200" cap="none" dirty="0" smtClean="0">
                <a:latin typeface="SassoonCRInfant" panose="02010503020300020003" pitchFamily="2" charset="0"/>
              </a:rPr>
              <a:t>– Complete page 306 in your workbook.</a:t>
            </a:r>
          </a:p>
          <a:p>
            <a:pPr marL="0" indent="0">
              <a:buNone/>
            </a:pPr>
            <a:endParaRPr lang="en-GB" sz="2200" b="1" u="sng" cap="none" dirty="0" smtClean="0">
              <a:solidFill>
                <a:srgbClr val="FF0000"/>
              </a:solidFill>
              <a:latin typeface="SassoonCRInfant" panose="02010503020300020003" pitchFamily="2" charset="0"/>
            </a:endParaRPr>
          </a:p>
          <a:p>
            <a:pPr marL="0" indent="0">
              <a:buNone/>
            </a:pPr>
            <a:r>
              <a:rPr lang="en-GB" sz="1600" b="1" u="sng" cap="none" dirty="0" smtClean="0">
                <a:solidFill>
                  <a:srgbClr val="FF0000"/>
                </a:solidFill>
                <a:latin typeface="SassoonCRInfant" panose="02010503020300020003" pitchFamily="2" charset="0"/>
              </a:rPr>
              <a:t>Challenge</a:t>
            </a:r>
          </a:p>
          <a:p>
            <a:pPr marL="0" indent="0">
              <a:buNone/>
            </a:pPr>
            <a:r>
              <a:rPr lang="en-GB" sz="1600" b="1" dirty="0" smtClean="0">
                <a:solidFill>
                  <a:srgbClr val="FF0000"/>
                </a:solidFill>
                <a:latin typeface="SassoonCRInfant" panose="02010503020300020003" pitchFamily="2" charset="0"/>
              </a:rPr>
              <a:t>Put numbers 1- 20  on your stairs </a:t>
            </a:r>
            <a:r>
              <a:rPr lang="en-GB" sz="1600" b="1" dirty="0" smtClean="0">
                <a:latin typeface="SassoonCRInfant" panose="02010503020300020003" pitchFamily="2" charset="0"/>
              </a:rPr>
              <a:t>or </a:t>
            </a:r>
            <a:r>
              <a:rPr lang="en-GB" sz="1600" b="1" dirty="0" smtClean="0">
                <a:solidFill>
                  <a:srgbClr val="FF0000"/>
                </a:solidFill>
                <a:latin typeface="SassoonCRInfant" panose="02010503020300020003" pitchFamily="2" charset="0"/>
              </a:rPr>
              <a:t>if you don’t have </a:t>
            </a:r>
          </a:p>
          <a:p>
            <a:pPr marL="0" indent="0">
              <a:buNone/>
            </a:pPr>
            <a:r>
              <a:rPr lang="en-GB" sz="1600" b="1" dirty="0">
                <a:solidFill>
                  <a:srgbClr val="FF0000"/>
                </a:solidFill>
                <a:latin typeface="SassoonCRInfant" panose="02010503020300020003" pitchFamily="2" charset="0"/>
              </a:rPr>
              <a:t>s</a:t>
            </a:r>
            <a:r>
              <a:rPr lang="en-GB" sz="1600" b="1" cap="none" dirty="0" smtClean="0">
                <a:solidFill>
                  <a:srgbClr val="FF0000"/>
                </a:solidFill>
                <a:latin typeface="SassoonCRInfant" panose="02010503020300020003" pitchFamily="2" charset="0"/>
              </a:rPr>
              <a:t>tairs put them in a row. Now get someone to ask you to start at a</a:t>
            </a:r>
          </a:p>
          <a:p>
            <a:pPr marL="0" indent="0">
              <a:buNone/>
            </a:pPr>
            <a:r>
              <a:rPr lang="en-GB" sz="1600" b="1" cap="none" dirty="0" smtClean="0">
                <a:solidFill>
                  <a:srgbClr val="FF0000"/>
                </a:solidFill>
                <a:latin typeface="SassoonCRInfant" panose="02010503020300020003" pitchFamily="2" charset="0"/>
              </a:rPr>
              <a:t> number and then move up or down. Guess which </a:t>
            </a:r>
          </a:p>
          <a:p>
            <a:pPr marL="0" indent="0">
              <a:buNone/>
            </a:pPr>
            <a:r>
              <a:rPr lang="en-GB" sz="1600" b="1" cap="none" dirty="0" smtClean="0">
                <a:solidFill>
                  <a:srgbClr val="FF0000"/>
                </a:solidFill>
                <a:latin typeface="SassoonCRInfant" panose="02010503020300020003" pitchFamily="2" charset="0"/>
              </a:rPr>
              <a:t>number you will finish at before you move.</a:t>
            </a:r>
          </a:p>
          <a:p>
            <a:pPr marL="0" indent="0">
              <a:buNone/>
            </a:pPr>
            <a:r>
              <a:rPr lang="en-GB" sz="1600" b="1" cap="none" dirty="0" smtClean="0">
                <a:latin typeface="SassoonCRInfant" panose="02010503020300020003" pitchFamily="2" charset="0"/>
              </a:rPr>
              <a:t>i.e. start at number 5 go </a:t>
            </a:r>
            <a:r>
              <a:rPr lang="en-GB" sz="1600" b="1" cap="none" dirty="0" smtClean="0">
                <a:solidFill>
                  <a:srgbClr val="FF0000"/>
                </a:solidFill>
                <a:latin typeface="SassoonCRInfant" panose="02010503020300020003" pitchFamily="2" charset="0"/>
              </a:rPr>
              <a:t>up</a:t>
            </a:r>
            <a:r>
              <a:rPr lang="en-GB" sz="1600" b="1" cap="none" dirty="0" smtClean="0">
                <a:latin typeface="SassoonCRInfant" panose="02010503020300020003" pitchFamily="2" charset="0"/>
              </a:rPr>
              <a:t> 6 steps. Which number </a:t>
            </a:r>
          </a:p>
          <a:p>
            <a:pPr marL="0" indent="0">
              <a:buNone/>
            </a:pPr>
            <a:r>
              <a:rPr lang="en-GB" sz="1600" b="1" cap="none" dirty="0" smtClean="0">
                <a:latin typeface="SassoonCRInfant" panose="02010503020300020003" pitchFamily="2" charset="0"/>
              </a:rPr>
              <a:t>will you land on? Guess before you move. (this challenge can be done</a:t>
            </a:r>
          </a:p>
          <a:p>
            <a:pPr marL="0" indent="0">
              <a:buNone/>
            </a:pPr>
            <a:r>
              <a:rPr lang="en-GB" sz="1600" b="1" cap="none" dirty="0" smtClean="0">
                <a:latin typeface="SassoonCRInfant" panose="02010503020300020003" pitchFamily="2" charset="0"/>
              </a:rPr>
              <a:t> outside if the weather is nice.)</a:t>
            </a:r>
          </a:p>
          <a:p>
            <a:pPr marL="0" indent="0">
              <a:buNone/>
            </a:pPr>
            <a:endParaRPr lang="en-GB" sz="1400" dirty="0" smtClean="0">
              <a:hlinkClick r:id="rId3"/>
            </a:endParaRPr>
          </a:p>
          <a:p>
            <a:pPr marL="0" indent="0">
              <a:buNone/>
            </a:pPr>
            <a:endParaRPr lang="en-GB" sz="1400" dirty="0">
              <a:hlinkClick r:id="rId3"/>
            </a:endParaRPr>
          </a:p>
          <a:p>
            <a:pPr marL="0" indent="0">
              <a:buNone/>
            </a:pPr>
            <a:endParaRPr lang="en-GB" sz="1400" dirty="0" smtClean="0">
              <a:hlinkClick r:id="rId3"/>
            </a:endParaRPr>
          </a:p>
          <a:p>
            <a:pPr marL="0" indent="0">
              <a:buNone/>
            </a:pPr>
            <a:endParaRPr lang="en-GB" sz="1400" dirty="0">
              <a:hlinkClick r:id="rId3"/>
            </a:endParaRPr>
          </a:p>
          <a:p>
            <a:pPr marL="0" indent="0">
              <a:buNone/>
            </a:pPr>
            <a:endParaRPr lang="en-GB" sz="1400" dirty="0" smtClean="0">
              <a:hlinkClick r:id="rId3"/>
            </a:endParaRPr>
          </a:p>
          <a:p>
            <a:pPr marL="0" indent="0">
              <a:buNone/>
            </a:pPr>
            <a:endParaRPr lang="en-GB" sz="1400" dirty="0" smtClean="0">
              <a:hlinkClick r:id="rId3"/>
            </a:endParaRPr>
          </a:p>
          <a:p>
            <a:pPr marL="0" indent="0">
              <a:buNone/>
            </a:pPr>
            <a:endParaRPr lang="en-GB" sz="1400" dirty="0">
              <a:hlinkClick r:id="rId3"/>
            </a:endParaRPr>
          </a:p>
          <a:p>
            <a:pPr marL="0" indent="0">
              <a:buNone/>
            </a:pPr>
            <a:endParaRPr lang="en-GB" sz="7200" cap="none" dirty="0">
              <a:solidFill>
                <a:srgbClr val="FF0000"/>
              </a:solidFill>
              <a:latin typeface="SassoonCRInfant" panose="02010503020300020003" pitchFamily="2" charset="0"/>
            </a:endParaRPr>
          </a:p>
          <a:p>
            <a:pPr marL="0" indent="0">
              <a:buNone/>
            </a:pPr>
            <a:endParaRPr lang="en-GB" cap="none" dirty="0">
              <a:latin typeface="Comic Sans MS" panose="030F0702030302020204" pitchFamily="66" charset="0"/>
            </a:endParaRPr>
          </a:p>
        </p:txBody>
      </p:sp>
      <p:pic>
        <p:nvPicPr>
          <p:cNvPr id="5122" name="Picture 2" descr="Positional Language Bingo by Bits and Bobs | Teachers Pay Teac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234" y="25477"/>
            <a:ext cx="3183791" cy="17473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3873387"/>
            <a:ext cx="1686450" cy="2291917"/>
          </a:xfrm>
          <a:prstGeom prst="rect">
            <a:avLst/>
          </a:prstGeom>
        </p:spPr>
      </p:pic>
      <p:cxnSp>
        <p:nvCxnSpPr>
          <p:cNvPr id="9" name="Straight Arrow Connector 8"/>
          <p:cNvCxnSpPr/>
          <p:nvPr/>
        </p:nvCxnSpPr>
        <p:spPr>
          <a:xfrm>
            <a:off x="3563888" y="3057772"/>
            <a:ext cx="3096344" cy="947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2" descr="C:\Users\jane.stanners\AppData\Local\Microsoft\Windows\INetCache\IE\ZX8NGAS4\3307695445_b02a64db24_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3" y="5661248"/>
            <a:ext cx="194421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1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4" name="AutoShape 2" descr="Jesus forgives sins, heals a paralytic man | Catholic Couri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3212976"/>
            <a:ext cx="770485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3" y="555406"/>
            <a:ext cx="7560840" cy="3231654"/>
          </a:xfrm>
          <a:prstGeom prst="rect">
            <a:avLst/>
          </a:prstGeom>
          <a:noFill/>
        </p:spPr>
        <p:txBody>
          <a:bodyPr wrap="square" rtlCol="0">
            <a:spAutoFit/>
          </a:bodyPr>
          <a:lstStyle/>
          <a:p>
            <a:pPr algn="ctr"/>
            <a:r>
              <a:rPr lang="en-GB" sz="2800" b="1" dirty="0" smtClean="0"/>
              <a:t>R.E.- Acts of Kindness</a:t>
            </a:r>
          </a:p>
          <a:p>
            <a:r>
              <a:rPr lang="en-GB" sz="2800" b="1" dirty="0" smtClean="0"/>
              <a:t>Jesus showed many act of kindness to others.</a:t>
            </a:r>
          </a:p>
          <a:p>
            <a:r>
              <a:rPr lang="en-GB" sz="2000" dirty="0" smtClean="0"/>
              <a:t>In this story four friends brought a man who was paralysed to see Jesus so he could be healed. </a:t>
            </a:r>
            <a:r>
              <a:rPr lang="en-GB" sz="2000" dirty="0"/>
              <a:t>Jesus healed the man to bring praise to God, </a:t>
            </a:r>
            <a:r>
              <a:rPr lang="en-GB" sz="2000" dirty="0" smtClean="0"/>
              <a:t>not Himself. </a:t>
            </a:r>
            <a:r>
              <a:rPr lang="en-GB" sz="2000" dirty="0"/>
              <a:t>When we are kind, we should do it </a:t>
            </a:r>
            <a:r>
              <a:rPr lang="en-GB" sz="2000" dirty="0" smtClean="0"/>
              <a:t>for others , </a:t>
            </a:r>
            <a:r>
              <a:rPr lang="en-GB" sz="2000" dirty="0"/>
              <a:t>not ourselves. For example, let's say you give some food to the food bank. God wouldn’t want us to brag about our generosity. </a:t>
            </a:r>
            <a:endParaRPr lang="en-GB" sz="2000" dirty="0" smtClean="0"/>
          </a:p>
          <a:p>
            <a:r>
              <a:rPr lang="en-GB" sz="2000" dirty="0" smtClean="0">
                <a:hlinkClick r:id="rId3"/>
              </a:rPr>
              <a:t>https://www.youtube.com/watch?v=OIvmqxUVQGA</a:t>
            </a:r>
            <a:endParaRPr lang="en-GB" sz="2000" dirty="0" smtClean="0"/>
          </a:p>
          <a:p>
            <a:endParaRPr lang="en-GB" sz="2800" b="1" dirty="0"/>
          </a:p>
        </p:txBody>
      </p:sp>
    </p:spTree>
    <p:extLst>
      <p:ext uri="{BB962C8B-B14F-4D97-AF65-F5344CB8AC3E}">
        <p14:creationId xmlns:p14="http://schemas.microsoft.com/office/powerpoint/2010/main" val="4254123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583</Words>
  <Application>Microsoft Office PowerPoint</Application>
  <PresentationFormat>On-screen Show (4:3)</PresentationFormat>
  <Paragraphs>83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Wednesday 27th of May  </vt:lpstr>
      <vt:lpstr>Reading- Common Words</vt:lpstr>
      <vt:lpstr>Today’s Story- A Perfect Hug https://www.youtube.com/watch?v=ShxwjCkp5qU</vt:lpstr>
      <vt:lpstr>    Today you are going to  write about why you like hugs and who you like to hug. L.I.- I can write about my feelings.  At the moment we have to be careful who we hug as we can only hug the people in our house. But thinking of hugs can cheer us up.  Close your eyes and think about who or what you like to hug. When you like to hug and how does it feel. How do we make others feel when we give them a hug.  Draw a picture to help you plan your piece of writing. </vt:lpstr>
      <vt:lpstr>Mathematics    Number Talk</vt:lpstr>
      <vt:lpstr>PowerPoint Presentation</vt:lpstr>
      <vt:lpstr>PowerPoint Presentation</vt:lpstr>
      <vt:lpstr>             Mathematics        Position and Movement  </vt:lpstr>
      <vt:lpstr>PowerPoint Presentation</vt:lpstr>
      <vt:lpstr>PowerPoint Presentation</vt:lpstr>
      <vt:lpstr>Enjoy the rest of your day Primary 2!</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Stanners</dc:creator>
  <cp:lastModifiedBy>Jane Stanners</cp:lastModifiedBy>
  <cp:revision>15</cp:revision>
  <dcterms:created xsi:type="dcterms:W3CDTF">2020-05-27T08:27:47Z</dcterms:created>
  <dcterms:modified xsi:type="dcterms:W3CDTF">2020-05-27T13:40:43Z</dcterms:modified>
</cp:coreProperties>
</file>