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6"/>
  </p:notesMasterIdLst>
  <p:sldIdLst>
    <p:sldId id="256" r:id="rId2"/>
    <p:sldId id="298" r:id="rId3"/>
    <p:sldId id="272" r:id="rId4"/>
    <p:sldId id="301" r:id="rId5"/>
    <p:sldId id="300" r:id="rId6"/>
    <p:sldId id="293" r:id="rId7"/>
    <p:sldId id="294" r:id="rId8"/>
    <p:sldId id="295" r:id="rId9"/>
    <p:sldId id="296" r:id="rId10"/>
    <p:sldId id="297" r:id="rId11"/>
    <p:sldId id="286" r:id="rId12"/>
    <p:sldId id="287" r:id="rId13"/>
    <p:sldId id="299"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CD0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AE9E0-1960-4C64-8A3E-AB60B72511E5}" type="datetimeFigureOut">
              <a:rPr lang="en-GB" smtClean="0"/>
              <a:t>27/05/2020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F320A-69C6-42B7-B01E-5838488FB4DE}" type="slidenum">
              <a:rPr lang="en-GB" smtClean="0"/>
              <a:t>‹#›</a:t>
            </a:fld>
            <a:endParaRPr lang="en-GB"/>
          </a:p>
        </p:txBody>
      </p:sp>
    </p:spTree>
    <p:extLst>
      <p:ext uri="{BB962C8B-B14F-4D97-AF65-F5344CB8AC3E}">
        <p14:creationId xmlns:p14="http://schemas.microsoft.com/office/powerpoint/2010/main" val="142944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24FD3-DA4C-4A0E-81F8-6ECB430FA298}"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524FD3-DA4C-4A0E-81F8-6ECB430FA298}"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524FD3-DA4C-4A0E-81F8-6ECB430FA298}" type="datetimeFigureOut">
              <a:rPr lang="en-GB" smtClean="0"/>
              <a:t>27/05/2020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524FD3-DA4C-4A0E-81F8-6ECB430FA298}" type="datetimeFigureOut">
              <a:rPr lang="en-GB" smtClean="0"/>
              <a:t>27/05/2020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24FD3-DA4C-4A0E-81F8-6ECB430FA298}" type="datetimeFigureOut">
              <a:rPr lang="en-GB" smtClean="0"/>
              <a:t>27/05/2020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4524FD3-DA4C-4A0E-81F8-6ECB430FA298}" type="datetimeFigureOut">
              <a:rPr lang="en-GB" smtClean="0"/>
              <a:t>27/05/2020</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7E743A06-F6AF-4C0E-8F0E-DA186D2E19F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hyperlink" Target="https://www.youtube.com/watch?v=atNkI6QFZ5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tm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tmp"/><Relationship Id="rId5" Type="http://schemas.openxmlformats.org/officeDocument/2006/relationships/image" Target="../media/image11.tmp"/><Relationship Id="rId4" Type="http://schemas.openxmlformats.org/officeDocument/2006/relationships/hyperlink" Target="https://uk.ixl.com/math/year-1/location-in-a-grid"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6.tmp"/><Relationship Id="rId3" Type="http://schemas.microsoft.com/office/2007/relationships/hdphoto" Target="../media/hdphoto2.wdp"/><Relationship Id="rId7"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uk.ixl.com/math/year-2/addition-sentences-true-or-false" TargetMode="External"/><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OIvmqxUVQGA" TargetMode="Externa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roythezebra.com/reading-games/alphabetical-order-1.html"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ShxwjCkp5q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0374" y="1484784"/>
            <a:ext cx="8144073" cy="511256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83211" y="692697"/>
            <a:ext cx="7117180" cy="792087"/>
          </a:xfrm>
        </p:spPr>
        <p:txBody>
          <a:bodyPr/>
          <a:lstStyle/>
          <a:p>
            <a:pPr algn="ctr"/>
            <a:r>
              <a:rPr lang="en-GB" sz="4400" b="1" dirty="0" smtClean="0">
                <a:latin typeface="Comic Sans MS" panose="030F0702030302020204" pitchFamily="66" charset="0"/>
              </a:rPr>
              <a:t/>
            </a:r>
            <a:br>
              <a:rPr lang="en-GB" sz="4400" b="1" dirty="0" smtClean="0">
                <a:latin typeface="Comic Sans MS" panose="030F0702030302020204" pitchFamily="66" charset="0"/>
              </a:rPr>
            </a:br>
            <a:r>
              <a:rPr lang="en-GB" b="1" dirty="0" smtClean="0">
                <a:solidFill>
                  <a:schemeClr val="bg1"/>
                </a:solidFill>
                <a:latin typeface="Comic Sans MS" panose="030F0702030302020204" pitchFamily="66" charset="0"/>
              </a:rPr>
              <a:t>Thursday </a:t>
            </a:r>
            <a:r>
              <a:rPr lang="en-GB" b="1" dirty="0" smtClean="0">
                <a:solidFill>
                  <a:schemeClr val="bg1"/>
                </a:solidFill>
                <a:latin typeface="Comic Sans MS" panose="030F0702030302020204" pitchFamily="66" charset="0"/>
              </a:rPr>
              <a:t>28</a:t>
            </a:r>
            <a:r>
              <a:rPr lang="en-GB" b="1" baseline="30000" dirty="0" smtClean="0">
                <a:solidFill>
                  <a:schemeClr val="bg1"/>
                </a:solidFill>
                <a:latin typeface="Comic Sans MS" panose="030F0702030302020204" pitchFamily="66" charset="0"/>
              </a:rPr>
              <a:t>th</a:t>
            </a:r>
            <a:r>
              <a:rPr lang="en-GB" b="1" dirty="0" smtClean="0">
                <a:solidFill>
                  <a:schemeClr val="bg1"/>
                </a:solidFill>
                <a:latin typeface="Comic Sans MS" panose="030F0702030302020204" pitchFamily="66" charset="0"/>
              </a:rPr>
              <a:t> </a:t>
            </a:r>
            <a:r>
              <a:rPr lang="en-GB" b="1" dirty="0" smtClean="0">
                <a:solidFill>
                  <a:schemeClr val="bg1"/>
                </a:solidFill>
                <a:latin typeface="Comic Sans MS" panose="030F0702030302020204" pitchFamily="66" charset="0"/>
              </a:rPr>
              <a:t>of May </a:t>
            </a:r>
            <a:r>
              <a:rPr lang="en-GB" sz="4400" b="1" dirty="0" smtClean="0">
                <a:solidFill>
                  <a:schemeClr val="bg1"/>
                </a:solidFill>
                <a:latin typeface="Comic Sans MS" panose="030F0702030302020204" pitchFamily="66" charset="0"/>
              </a:rPr>
              <a:t/>
            </a:r>
            <a:br>
              <a:rPr lang="en-GB" sz="4400" b="1" dirty="0" smtClean="0">
                <a:solidFill>
                  <a:schemeClr val="bg1"/>
                </a:solidFill>
                <a:latin typeface="Comic Sans MS" panose="030F0702030302020204" pitchFamily="66" charset="0"/>
              </a:rPr>
            </a:br>
            <a:r>
              <a:rPr lang="en-GB" sz="4400" b="1" dirty="0" smtClean="0">
                <a:solidFill>
                  <a:schemeClr val="bg1"/>
                </a:solidFill>
                <a:latin typeface="Comic Sans MS" panose="030F0702030302020204" pitchFamily="66" charset="0"/>
              </a:rPr>
              <a:t> </a:t>
            </a:r>
            <a:endParaRPr lang="en-GB" sz="4400" b="1" dirty="0">
              <a:solidFill>
                <a:schemeClr val="bg1"/>
              </a:solidFill>
              <a:latin typeface="Comic Sans MS" panose="030F0702030302020204" pitchFamily="66" charset="0"/>
            </a:endParaRPr>
          </a:p>
        </p:txBody>
      </p:sp>
      <p:sp>
        <p:nvSpPr>
          <p:cNvPr id="3" name="Subtitle 2"/>
          <p:cNvSpPr>
            <a:spLocks noGrp="1"/>
          </p:cNvSpPr>
          <p:nvPr>
            <p:ph type="subTitle" idx="1"/>
          </p:nvPr>
        </p:nvSpPr>
        <p:spPr>
          <a:xfrm>
            <a:off x="611560" y="836712"/>
            <a:ext cx="7848872" cy="4298032"/>
          </a:xfrm>
        </p:spPr>
        <p:txBody>
          <a:bodyPr>
            <a:normAutofit/>
          </a:bodyPr>
          <a:lstStyle/>
          <a:p>
            <a:pPr algn="ctr"/>
            <a:r>
              <a:rPr lang="en-GB" sz="3200" b="1" dirty="0" smtClean="0">
                <a:solidFill>
                  <a:schemeClr val="bg1"/>
                </a:solidFill>
                <a:latin typeface="Comic Sans MS" panose="030F0702030302020204" pitchFamily="66" charset="0"/>
              </a:rPr>
              <a:t>Good Morning Primary 2/3!</a:t>
            </a:r>
          </a:p>
          <a:p>
            <a:pPr algn="ctr"/>
            <a:r>
              <a:rPr lang="en-GB" sz="2800" dirty="0">
                <a:solidFill>
                  <a:schemeClr val="tx1"/>
                </a:solidFill>
                <a:latin typeface="Comic Sans MS" panose="030F0702030302020204" pitchFamily="66" charset="0"/>
              </a:rPr>
              <a:t>French: </a:t>
            </a:r>
            <a:r>
              <a:rPr lang="en-GB" sz="2800" b="1" dirty="0" smtClean="0">
                <a:solidFill>
                  <a:schemeClr val="tx1"/>
                </a:solidFill>
                <a:latin typeface="Comic Sans MS" panose="030F0702030302020204" pitchFamily="66" charset="0"/>
              </a:rPr>
              <a:t>Bonjour la class! </a:t>
            </a:r>
            <a:r>
              <a:rPr lang="en-GB" sz="2400" b="1" dirty="0" smtClean="0">
                <a:solidFill>
                  <a:schemeClr val="tx1"/>
                </a:solidFill>
                <a:latin typeface="Comic Sans MS" panose="030F0702030302020204" pitchFamily="66" charset="0"/>
              </a:rPr>
              <a:t> </a:t>
            </a:r>
            <a:endParaRPr lang="en-GB" sz="2400" b="1" dirty="0" smtClean="0">
              <a:solidFill>
                <a:schemeClr val="tx1"/>
              </a:solidFill>
              <a:latin typeface="Comic Sans MS" panose="030F0702030302020204" pitchFamily="66" charset="0"/>
            </a:endParaRPr>
          </a:p>
          <a:p>
            <a:pPr algn="ctr"/>
            <a:r>
              <a:rPr lang="en-GB" sz="3200" b="1" dirty="0" err="1">
                <a:solidFill>
                  <a:schemeClr val="bg2">
                    <a:lumMod val="50000"/>
                  </a:schemeClr>
                </a:solidFill>
                <a:latin typeface="Comic Sans MS" panose="030F0702030302020204" pitchFamily="66" charset="0"/>
              </a:rPr>
              <a:t>Aujourd’hui</a:t>
            </a:r>
            <a:r>
              <a:rPr lang="en-GB" sz="3200" b="1" dirty="0">
                <a:solidFill>
                  <a:schemeClr val="bg2">
                    <a:lumMod val="50000"/>
                  </a:schemeClr>
                </a:solidFill>
                <a:latin typeface="Comic Sans MS" panose="030F0702030302020204" pitchFamily="66" charset="0"/>
              </a:rPr>
              <a:t> </a:t>
            </a:r>
            <a:r>
              <a:rPr lang="en-GB" sz="3200" b="1" dirty="0" err="1">
                <a:solidFill>
                  <a:schemeClr val="bg2">
                    <a:lumMod val="50000"/>
                  </a:schemeClr>
                </a:solidFill>
                <a:latin typeface="Comic Sans MS" panose="030F0702030302020204" pitchFamily="66" charset="0"/>
              </a:rPr>
              <a:t>cest</a:t>
            </a:r>
            <a:r>
              <a:rPr lang="en-GB" sz="3200" b="1" dirty="0">
                <a:solidFill>
                  <a:schemeClr val="bg2">
                    <a:lumMod val="50000"/>
                  </a:schemeClr>
                </a:solidFill>
                <a:latin typeface="Comic Sans MS" panose="030F0702030302020204" pitchFamily="66" charset="0"/>
              </a:rPr>
              <a:t> </a:t>
            </a:r>
            <a:r>
              <a:rPr lang="en-GB" sz="3200" b="1" dirty="0" err="1" smtClean="0">
                <a:solidFill>
                  <a:schemeClr val="bg2">
                    <a:lumMod val="50000"/>
                  </a:schemeClr>
                </a:solidFill>
                <a:latin typeface="Comic Sans MS" panose="030F0702030302020204" pitchFamily="66" charset="0"/>
              </a:rPr>
              <a:t>Jeudi</a:t>
            </a:r>
            <a:r>
              <a:rPr lang="en-GB" sz="3200" b="1" dirty="0" smtClean="0">
                <a:solidFill>
                  <a:schemeClr val="bg2">
                    <a:lumMod val="50000"/>
                  </a:schemeClr>
                </a:solidFill>
                <a:latin typeface="Comic Sans MS" panose="030F0702030302020204" pitchFamily="66" charset="0"/>
              </a:rPr>
              <a:t> 28</a:t>
            </a:r>
            <a:r>
              <a:rPr lang="en-GB" sz="3200" b="1" baseline="30000" dirty="0" smtClean="0">
                <a:solidFill>
                  <a:schemeClr val="bg2">
                    <a:lumMod val="50000"/>
                  </a:schemeClr>
                </a:solidFill>
                <a:latin typeface="Comic Sans MS" panose="030F0702030302020204" pitchFamily="66" charset="0"/>
              </a:rPr>
              <a:t>th</a:t>
            </a:r>
            <a:r>
              <a:rPr lang="en-GB" sz="3200" b="1" dirty="0" smtClean="0">
                <a:solidFill>
                  <a:schemeClr val="bg2">
                    <a:lumMod val="50000"/>
                  </a:schemeClr>
                </a:solidFill>
                <a:latin typeface="Comic Sans MS" panose="030F0702030302020204" pitchFamily="66" charset="0"/>
              </a:rPr>
              <a:t> </a:t>
            </a:r>
            <a:r>
              <a:rPr lang="en-GB" sz="3200" b="1" dirty="0">
                <a:solidFill>
                  <a:schemeClr val="bg2">
                    <a:lumMod val="50000"/>
                  </a:schemeClr>
                </a:solidFill>
                <a:latin typeface="Comic Sans MS" panose="030F0702030302020204" pitchFamily="66" charset="0"/>
              </a:rPr>
              <a:t>Mai 2020</a:t>
            </a:r>
            <a:endParaRPr lang="en-GB" b="1" dirty="0">
              <a:solidFill>
                <a:schemeClr val="bg2">
                  <a:lumMod val="50000"/>
                </a:schemeClr>
              </a:solidFill>
              <a:latin typeface="Comic Sans MS" panose="030F0702030302020204" pitchFamily="66" charset="0"/>
            </a:endParaRPr>
          </a:p>
          <a:p>
            <a:pPr algn="ctr"/>
            <a:r>
              <a:rPr lang="en-GB" sz="2800" b="1" dirty="0">
                <a:solidFill>
                  <a:schemeClr val="tx1"/>
                </a:solidFill>
                <a:latin typeface="Comic Sans MS" panose="030F0702030302020204" pitchFamily="66" charset="0"/>
              </a:rPr>
              <a:t>L.I- To introduce myself in French. </a:t>
            </a:r>
            <a:endParaRPr lang="en-GB" sz="2800" b="1" dirty="0" smtClean="0">
              <a:solidFill>
                <a:schemeClr val="tx1"/>
              </a:solidFill>
              <a:latin typeface="Comic Sans MS" panose="030F0702030302020204" pitchFamily="66" charset="0"/>
            </a:endParaRPr>
          </a:p>
          <a:p>
            <a:pPr algn="ctr"/>
            <a:r>
              <a:rPr lang="en-GB" dirty="0">
                <a:hlinkClick r:id="rId2"/>
              </a:rPr>
              <a:t>https://www.youtube.com/watch?v=atNkI6QFZ50</a:t>
            </a:r>
            <a:endParaRPr lang="en-GB" b="1" dirty="0">
              <a:solidFill>
                <a:schemeClr val="tx1"/>
              </a:solidFill>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3717032"/>
            <a:ext cx="4597296" cy="2620572"/>
          </a:xfrm>
          <a:prstGeom prst="rect">
            <a:avLst/>
          </a:prstGeom>
        </p:spPr>
      </p:pic>
    </p:spTree>
    <p:extLst>
      <p:ext uri="{BB962C8B-B14F-4D97-AF65-F5344CB8AC3E}">
        <p14:creationId xmlns:p14="http://schemas.microsoft.com/office/powerpoint/2010/main" val="3878000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66745" y="674914"/>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264434" y="601179"/>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66745" y="2137349"/>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9208" y="2865929"/>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10862" y="4337673"/>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55815" y="1869618"/>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410057" y="3136953"/>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16200000">
            <a:off x="288814" y="183568"/>
            <a:ext cx="5168097" cy="5364724"/>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16200000">
            <a:off x="288813" y="183568"/>
            <a:ext cx="5168096" cy="5364723"/>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rgbClr val="00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0" y="206829"/>
            <a:ext cx="1143000" cy="9361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15</a:t>
            </a:r>
            <a:endParaRPr lang="en-US" sz="4800" b="1" dirty="0">
              <a:solidFill>
                <a:schemeClr val="tx1"/>
              </a:solidFill>
            </a:endParaRPr>
          </a:p>
        </p:txBody>
      </p:sp>
      <p:sp>
        <p:nvSpPr>
          <p:cNvPr id="20" name="Oval 19"/>
          <p:cNvSpPr/>
          <p:nvPr/>
        </p:nvSpPr>
        <p:spPr>
          <a:xfrm>
            <a:off x="5447139" y="1676400"/>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10400" y="1432798"/>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165846" y="3898953"/>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794303" y="4633697"/>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221432" y="293914"/>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875521" y="2865929"/>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113521" y="5014697"/>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066139" y="5449979"/>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915908" y="6581001"/>
            <a:ext cx="1228092" cy="276999"/>
          </a:xfrm>
          <a:prstGeom prst="rect">
            <a:avLst/>
          </a:prstGeom>
          <a:noFill/>
        </p:spPr>
        <p:txBody>
          <a:bodyPr wrap="none" rtlCol="0">
            <a:spAutoFit/>
          </a:bodyPr>
          <a:lstStyle/>
          <a:p>
            <a:pPr algn="r"/>
            <a:r>
              <a:rPr lang="en-US" sz="1200" b="1" dirty="0" smtClean="0">
                <a:solidFill>
                  <a:schemeClr val="tx1">
                    <a:lumMod val="75000"/>
                    <a:lumOff val="25000"/>
                  </a:schemeClr>
                </a:solidFill>
              </a:rPr>
              <a:t>Steve </a:t>
            </a:r>
            <a:r>
              <a:rPr lang="en-US" sz="1200" b="1" dirty="0" err="1" smtClean="0">
                <a:solidFill>
                  <a:schemeClr val="tx1">
                    <a:lumMod val="75000"/>
                    <a:lumOff val="25000"/>
                  </a:schemeClr>
                </a:solidFill>
              </a:rPr>
              <a:t>Wyborney</a:t>
            </a:r>
            <a:endParaRPr lang="en-US" sz="1200" b="1" dirty="0">
              <a:solidFill>
                <a:schemeClr val="tx1">
                  <a:lumMod val="75000"/>
                  <a:lumOff val="25000"/>
                </a:schemeClr>
              </a:solidFill>
            </a:endParaRPr>
          </a:p>
        </p:txBody>
      </p:sp>
      <p:sp>
        <p:nvSpPr>
          <p:cNvPr id="37" name="TextBox 36"/>
          <p:cNvSpPr txBox="1"/>
          <p:nvPr/>
        </p:nvSpPr>
        <p:spPr>
          <a:xfrm>
            <a:off x="-8892" y="6581001"/>
            <a:ext cx="1879041" cy="276999"/>
          </a:xfrm>
          <a:prstGeom prst="rect">
            <a:avLst/>
          </a:prstGeom>
          <a:noFill/>
        </p:spPr>
        <p:txBody>
          <a:bodyPr wrap="none" rtlCol="0">
            <a:spAutoFit/>
          </a:bodyPr>
          <a:lstStyle/>
          <a:p>
            <a:r>
              <a:rPr lang="en-US" sz="1200" b="1" dirty="0" smtClean="0">
                <a:solidFill>
                  <a:schemeClr val="tx1">
                    <a:lumMod val="75000"/>
                    <a:lumOff val="25000"/>
                  </a:schemeClr>
                </a:solidFill>
                <a:hlinkClick r:id="rId2"/>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270211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30" grpId="0" animBg="1"/>
      <p:bldP spid="32" grpId="0" animBg="1"/>
      <p:bldP spid="10" grpId="0" animBg="1"/>
      <p:bldP spid="10" grpId="1" animBg="1"/>
      <p:bldP spid="11" grpId="0" animBg="1"/>
      <p:bldP spid="9" grpId="0" animBg="1"/>
      <p:bldP spid="20" grpId="0" animBg="1"/>
      <p:bldP spid="21" grpId="0" animBg="1"/>
      <p:bldP spid="22" grpId="0" animBg="1"/>
      <p:bldP spid="26" grpId="0" animBg="1"/>
      <p:bldP spid="27" grpId="0" animBg="1"/>
      <p:bldP spid="28" grpId="0" animBg="1"/>
      <p:bldP spid="33"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21" y="597672"/>
            <a:ext cx="7934398" cy="792088"/>
          </a:xfrm>
        </p:spPr>
        <p:txBody>
          <a:bodyPr>
            <a:normAutofit/>
          </a:bodyPr>
          <a:lstStyle/>
          <a:p>
            <a:pPr algn="ctr"/>
            <a:r>
              <a:rPr lang="en-GB" sz="3600" b="1" u="sng" dirty="0" smtClean="0">
                <a:solidFill>
                  <a:schemeClr val="bg1"/>
                </a:solidFill>
                <a:latin typeface="Comic Sans MS" panose="030F0702030302020204" pitchFamily="66" charset="0"/>
              </a:rPr>
              <a:t>P2 Maths Activities </a:t>
            </a:r>
            <a:endParaRPr lang="en-GB" sz="3600" b="1" u="sng" dirty="0">
              <a:solidFill>
                <a:schemeClr val="bg1"/>
              </a:solidFill>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a:off x="347969" y="2204864"/>
            <a:ext cx="8562282" cy="453650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4911" y="908720"/>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51003" y="1219392"/>
            <a:ext cx="7398566" cy="1569660"/>
          </a:xfrm>
          <a:prstGeom prst="rect">
            <a:avLst/>
          </a:prstGeom>
          <a:noFill/>
        </p:spPr>
        <p:txBody>
          <a:bodyPr wrap="square" rtlCol="0">
            <a:spAutoFit/>
          </a:bodyPr>
          <a:lstStyle/>
          <a:p>
            <a:pPr algn="ctr"/>
            <a:r>
              <a:rPr lang="en-GB" sz="2400" b="1" dirty="0">
                <a:solidFill>
                  <a:schemeClr val="bg1"/>
                </a:solidFill>
                <a:latin typeface="Comic Sans MS" panose="030F0702030302020204" pitchFamily="66" charset="0"/>
              </a:rPr>
              <a:t>L.I – I can describe the position of an item using the correct language</a:t>
            </a:r>
          </a:p>
          <a:p>
            <a:endParaRPr lang="en-GB" sz="2400" b="1" dirty="0">
              <a:latin typeface="Comic Sans MS" panose="030F0702030302020204" pitchFamily="66" charset="0"/>
            </a:endParaRPr>
          </a:p>
          <a:p>
            <a:endParaRPr lang="en-GB" sz="2400" b="1" dirty="0">
              <a:latin typeface="Comic Sans MS" panose="030F0702030302020204" pitchFamily="66" charset="0"/>
            </a:endParaRPr>
          </a:p>
        </p:txBody>
      </p:sp>
      <p:sp>
        <p:nvSpPr>
          <p:cNvPr id="10" name="TextBox 9"/>
          <p:cNvSpPr txBox="1"/>
          <p:nvPr/>
        </p:nvSpPr>
        <p:spPr>
          <a:xfrm>
            <a:off x="254202" y="2006266"/>
            <a:ext cx="8562282" cy="1508105"/>
          </a:xfrm>
          <a:prstGeom prst="rect">
            <a:avLst/>
          </a:prstGeom>
          <a:noFill/>
        </p:spPr>
        <p:txBody>
          <a:bodyPr wrap="square" rtlCol="0">
            <a:spAutoFit/>
          </a:bodyPr>
          <a:lstStyle/>
          <a:p>
            <a:pPr marL="457200" indent="-457200" algn="ctr">
              <a:buFont typeface="+mj-lt"/>
              <a:buAutoNum type="arabicPeriod"/>
            </a:pPr>
            <a:endParaRPr lang="en-GB" sz="2400" dirty="0" smtClean="0">
              <a:latin typeface="Comic Sans MS" panose="030F0702030302020204" pitchFamily="66" charset="0"/>
            </a:endParaRPr>
          </a:p>
          <a:p>
            <a:pPr marL="457200" indent="-457200" algn="ctr">
              <a:buFont typeface="+mj-lt"/>
              <a:buAutoNum type="arabicPeriod"/>
            </a:pPr>
            <a:r>
              <a:rPr lang="en-GB" sz="2400" dirty="0" smtClean="0">
                <a:latin typeface="Comic Sans MS" panose="030F0702030302020204" pitchFamily="66" charset="0"/>
              </a:rPr>
              <a:t>Complete page 4 in your workbook </a:t>
            </a:r>
          </a:p>
          <a:p>
            <a:pPr marL="457200" indent="-457200" algn="ctr">
              <a:buFont typeface="+mj-lt"/>
              <a:buAutoNum type="arabicPeriod"/>
            </a:pPr>
            <a:r>
              <a:rPr lang="en-GB" sz="2400" dirty="0" smtClean="0">
                <a:latin typeface="Comic Sans MS" panose="030F0702030302020204" pitchFamily="66" charset="0"/>
              </a:rPr>
              <a:t>Play: </a:t>
            </a:r>
            <a:r>
              <a:rPr lang="en-GB" sz="2400" dirty="0" smtClean="0">
                <a:latin typeface="Comic Sans MS" panose="030F0702030302020204" pitchFamily="66" charset="0"/>
              </a:rPr>
              <a:t>Grid location </a:t>
            </a:r>
          </a:p>
          <a:p>
            <a:pPr algn="ctr"/>
            <a:r>
              <a:rPr lang="en-GB" sz="2000" dirty="0" smtClean="0">
                <a:hlinkClick r:id="rId4"/>
              </a:rPr>
              <a:t>https</a:t>
            </a:r>
            <a:r>
              <a:rPr lang="en-GB" sz="2000" dirty="0">
                <a:hlinkClick r:id="rId4"/>
              </a:rPr>
              <a:t>://uk.ixl.com/math/year-1/location-in-a-grid</a:t>
            </a:r>
            <a:endParaRPr lang="en-GB" sz="2000" dirty="0" smtClean="0">
              <a:latin typeface="Comic Sans MS" panose="030F0702030302020204" pitchFamily="66" charset="0"/>
            </a:endParaRPr>
          </a:p>
        </p:txBody>
      </p:sp>
      <p:pic>
        <p:nvPicPr>
          <p:cNvPr id="11" name="Picture 10" descr="Screen Clipping"/>
          <p:cNvPicPr>
            <a:picLocks noChangeAspect="1"/>
          </p:cNvPicPr>
          <p:nvPr/>
        </p:nvPicPr>
        <p:blipFill>
          <a:blip r:embed="rId5"/>
          <a:stretch>
            <a:fillRect/>
          </a:stretch>
        </p:blipFill>
        <p:spPr>
          <a:xfrm>
            <a:off x="4567237" y="3405184"/>
            <a:ext cx="9526" cy="47632"/>
          </a:xfrm>
          <a:prstGeom prst="rect">
            <a:avLst/>
          </a:prstGeom>
        </p:spPr>
      </p:pic>
      <p:pic>
        <p:nvPicPr>
          <p:cNvPr id="13" name="Picture 1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388" y="3452816"/>
            <a:ext cx="2338723" cy="3232236"/>
          </a:xfrm>
          <a:prstGeom prst="rect">
            <a:avLst/>
          </a:prstGeom>
        </p:spPr>
      </p:pic>
      <p:pic>
        <p:nvPicPr>
          <p:cNvPr id="6" name="Picture 5"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0032" y="3699331"/>
            <a:ext cx="3067199" cy="2620583"/>
          </a:xfrm>
          <a:prstGeom prst="rect">
            <a:avLst/>
          </a:prstGeom>
        </p:spPr>
      </p:pic>
    </p:spTree>
    <p:extLst>
      <p:ext uri="{BB962C8B-B14F-4D97-AF65-F5344CB8AC3E}">
        <p14:creationId xmlns:p14="http://schemas.microsoft.com/office/powerpoint/2010/main" val="221807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21" y="597672"/>
            <a:ext cx="7934398" cy="792088"/>
          </a:xfrm>
        </p:spPr>
        <p:txBody>
          <a:bodyPr>
            <a:normAutofit/>
          </a:bodyPr>
          <a:lstStyle/>
          <a:p>
            <a:pPr algn="ctr"/>
            <a:r>
              <a:rPr lang="en-GB" sz="3600" b="1" u="sng" dirty="0" smtClean="0">
                <a:solidFill>
                  <a:schemeClr val="bg1"/>
                </a:solidFill>
                <a:latin typeface="Comic Sans MS" panose="030F0702030302020204" pitchFamily="66" charset="0"/>
              </a:rPr>
              <a:t>P3 Numeracy Activities </a:t>
            </a:r>
            <a:endParaRPr lang="en-GB" sz="3600" b="1" u="sng" dirty="0">
              <a:solidFill>
                <a:schemeClr val="bg1"/>
              </a:solidFill>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Image result for adding cartoo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7007552" y="229423"/>
            <a:ext cx="2088232" cy="15285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7969" y="2420888"/>
            <a:ext cx="8562282" cy="4320480"/>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9"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8961" y="132508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03648" y="1587135"/>
            <a:ext cx="7272808" cy="830997"/>
          </a:xfrm>
          <a:prstGeom prst="rect">
            <a:avLst/>
          </a:prstGeom>
          <a:noFill/>
        </p:spPr>
        <p:txBody>
          <a:bodyPr wrap="square" rtlCol="0">
            <a:spAutoFit/>
          </a:bodyPr>
          <a:lstStyle/>
          <a:p>
            <a:r>
              <a:rPr lang="en-GB" sz="2400" b="1" dirty="0" smtClean="0">
                <a:solidFill>
                  <a:schemeClr val="bg1"/>
                </a:solidFill>
                <a:latin typeface="Comic Sans MS" panose="030F0702030302020204" pitchFamily="66" charset="0"/>
              </a:rPr>
              <a:t>LI: To use counting on and addition strategies to find the total</a:t>
            </a:r>
            <a:endParaRPr lang="en-GB" sz="2400" b="1" dirty="0">
              <a:solidFill>
                <a:schemeClr val="bg1"/>
              </a:solidFill>
              <a:latin typeface="Comic Sans MS" panose="030F0702030302020204" pitchFamily="66" charset="0"/>
            </a:endParaRPr>
          </a:p>
        </p:txBody>
      </p:sp>
      <p:sp>
        <p:nvSpPr>
          <p:cNvPr id="10" name="TextBox 9"/>
          <p:cNvSpPr txBox="1"/>
          <p:nvPr/>
        </p:nvSpPr>
        <p:spPr>
          <a:xfrm>
            <a:off x="347969" y="2564904"/>
            <a:ext cx="8562282" cy="4062651"/>
          </a:xfrm>
          <a:prstGeom prst="rect">
            <a:avLst/>
          </a:prstGeom>
          <a:solidFill>
            <a:schemeClr val="accent2">
              <a:lumMod val="20000"/>
              <a:lumOff val="80000"/>
            </a:schemeClr>
          </a:solidFill>
        </p:spPr>
        <p:txBody>
          <a:bodyPr wrap="square" rtlCol="0">
            <a:spAutoFit/>
          </a:bodyPr>
          <a:lstStyle/>
          <a:p>
            <a:pPr marL="457200" indent="-457200">
              <a:buFont typeface="+mj-lt"/>
              <a:buAutoNum type="arabicPeriod"/>
            </a:pPr>
            <a:r>
              <a:rPr lang="en-GB" sz="2400" b="1" dirty="0" smtClean="0">
                <a:latin typeface="Comic Sans MS" panose="030F0702030302020204" pitchFamily="66" charset="0"/>
              </a:rPr>
              <a:t>Addition and Subtraction workbook</a:t>
            </a:r>
            <a:endParaRPr lang="en-GB" sz="2400" b="1" dirty="0">
              <a:latin typeface="Comic Sans MS" panose="030F0702030302020204" pitchFamily="66" charset="0"/>
            </a:endParaRPr>
          </a:p>
          <a:p>
            <a:r>
              <a:rPr lang="en-GB" sz="2400" dirty="0" smtClean="0">
                <a:latin typeface="Comic Sans MS" panose="030F0702030302020204" pitchFamily="66" charset="0"/>
              </a:rPr>
              <a:t>     Please do </a:t>
            </a:r>
            <a:r>
              <a:rPr lang="en-GB" sz="2400" dirty="0" smtClean="0">
                <a:latin typeface="Comic Sans MS" panose="030F0702030302020204" pitchFamily="66" charset="0"/>
              </a:rPr>
              <a:t>this  </a:t>
            </a:r>
            <a:r>
              <a:rPr lang="en-GB" sz="2400" dirty="0" smtClean="0">
                <a:latin typeface="Comic Sans MS" panose="030F0702030302020204" pitchFamily="66" charset="0"/>
              </a:rPr>
              <a:t>page of your </a:t>
            </a:r>
          </a:p>
          <a:p>
            <a:r>
              <a:rPr lang="en-GB" sz="2400" dirty="0">
                <a:latin typeface="Comic Sans MS" panose="030F0702030302020204" pitchFamily="66" charset="0"/>
              </a:rPr>
              <a:t> </a:t>
            </a:r>
            <a:r>
              <a:rPr lang="en-GB" sz="2400" dirty="0" smtClean="0">
                <a:latin typeface="Comic Sans MS" panose="030F0702030302020204" pitchFamily="66" charset="0"/>
              </a:rPr>
              <a:t>    booklet</a:t>
            </a:r>
            <a:r>
              <a:rPr lang="en-GB" sz="2400" dirty="0">
                <a:latin typeface="Comic Sans MS" panose="030F0702030302020204" pitchFamily="66" charset="0"/>
              </a:rPr>
              <a:t>.</a:t>
            </a:r>
            <a:endParaRPr lang="en-GB" sz="2400" dirty="0" smtClean="0">
              <a:latin typeface="Comic Sans MS" panose="030F0702030302020204" pitchFamily="66" charset="0"/>
            </a:endParaRPr>
          </a:p>
          <a:p>
            <a:endParaRPr lang="en-GB" sz="2400" dirty="0">
              <a:latin typeface="Comic Sans MS" panose="030F0702030302020204" pitchFamily="66" charset="0"/>
            </a:endParaRPr>
          </a:p>
          <a:p>
            <a:endParaRPr lang="en-GB" sz="2400" dirty="0">
              <a:latin typeface="Comic Sans MS" panose="030F0702030302020204" pitchFamily="66" charset="0"/>
            </a:endParaRPr>
          </a:p>
          <a:p>
            <a:endParaRPr lang="en-GB" sz="2400" dirty="0">
              <a:latin typeface="Comic Sans MS" panose="030F0702030302020204" pitchFamily="66" charset="0"/>
            </a:endParaRPr>
          </a:p>
          <a:p>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endParaRPr lang="en-GB" sz="2400" dirty="0">
              <a:latin typeface="Comic Sans MS" panose="030F0702030302020204" pitchFamily="66" charset="0"/>
            </a:endParaRPr>
          </a:p>
          <a:p>
            <a:r>
              <a:rPr lang="en-GB" sz="2400" b="1" dirty="0" smtClean="0">
                <a:latin typeface="Comic Sans MS" panose="030F0702030302020204" pitchFamily="66" charset="0"/>
              </a:rPr>
              <a:t>2. IXL Maths: Addition </a:t>
            </a:r>
            <a:r>
              <a:rPr lang="en-GB" sz="2400" b="1" dirty="0" smtClean="0">
                <a:latin typeface="Comic Sans MS" panose="030F0702030302020204" pitchFamily="66" charset="0"/>
              </a:rPr>
              <a:t>true or false</a:t>
            </a:r>
            <a:endParaRPr lang="en-GB" sz="2400" b="1" dirty="0" smtClean="0">
              <a:latin typeface="Comic Sans MS" panose="030F0702030302020204" pitchFamily="66" charset="0"/>
            </a:endParaRPr>
          </a:p>
          <a:p>
            <a:pPr algn="ctr"/>
            <a:r>
              <a:rPr lang="en-GB" dirty="0">
                <a:hlinkClick r:id="rId6"/>
              </a:rPr>
              <a:t>https://uk.ixl.com/math/year-2/addition-sentences-true-or-false</a:t>
            </a:r>
            <a:endParaRPr lang="en-GB" b="1" dirty="0">
              <a:latin typeface="Comic Sans MS" panose="030F0702030302020204" pitchFamily="66" charset="0"/>
            </a:endParaRPr>
          </a:p>
        </p:txBody>
      </p:sp>
      <p:pic>
        <p:nvPicPr>
          <p:cNvPr id="3" name="Picture 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8184" y="2494026"/>
            <a:ext cx="2682067" cy="3644373"/>
          </a:xfrm>
          <a:prstGeom prst="rect">
            <a:avLst/>
          </a:prstGeom>
        </p:spPr>
      </p:pic>
      <p:pic>
        <p:nvPicPr>
          <p:cNvPr id="11" name="Picture 10"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77669" y="3406198"/>
            <a:ext cx="2750867" cy="2380061"/>
          </a:xfrm>
          <a:prstGeom prst="rect">
            <a:avLst/>
          </a:prstGeom>
        </p:spPr>
      </p:pic>
    </p:spTree>
    <p:extLst>
      <p:ext uri="{BB962C8B-B14F-4D97-AF65-F5344CB8AC3E}">
        <p14:creationId xmlns:p14="http://schemas.microsoft.com/office/powerpoint/2010/main" val="619349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sp>
        <p:nvSpPr>
          <p:cNvPr id="4" name="AutoShape 2" descr="Jesus forgives sins, heals a paralytic man | Catholic Couri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802" y="3429000"/>
            <a:ext cx="7560839" cy="325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7974" y="555406"/>
            <a:ext cx="8512497" cy="3293209"/>
          </a:xfrm>
          <a:prstGeom prst="rect">
            <a:avLst/>
          </a:prstGeom>
          <a:noFill/>
        </p:spPr>
        <p:txBody>
          <a:bodyPr wrap="square" rtlCol="0">
            <a:spAutoFit/>
          </a:bodyPr>
          <a:lstStyle/>
          <a:p>
            <a:pPr algn="ctr"/>
            <a:r>
              <a:rPr lang="en-GB" sz="2800" b="1" dirty="0" smtClean="0">
                <a:solidFill>
                  <a:schemeClr val="bg1"/>
                </a:solidFill>
                <a:latin typeface="Comic Sans MS" panose="030F0702030302020204" pitchFamily="66" charset="0"/>
              </a:rPr>
              <a:t>R.E.- Acts of Kindness</a:t>
            </a:r>
          </a:p>
          <a:p>
            <a:r>
              <a:rPr lang="en-GB" sz="2800" b="1" dirty="0" smtClean="0">
                <a:solidFill>
                  <a:schemeClr val="bg1"/>
                </a:solidFill>
                <a:latin typeface="Comic Sans MS" panose="030F0702030302020204" pitchFamily="66" charset="0"/>
              </a:rPr>
              <a:t>Jesus showed many act of kindness to others.</a:t>
            </a:r>
          </a:p>
          <a:p>
            <a:r>
              <a:rPr lang="en-GB" sz="2000" dirty="0" smtClean="0">
                <a:solidFill>
                  <a:schemeClr val="bg1"/>
                </a:solidFill>
                <a:latin typeface="Comic Sans MS" panose="030F0702030302020204" pitchFamily="66" charset="0"/>
              </a:rPr>
              <a:t>In this story four friends brought a man who was paralysed to see Jesus so he could be healed. </a:t>
            </a:r>
            <a:r>
              <a:rPr lang="en-GB" sz="2000" dirty="0">
                <a:solidFill>
                  <a:schemeClr val="bg1"/>
                </a:solidFill>
                <a:latin typeface="Comic Sans MS" panose="030F0702030302020204" pitchFamily="66" charset="0"/>
              </a:rPr>
              <a:t>Jesus healed the man to bring praise to God, </a:t>
            </a:r>
            <a:r>
              <a:rPr lang="en-GB" sz="2000" dirty="0" smtClean="0">
                <a:solidFill>
                  <a:schemeClr val="bg1"/>
                </a:solidFill>
                <a:latin typeface="Comic Sans MS" panose="030F0702030302020204" pitchFamily="66" charset="0"/>
              </a:rPr>
              <a:t>not Himself. </a:t>
            </a:r>
            <a:r>
              <a:rPr lang="en-GB" sz="2000" dirty="0">
                <a:solidFill>
                  <a:schemeClr val="bg1"/>
                </a:solidFill>
                <a:latin typeface="Comic Sans MS" panose="030F0702030302020204" pitchFamily="66" charset="0"/>
              </a:rPr>
              <a:t>When we are kind, we should do it </a:t>
            </a:r>
            <a:r>
              <a:rPr lang="en-GB" sz="2000" dirty="0" smtClean="0">
                <a:solidFill>
                  <a:schemeClr val="bg1"/>
                </a:solidFill>
                <a:latin typeface="Comic Sans MS" panose="030F0702030302020204" pitchFamily="66" charset="0"/>
              </a:rPr>
              <a:t>for others , </a:t>
            </a:r>
            <a:r>
              <a:rPr lang="en-GB" sz="2000" dirty="0">
                <a:solidFill>
                  <a:schemeClr val="bg1"/>
                </a:solidFill>
                <a:latin typeface="Comic Sans MS" panose="030F0702030302020204" pitchFamily="66" charset="0"/>
              </a:rPr>
              <a:t>not ourselves. For example, let's say you give some food to the food bank. God wouldn’t want us to brag about our generosity. </a:t>
            </a:r>
            <a:endParaRPr lang="en-GB" sz="2000" dirty="0" smtClean="0">
              <a:solidFill>
                <a:schemeClr val="bg1"/>
              </a:solidFill>
              <a:latin typeface="Comic Sans MS" panose="030F0702030302020204" pitchFamily="66" charset="0"/>
            </a:endParaRPr>
          </a:p>
          <a:p>
            <a:r>
              <a:rPr lang="en-GB" sz="2400" b="1" dirty="0" smtClean="0">
                <a:solidFill>
                  <a:schemeClr val="bg1"/>
                </a:solidFill>
                <a:latin typeface="Comic Sans MS" panose="030F0702030302020204" pitchFamily="66" charset="0"/>
              </a:rPr>
              <a:t>Watch</a:t>
            </a:r>
            <a:r>
              <a:rPr lang="en-GB" sz="2000" dirty="0" smtClean="0">
                <a:solidFill>
                  <a:schemeClr val="bg1"/>
                </a:solidFill>
                <a:latin typeface="Comic Sans MS" panose="030F0702030302020204" pitchFamily="66" charset="0"/>
              </a:rPr>
              <a:t>: </a:t>
            </a:r>
            <a:r>
              <a:rPr lang="en-GB" sz="2000" dirty="0" smtClean="0">
                <a:hlinkClick r:id="rId3"/>
              </a:rPr>
              <a:t>https</a:t>
            </a:r>
            <a:r>
              <a:rPr lang="en-GB" sz="2000" dirty="0" smtClean="0">
                <a:hlinkClick r:id="rId3"/>
              </a:rPr>
              <a:t>://www.youtube.com/watch?v=OIvmqxUVQGA</a:t>
            </a:r>
            <a:endParaRPr lang="en-GB" sz="2000" dirty="0" smtClean="0"/>
          </a:p>
          <a:p>
            <a:endParaRPr lang="en-GB" sz="2800" b="1" dirty="0"/>
          </a:p>
        </p:txBody>
      </p:sp>
    </p:spTree>
    <p:extLst>
      <p:ext uri="{BB962C8B-B14F-4D97-AF65-F5344CB8AC3E}">
        <p14:creationId xmlns:p14="http://schemas.microsoft.com/office/powerpoint/2010/main" val="2033657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252" y="1628800"/>
            <a:ext cx="8562282" cy="439248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19020" y="2550232"/>
            <a:ext cx="7336746" cy="2865648"/>
          </a:xfrm>
        </p:spPr>
        <p:style>
          <a:lnRef idx="3">
            <a:schemeClr val="lt1"/>
          </a:lnRef>
          <a:fillRef idx="1">
            <a:schemeClr val="accent1"/>
          </a:fillRef>
          <a:effectRef idx="1">
            <a:schemeClr val="accent1"/>
          </a:effectRef>
          <a:fontRef idx="minor">
            <a:schemeClr val="lt1"/>
          </a:fontRef>
        </p:style>
        <p:txBody>
          <a:bodyPr/>
          <a:lstStyle/>
          <a:p>
            <a:pPr algn="ctr"/>
            <a:r>
              <a:rPr lang="en-GB" sz="3600" b="1" dirty="0" smtClean="0">
                <a:solidFill>
                  <a:schemeClr val="tx1"/>
                </a:solidFill>
                <a:latin typeface="Comic Sans MS" panose="030F0702030302020204" pitchFamily="66" charset="0"/>
              </a:rPr>
              <a:t>Leave a comment on the blog about what you learned today.</a:t>
            </a:r>
            <a:br>
              <a:rPr lang="en-GB" sz="3600" b="1" dirty="0" smtClean="0">
                <a:solidFill>
                  <a:schemeClr val="tx1"/>
                </a:solidFill>
                <a:latin typeface="Comic Sans MS" panose="030F0702030302020204" pitchFamily="66" charset="0"/>
              </a:rPr>
            </a:br>
            <a:r>
              <a:rPr lang="en-GB" sz="3600" b="1" dirty="0">
                <a:solidFill>
                  <a:schemeClr val="tx1"/>
                </a:solidFill>
                <a:latin typeface="Comic Sans MS" panose="030F0702030302020204" pitchFamily="66" charset="0"/>
              </a:rPr>
              <a:t/>
            </a:r>
            <a:br>
              <a:rPr lang="en-GB" sz="3600" b="1" dirty="0">
                <a:solidFill>
                  <a:schemeClr val="tx1"/>
                </a:solidFill>
                <a:latin typeface="Comic Sans MS" panose="030F0702030302020204" pitchFamily="66" charset="0"/>
              </a:rPr>
            </a:br>
            <a:r>
              <a:rPr lang="en-GB" sz="3600" b="1" dirty="0" smtClean="0">
                <a:solidFill>
                  <a:schemeClr val="tx1"/>
                </a:solidFill>
                <a:latin typeface="Comic Sans MS" panose="030F0702030302020204" pitchFamily="66" charset="0"/>
              </a:rPr>
              <a:t>Enjoy the rest of your day Primary 2/3!</a:t>
            </a:r>
            <a:endParaRPr lang="en-GB" sz="3600" b="1" dirty="0">
              <a:solidFill>
                <a:schemeClr val="tx1"/>
              </a:solidFill>
              <a:latin typeface="Comic Sans MS" panose="030F0702030302020204" pitchFamily="66" charset="0"/>
            </a:endParaRPr>
          </a:p>
        </p:txBody>
      </p:sp>
      <p:pic>
        <p:nvPicPr>
          <p:cNvPr id="3" name="Picture 2" descr="C:\Users\jenna.mclean\Desktop\children playing clip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792" y="745263"/>
            <a:ext cx="4833466" cy="176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00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666" y="249474"/>
            <a:ext cx="7125113" cy="924475"/>
          </a:xfrm>
        </p:spPr>
        <p:txBody>
          <a:bodyPr/>
          <a:lstStyle/>
          <a:p>
            <a:pPr algn="ctr"/>
            <a:r>
              <a:rPr lang="en-GB" sz="3600" b="1" u="sng" dirty="0" smtClean="0">
                <a:solidFill>
                  <a:schemeClr val="bg1"/>
                </a:solidFill>
                <a:latin typeface="Comic Sans MS" panose="030F0702030302020204" pitchFamily="66" charset="0"/>
              </a:rPr>
              <a:t>Literacy</a:t>
            </a:r>
            <a:endParaRPr lang="en-GB" sz="3600" b="1" u="sng" dirty="0">
              <a:solidFill>
                <a:schemeClr val="bg1"/>
              </a:solidFill>
              <a:latin typeface="Comic Sans MS" panose="030F0702030302020204" pitchFamily="66" charset="0"/>
            </a:endParaRPr>
          </a:p>
        </p:txBody>
      </p:sp>
      <p:sp>
        <p:nvSpPr>
          <p:cNvPr id="4" name="Rectangle 3"/>
          <p:cNvSpPr/>
          <p:nvPr/>
        </p:nvSpPr>
        <p:spPr>
          <a:xfrm>
            <a:off x="93782" y="1832630"/>
            <a:ext cx="8856984" cy="4911216"/>
          </a:xfrm>
          <a:prstGeom prst="rect">
            <a:avLst/>
          </a:prstGeom>
          <a:solidFill>
            <a:schemeClr val="accent1">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GB" sz="1600" dirty="0">
              <a:latin typeface="Comic Sans MS" panose="030F0702030302020204" pitchFamily="66" charset="0"/>
            </a:endParaRPr>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7975" y="984133"/>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24775" y="1124744"/>
            <a:ext cx="6175769" cy="707886"/>
          </a:xfrm>
          <a:prstGeom prst="rect">
            <a:avLst/>
          </a:prstGeom>
          <a:noFill/>
        </p:spPr>
        <p:txBody>
          <a:bodyPr wrap="square" rtlCol="0">
            <a:spAutoFit/>
          </a:bodyPr>
          <a:lstStyle/>
          <a:p>
            <a:r>
              <a:rPr lang="en-GB" sz="2000" b="1" dirty="0">
                <a:solidFill>
                  <a:schemeClr val="bg1"/>
                </a:solidFill>
                <a:latin typeface="Comic Sans MS" panose="030F0702030302020204" pitchFamily="66" charset="0"/>
              </a:rPr>
              <a:t>LI: We are learning </a:t>
            </a:r>
            <a:r>
              <a:rPr lang="en-GB" sz="2000" b="1" dirty="0" smtClean="0">
                <a:solidFill>
                  <a:schemeClr val="bg1"/>
                </a:solidFill>
                <a:latin typeface="Comic Sans MS" panose="030F0702030302020204" pitchFamily="66" charset="0"/>
              </a:rPr>
              <a:t>to put words into alphabetical order. </a:t>
            </a:r>
            <a:endParaRPr lang="en-GB" sz="2000" b="1" dirty="0">
              <a:solidFill>
                <a:schemeClr val="bg1"/>
              </a:solidFill>
              <a:latin typeface="Comic Sans MS" panose="030F0702030302020204" pitchFamily="66" charset="0"/>
            </a:endParaRPr>
          </a:p>
        </p:txBody>
      </p:sp>
      <p:pic>
        <p:nvPicPr>
          <p:cNvPr id="4099" name="Picture 3" descr="C:\Users\jenna.mclean\Desktop\rea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0544" y="702348"/>
            <a:ext cx="1350222" cy="8447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7975" y="2702701"/>
            <a:ext cx="3831977" cy="3831818"/>
          </a:xfrm>
          <a:prstGeom prst="rect">
            <a:avLst/>
          </a:prstGeom>
          <a:noFill/>
        </p:spPr>
        <p:txBody>
          <a:bodyPr wrap="square" rtlCol="0">
            <a:spAutoFit/>
          </a:bodyPr>
          <a:lstStyle/>
          <a:p>
            <a:pPr>
              <a:lnSpc>
                <a:spcPct val="150000"/>
              </a:lnSpc>
            </a:pPr>
            <a:r>
              <a:rPr lang="en-GB" dirty="0" smtClean="0">
                <a:latin typeface="Comic Sans MS" panose="030F0702030302020204" pitchFamily="66" charset="0"/>
              </a:rPr>
              <a:t>For todays activity, I would like you to read the words and then write them into your jotter (using your best handwriting) in alphabetical order. This means </a:t>
            </a:r>
            <a:r>
              <a:rPr lang="en-GB" b="1" dirty="0" smtClean="0">
                <a:solidFill>
                  <a:srgbClr val="FF00FF"/>
                </a:solidFill>
                <a:latin typeface="Comic Sans MS" panose="030F0702030302020204" pitchFamily="66" charset="0"/>
              </a:rPr>
              <a:t>A</a:t>
            </a:r>
            <a:r>
              <a:rPr lang="en-GB" dirty="0" smtClean="0">
                <a:latin typeface="Comic Sans MS" panose="030F0702030302020204" pitchFamily="66" charset="0"/>
              </a:rPr>
              <a:t> words would be first, then </a:t>
            </a:r>
            <a:r>
              <a:rPr lang="en-GB" b="1" dirty="0" smtClean="0">
                <a:solidFill>
                  <a:srgbClr val="FFC000"/>
                </a:solidFill>
                <a:latin typeface="Comic Sans MS" panose="030F0702030302020204" pitchFamily="66" charset="0"/>
              </a:rPr>
              <a:t>B</a:t>
            </a:r>
            <a:r>
              <a:rPr lang="en-GB" dirty="0" smtClean="0">
                <a:latin typeface="Comic Sans MS" panose="030F0702030302020204" pitchFamily="66" charset="0"/>
              </a:rPr>
              <a:t> words…</a:t>
            </a:r>
          </a:p>
          <a:p>
            <a:pPr>
              <a:lnSpc>
                <a:spcPct val="150000"/>
              </a:lnSpc>
            </a:pPr>
            <a:r>
              <a:rPr lang="en-GB" dirty="0" smtClean="0">
                <a:latin typeface="Comic Sans MS" panose="030F0702030302020204" pitchFamily="66" charset="0"/>
              </a:rPr>
              <a:t>	</a:t>
            </a:r>
          </a:p>
          <a:p>
            <a:pPr>
              <a:lnSpc>
                <a:spcPct val="150000"/>
              </a:lnSpc>
            </a:pPr>
            <a:endParaRPr lang="en-GB" dirty="0">
              <a:latin typeface="Comic Sans MS" panose="030F0702030302020204" pitchFamily="66" charset="0"/>
            </a:endParaRPr>
          </a:p>
        </p:txBody>
      </p:sp>
      <p:sp>
        <p:nvSpPr>
          <p:cNvPr id="8" name="Rectangle 7"/>
          <p:cNvSpPr/>
          <p:nvPr/>
        </p:nvSpPr>
        <p:spPr>
          <a:xfrm>
            <a:off x="411483" y="1908143"/>
            <a:ext cx="8305479" cy="630942"/>
          </a:xfrm>
          <a:prstGeom prst="rect">
            <a:avLst/>
          </a:prstGeom>
          <a:noFill/>
        </p:spPr>
        <p:txBody>
          <a:bodyPr wrap="none" lIns="91440" tIns="45720" rIns="91440" bIns="45720">
            <a:spAutoFit/>
          </a:bodyPr>
          <a:lstStyle/>
          <a:p>
            <a:pPr algn="ctr"/>
            <a:r>
              <a:rPr lang="en-US" sz="3500" b="0" cap="none" spc="0" dirty="0" smtClean="0">
                <a:ln w="18415" cmpd="sng">
                  <a:solidFill>
                    <a:srgbClr val="FFFFFF"/>
                  </a:solidFill>
                  <a:prstDash val="solid"/>
                </a:ln>
                <a:solidFill>
                  <a:srgbClr val="FF00FF"/>
                </a:solidFill>
                <a:effectLst>
                  <a:outerShdw blurRad="63500" dir="3600000" algn="tl" rotWithShape="0">
                    <a:srgbClr val="000000">
                      <a:alpha val="70000"/>
                    </a:srgbClr>
                  </a:outerShdw>
                </a:effectLst>
                <a:latin typeface="Comic Sans MS" panose="030F0702030302020204" pitchFamily="66" charset="0"/>
              </a:rPr>
              <a:t>A</a:t>
            </a:r>
            <a:r>
              <a:rPr lang="en-US" sz="3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rPr>
              <a:t>BCD</a:t>
            </a:r>
            <a:r>
              <a:rPr lang="en-US" sz="3500" b="0" cap="none" spc="0" dirty="0" smtClean="0">
                <a:ln w="18415" cmpd="sng">
                  <a:solidFill>
                    <a:srgbClr val="FFFFFF"/>
                  </a:solidFill>
                  <a:prstDash val="solid"/>
                </a:ln>
                <a:solidFill>
                  <a:srgbClr val="FF00FF"/>
                </a:solidFill>
                <a:effectLst>
                  <a:outerShdw blurRad="63500" dir="3600000" algn="tl" rotWithShape="0">
                    <a:srgbClr val="000000">
                      <a:alpha val="70000"/>
                    </a:srgbClr>
                  </a:outerShdw>
                </a:effectLst>
                <a:latin typeface="Comic Sans MS" panose="030F0702030302020204" pitchFamily="66" charset="0"/>
              </a:rPr>
              <a:t>E</a:t>
            </a:r>
            <a:r>
              <a:rPr lang="en-US" sz="3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rPr>
              <a:t>FGH</a:t>
            </a:r>
            <a:r>
              <a:rPr lang="en-US" sz="3500" b="0" cap="none" spc="0" dirty="0" smtClean="0">
                <a:ln w="18415" cmpd="sng">
                  <a:solidFill>
                    <a:srgbClr val="FFFFFF"/>
                  </a:solidFill>
                  <a:prstDash val="solid"/>
                </a:ln>
                <a:solidFill>
                  <a:srgbClr val="FF00FF"/>
                </a:solidFill>
                <a:effectLst>
                  <a:outerShdw blurRad="63500" dir="3600000" algn="tl" rotWithShape="0">
                    <a:srgbClr val="000000">
                      <a:alpha val="70000"/>
                    </a:srgbClr>
                  </a:outerShdw>
                </a:effectLst>
                <a:latin typeface="Comic Sans MS" panose="030F0702030302020204" pitchFamily="66" charset="0"/>
              </a:rPr>
              <a:t>I</a:t>
            </a:r>
            <a:r>
              <a:rPr lang="en-US" sz="3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rPr>
              <a:t>JKLMN</a:t>
            </a:r>
            <a:r>
              <a:rPr lang="en-US" sz="3500" b="0" cap="none" spc="0" dirty="0" smtClean="0">
                <a:ln w="18415" cmpd="sng">
                  <a:solidFill>
                    <a:srgbClr val="FFFFFF"/>
                  </a:solidFill>
                  <a:prstDash val="solid"/>
                </a:ln>
                <a:solidFill>
                  <a:srgbClr val="FF00FF"/>
                </a:solidFill>
                <a:effectLst>
                  <a:outerShdw blurRad="63500" dir="3600000" algn="tl" rotWithShape="0">
                    <a:srgbClr val="000000">
                      <a:alpha val="70000"/>
                    </a:srgbClr>
                  </a:outerShdw>
                </a:effectLst>
                <a:latin typeface="Comic Sans MS" panose="030F0702030302020204" pitchFamily="66" charset="0"/>
              </a:rPr>
              <a:t>O</a:t>
            </a:r>
            <a:r>
              <a:rPr lang="en-US" sz="3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rPr>
              <a:t>PQRST</a:t>
            </a:r>
            <a:r>
              <a:rPr lang="en-US" sz="3500" b="0" cap="none" spc="0" dirty="0" smtClean="0">
                <a:ln w="18415" cmpd="sng">
                  <a:solidFill>
                    <a:srgbClr val="FFFFFF"/>
                  </a:solidFill>
                  <a:prstDash val="solid"/>
                </a:ln>
                <a:solidFill>
                  <a:srgbClr val="FF00FF"/>
                </a:solidFill>
                <a:effectLst>
                  <a:outerShdw blurRad="63500" dir="3600000" algn="tl" rotWithShape="0">
                    <a:srgbClr val="000000">
                      <a:alpha val="70000"/>
                    </a:srgbClr>
                  </a:outerShdw>
                </a:effectLst>
                <a:latin typeface="Comic Sans MS" panose="030F0702030302020204" pitchFamily="66" charset="0"/>
              </a:rPr>
              <a:t>U</a:t>
            </a:r>
            <a:r>
              <a:rPr lang="en-US" sz="3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rPr>
              <a:t>VWXYZ</a:t>
            </a:r>
            <a:endParaRPr lang="en-US" sz="3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endParaRPr>
          </a:p>
        </p:txBody>
      </p:sp>
      <p:sp>
        <p:nvSpPr>
          <p:cNvPr id="9" name="TextBox 8"/>
          <p:cNvSpPr txBox="1"/>
          <p:nvPr/>
        </p:nvSpPr>
        <p:spPr>
          <a:xfrm>
            <a:off x="72570" y="5757405"/>
            <a:ext cx="7881684" cy="877356"/>
          </a:xfrm>
          <a:prstGeom prst="rect">
            <a:avLst/>
          </a:prstGeom>
          <a:noFill/>
        </p:spPr>
        <p:txBody>
          <a:bodyPr wrap="square" rtlCol="0">
            <a:spAutoFit/>
          </a:bodyPr>
          <a:lstStyle/>
          <a:p>
            <a:pPr>
              <a:lnSpc>
                <a:spcPct val="150000"/>
              </a:lnSpc>
            </a:pPr>
            <a:r>
              <a:rPr lang="en-GB" dirty="0">
                <a:latin typeface="Comic Sans MS" panose="030F0702030302020204" pitchFamily="66" charset="0"/>
              </a:rPr>
              <a:t>Click the link to play: </a:t>
            </a:r>
            <a:r>
              <a:rPr lang="en-GB" b="1" dirty="0" smtClean="0">
                <a:latin typeface="Comic Sans MS" panose="030F0702030302020204" pitchFamily="66" charset="0"/>
              </a:rPr>
              <a:t>Alphabetical Order on </a:t>
            </a:r>
            <a:r>
              <a:rPr lang="en-GB" b="1" dirty="0" err="1">
                <a:latin typeface="Comic Sans MS" panose="030F0702030302020204" pitchFamily="66" charset="0"/>
              </a:rPr>
              <a:t>Topmarks</a:t>
            </a:r>
            <a:r>
              <a:rPr lang="en-GB" b="1" dirty="0">
                <a:latin typeface="Comic Sans MS" panose="030F0702030302020204" pitchFamily="66" charset="0"/>
              </a:rPr>
              <a:t> </a:t>
            </a:r>
            <a:r>
              <a:rPr lang="en-GB" dirty="0">
                <a:latin typeface="Comic Sans MS" panose="030F0702030302020204" pitchFamily="66" charset="0"/>
                <a:hlinkClick r:id="rId5"/>
              </a:rPr>
              <a:t>https://www.roythezebra.com/reading-games/alphabetical-order-1.html</a:t>
            </a:r>
            <a:endParaRPr lang="en-GB" dirty="0">
              <a:latin typeface="Comic Sans MS" panose="030F0702030302020204" pitchFamily="66" charset="0"/>
            </a:endParaRPr>
          </a:p>
        </p:txBody>
      </p:sp>
      <p:pic>
        <p:nvPicPr>
          <p:cNvPr id="3075" name="Picture 3" descr="C:\Users\jenna.mclean\Desktop\alphabetical order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6036" y="5534991"/>
            <a:ext cx="1636436" cy="115212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522274" y="2760145"/>
            <a:ext cx="4194688" cy="1938992"/>
          </a:xfrm>
          <a:prstGeom prst="rect">
            <a:avLst/>
          </a:prstGeom>
          <a:solidFill>
            <a:schemeClr val="bg1"/>
          </a:solidFill>
        </p:spPr>
        <p:txBody>
          <a:bodyPr wrap="square" lIns="91440" tIns="45720" rIns="91440" bIns="45720">
            <a:spAutoFit/>
          </a:bodyPr>
          <a:lstStyle/>
          <a:p>
            <a:pPr algn="ctr"/>
            <a:r>
              <a:rPr lang="en-GB" sz="2400" b="1" dirty="0" smtClean="0">
                <a:latin typeface="Comic Sans MS" panose="030F0702030302020204" pitchFamily="66" charset="0"/>
              </a:rPr>
              <a:t> four</a:t>
            </a:r>
            <a:r>
              <a:rPr lang="en-GB" sz="2400" b="1" dirty="0">
                <a:latin typeface="Comic Sans MS" panose="030F0702030302020204" pitchFamily="66" charset="0"/>
              </a:rPr>
              <a:t> </a:t>
            </a:r>
            <a:r>
              <a:rPr lang="en-GB" sz="2400" b="1" dirty="0" smtClean="0">
                <a:latin typeface="Comic Sans MS" panose="030F0702030302020204" pitchFamily="66" charset="0"/>
              </a:rPr>
              <a:t>		   miss     	never       	these list	</a:t>
            </a:r>
            <a:r>
              <a:rPr lang="en-GB" sz="2400" b="1" dirty="0">
                <a:latin typeface="Comic Sans MS" panose="030F0702030302020204" pitchFamily="66" charset="0"/>
              </a:rPr>
              <a:t> </a:t>
            </a:r>
            <a:r>
              <a:rPr lang="en-GB" sz="2400" b="1" dirty="0" smtClean="0">
                <a:latin typeface="Comic Sans MS" panose="030F0702030302020204" pitchFamily="66" charset="0"/>
              </a:rPr>
              <a:t>      most 	     must	 	high 	</a:t>
            </a:r>
          </a:p>
          <a:p>
            <a:pPr algn="ctr"/>
            <a:r>
              <a:rPr lang="en-GB" sz="2400" b="1" dirty="0" smtClean="0">
                <a:latin typeface="Comic Sans MS" panose="030F0702030302020204" pitchFamily="66" charset="0"/>
              </a:rPr>
              <a:t>late</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anose="030F0702030302020204" pitchFamily="66" charset="0"/>
            </a:endParaRPr>
          </a:p>
        </p:txBody>
      </p:sp>
    </p:spTree>
    <p:extLst>
      <p:ext uri="{BB962C8B-B14F-4D97-AF65-F5344CB8AC3E}">
        <p14:creationId xmlns:p14="http://schemas.microsoft.com/office/powerpoint/2010/main" val="2765309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520089"/>
            <a:ext cx="7125113" cy="924475"/>
          </a:xfrm>
        </p:spPr>
        <p:txBody>
          <a:bodyPr/>
          <a:lstStyle/>
          <a:p>
            <a:pPr algn="ctr"/>
            <a:r>
              <a:rPr lang="en-GB" sz="4400" b="1" u="sng" dirty="0" smtClean="0">
                <a:solidFill>
                  <a:schemeClr val="bg1"/>
                </a:solidFill>
                <a:latin typeface="Comic Sans MS" panose="030F0702030302020204" pitchFamily="66" charset="0"/>
              </a:rPr>
              <a:t>Reading Comprehension</a:t>
            </a:r>
            <a:endParaRPr lang="en-GB" sz="4400" b="1" u="sng"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611560" y="1807361"/>
            <a:ext cx="7920880" cy="4717983"/>
          </a:xfrm>
          <a:solidFill>
            <a:schemeClr val="accent2">
              <a:lumMod val="20000"/>
              <a:lumOff val="80000"/>
            </a:schemeClr>
          </a:solidFill>
        </p:spPr>
        <p:txBody>
          <a:bodyPr anchor="t">
            <a:normAutofit/>
          </a:bodyPr>
          <a:lstStyle/>
          <a:p>
            <a:pPr marL="0" indent="0" algn="ctr">
              <a:buNone/>
            </a:pPr>
            <a:r>
              <a:rPr lang="en-GB" sz="2400" b="1" dirty="0">
                <a:solidFill>
                  <a:schemeClr val="tx1"/>
                </a:solidFill>
                <a:latin typeface="Comic Sans MS" panose="030F0702030302020204" pitchFamily="66" charset="0"/>
              </a:rPr>
              <a:t>Using your reading book from Oxford </a:t>
            </a:r>
            <a:r>
              <a:rPr lang="en-GB" sz="2400" b="1" dirty="0" smtClean="0">
                <a:solidFill>
                  <a:schemeClr val="tx1"/>
                </a:solidFill>
                <a:latin typeface="Comic Sans MS" panose="030F0702030302020204" pitchFamily="66" charset="0"/>
              </a:rPr>
              <a:t>Owl</a:t>
            </a:r>
          </a:p>
          <a:p>
            <a:pPr marL="0" indent="0" algn="ctr">
              <a:buNone/>
            </a:pPr>
            <a:r>
              <a:rPr lang="en-GB" sz="2400" b="1" dirty="0" smtClean="0">
                <a:solidFill>
                  <a:schemeClr val="tx1"/>
                </a:solidFill>
                <a:latin typeface="Comic Sans MS" panose="030F0702030302020204" pitchFamily="66" charset="0"/>
              </a:rPr>
              <a:t>Can you find the pages with: </a:t>
            </a:r>
          </a:p>
          <a:p>
            <a:pPr marL="0" indent="0" algn="ctr">
              <a:buNone/>
            </a:pPr>
            <a:endParaRPr lang="en-GB" sz="2400" b="1" dirty="0" smtClean="0">
              <a:solidFill>
                <a:schemeClr val="tx1"/>
              </a:solidFill>
              <a:latin typeface="Comic Sans MS" panose="030F0702030302020204" pitchFamily="66" charset="0"/>
            </a:endParaRPr>
          </a:p>
        </p:txBody>
      </p:sp>
      <p:pic>
        <p:nvPicPr>
          <p:cNvPr id="1026" name="Picture 2" descr="C:\Users\lara.cunningham\AppData\Local\Microsoft\Windows\INetCache\IE\ZG6FEX7V\book-25153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48680"/>
            <a:ext cx="1800200" cy="9479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32" y="3068960"/>
            <a:ext cx="7712075"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503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 y="404664"/>
            <a:ext cx="8229600" cy="1728192"/>
          </a:xfrm>
        </p:spPr>
        <p:txBody>
          <a:bodyPr>
            <a:normAutofit/>
          </a:bodyPr>
          <a:lstStyle/>
          <a:p>
            <a:r>
              <a:rPr lang="en-GB" b="1" dirty="0" smtClean="0">
                <a:solidFill>
                  <a:schemeClr val="bg1"/>
                </a:solidFill>
                <a:latin typeface="Comic Sans MS" panose="030F0702030302020204" pitchFamily="66" charset="0"/>
              </a:rPr>
              <a:t>Today’s Story- A Perfect Hug</a:t>
            </a:r>
            <a:r>
              <a:rPr lang="en-GB" dirty="0" smtClean="0">
                <a:solidFill>
                  <a:schemeClr val="bg1"/>
                </a:solidFill>
                <a:latin typeface="Comic Sans MS" panose="030F0702030302020204" pitchFamily="66" charset="0"/>
              </a:rPr>
              <a:t/>
            </a:r>
            <a:br>
              <a:rPr lang="en-GB" dirty="0" smtClean="0">
                <a:solidFill>
                  <a:schemeClr val="bg1"/>
                </a:solidFill>
                <a:latin typeface="Comic Sans MS" panose="030F0702030302020204" pitchFamily="66" charset="0"/>
              </a:rPr>
            </a:br>
            <a:r>
              <a:rPr lang="en-GB" sz="2400" dirty="0">
                <a:solidFill>
                  <a:schemeClr val="bg1"/>
                </a:solidFill>
                <a:latin typeface="Comic Sans MS" panose="030F0702030302020204" pitchFamily="66" charset="0"/>
                <a:hlinkClick r:id="rId2"/>
              </a:rPr>
              <a:t>https://www.youtube.com/watch?v=ShxwjCkp5qU</a:t>
            </a:r>
            <a:endParaRPr lang="en-GB" sz="2400" dirty="0">
              <a:solidFill>
                <a:schemeClr val="bg1"/>
              </a:solidFill>
              <a:latin typeface="Comic Sans MS" panose="030F0702030302020204" pitchFamily="66" charset="0"/>
            </a:endParaRPr>
          </a:p>
        </p:txBody>
      </p:sp>
      <p:pic>
        <p:nvPicPr>
          <p:cNvPr id="1026" name="Picture 2" descr="C:\Users\jane.stanners\Desktop\h&amp;h\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988840"/>
            <a:ext cx="576064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10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412777"/>
            <a:ext cx="8424936" cy="3456383"/>
          </a:xfrm>
        </p:spPr>
        <p:txBody>
          <a:bodyPr>
            <a:noAutofit/>
          </a:bodyPr>
          <a:lstStyle/>
          <a:p>
            <a:pPr algn="l"/>
            <a:r>
              <a:rPr lang="en-GB" sz="1800" b="1" dirty="0" smtClean="0"/>
              <a:t/>
            </a:r>
            <a:br>
              <a:rPr lang="en-GB" sz="1800" b="1" dirty="0" smtClean="0"/>
            </a:br>
            <a:r>
              <a:rPr lang="en-GB" sz="1800" b="1" dirty="0" smtClean="0"/>
              <a:t/>
            </a:r>
            <a:br>
              <a:rPr lang="en-GB" sz="1800" b="1" dirty="0" smtClean="0"/>
            </a:br>
            <a:r>
              <a:rPr lang="en-GB" sz="1800" b="1" dirty="0"/>
              <a:t/>
            </a:r>
            <a:br>
              <a:rPr lang="en-GB" sz="1800" b="1" dirty="0"/>
            </a:br>
            <a:r>
              <a:rPr lang="en-GB" sz="1800" b="1" dirty="0" smtClean="0"/>
              <a:t/>
            </a:r>
            <a:br>
              <a:rPr lang="en-GB" sz="1800" b="1" dirty="0" smtClean="0"/>
            </a:br>
            <a:r>
              <a:rPr lang="en-GB" sz="2000" b="1" dirty="0">
                <a:solidFill>
                  <a:schemeClr val="bg1">
                    <a:lumMod val="65000"/>
                  </a:schemeClr>
                </a:solidFill>
                <a:latin typeface="Comic Sans MS" panose="030F0702030302020204" pitchFamily="66" charset="0"/>
              </a:rPr>
              <a:t>Y</a:t>
            </a:r>
            <a:r>
              <a:rPr lang="en-GB" sz="2000" b="1" dirty="0" smtClean="0">
                <a:solidFill>
                  <a:schemeClr val="bg1">
                    <a:lumMod val="65000"/>
                  </a:schemeClr>
                </a:solidFill>
                <a:latin typeface="Comic Sans MS" panose="030F0702030302020204" pitchFamily="66" charset="0"/>
              </a:rPr>
              <a:t>ou are going to write about why you love hugs and who from.</a:t>
            </a:r>
            <a:br>
              <a:rPr lang="en-GB" sz="2000" b="1" dirty="0" smtClean="0">
                <a:solidFill>
                  <a:schemeClr val="bg1">
                    <a:lumMod val="65000"/>
                  </a:schemeClr>
                </a:solidFill>
                <a:latin typeface="Comic Sans MS" panose="030F0702030302020204" pitchFamily="66" charset="0"/>
              </a:rPr>
            </a:br>
            <a:r>
              <a:rPr lang="en-GB" sz="2400" b="1" dirty="0" smtClean="0">
                <a:solidFill>
                  <a:schemeClr val="bg2">
                    <a:lumMod val="20000"/>
                    <a:lumOff val="80000"/>
                  </a:schemeClr>
                </a:solidFill>
                <a:latin typeface="Comic Sans MS" panose="030F0702030302020204" pitchFamily="66" charset="0"/>
              </a:rPr>
              <a:t>L.I</a:t>
            </a:r>
            <a:r>
              <a:rPr lang="en-GB" sz="2400" b="1" dirty="0" smtClean="0">
                <a:solidFill>
                  <a:schemeClr val="bg2">
                    <a:lumMod val="20000"/>
                    <a:lumOff val="80000"/>
                  </a:schemeClr>
                </a:solidFill>
                <a:latin typeface="Comic Sans MS" panose="030F0702030302020204" pitchFamily="66" charset="0"/>
              </a:rPr>
              <a:t>.- I can write about my feelings.</a:t>
            </a:r>
            <a:br>
              <a:rPr lang="en-GB" sz="2400" b="1" dirty="0" smtClean="0">
                <a:solidFill>
                  <a:schemeClr val="bg2">
                    <a:lumMod val="20000"/>
                    <a:lumOff val="80000"/>
                  </a:schemeClr>
                </a:solidFill>
                <a:latin typeface="Comic Sans MS" panose="030F0702030302020204" pitchFamily="66" charset="0"/>
              </a:rPr>
            </a:br>
            <a:r>
              <a:rPr lang="en-GB" sz="1800" b="1" dirty="0" smtClean="0">
                <a:solidFill>
                  <a:schemeClr val="bg1"/>
                </a:solidFill>
                <a:latin typeface="Comic Sans MS" panose="030F0702030302020204" pitchFamily="66" charset="0"/>
              </a:rPr>
              <a:t>At </a:t>
            </a:r>
            <a:r>
              <a:rPr lang="en-GB" sz="1800" b="1" dirty="0" smtClean="0">
                <a:solidFill>
                  <a:schemeClr val="bg1"/>
                </a:solidFill>
                <a:latin typeface="Comic Sans MS" panose="030F0702030302020204" pitchFamily="66" charset="0"/>
              </a:rPr>
              <a:t>the moment we have to be careful who we hug as we can only hug the people in our house. But thinking of hugs can cheer us up.</a:t>
            </a:r>
            <a:r>
              <a:rPr lang="en-GB" sz="1800" b="1" dirty="0">
                <a:solidFill>
                  <a:schemeClr val="bg1"/>
                </a:solidFill>
                <a:latin typeface="Comic Sans MS" panose="030F0702030302020204" pitchFamily="66" charset="0"/>
              </a:rPr>
              <a:t/>
            </a:r>
            <a:br>
              <a:rPr lang="en-GB" sz="1800" b="1" dirty="0">
                <a:solidFill>
                  <a:schemeClr val="bg1"/>
                </a:solidFill>
                <a:latin typeface="Comic Sans MS" panose="030F0702030302020204" pitchFamily="66" charset="0"/>
              </a:rPr>
            </a:br>
            <a:r>
              <a:rPr lang="en-GB" sz="1800" b="1" dirty="0" smtClean="0">
                <a:solidFill>
                  <a:schemeClr val="bg1"/>
                </a:solidFill>
                <a:latin typeface="Comic Sans MS" panose="030F0702030302020204" pitchFamily="66" charset="0"/>
              </a:rPr>
              <a:t/>
            </a:r>
            <a:br>
              <a:rPr lang="en-GB" sz="1800" b="1" dirty="0" smtClean="0">
                <a:solidFill>
                  <a:schemeClr val="bg1"/>
                </a:solidFill>
                <a:latin typeface="Comic Sans MS" panose="030F0702030302020204" pitchFamily="66" charset="0"/>
              </a:rPr>
            </a:br>
            <a:r>
              <a:rPr lang="en-GB" sz="1800" b="1" dirty="0" smtClean="0">
                <a:solidFill>
                  <a:schemeClr val="bg1"/>
                </a:solidFill>
                <a:latin typeface="Comic Sans MS" panose="030F0702030302020204" pitchFamily="66" charset="0"/>
              </a:rPr>
              <a:t>Close your eyes and think about who or what you like to hug. When you like to hug and how does it feel. How do we make others feel when we give them a hug.</a:t>
            </a:r>
            <a:br>
              <a:rPr lang="en-GB" sz="1800" b="1" dirty="0" smtClean="0">
                <a:solidFill>
                  <a:schemeClr val="bg1"/>
                </a:solidFill>
                <a:latin typeface="Comic Sans MS" panose="030F0702030302020204" pitchFamily="66" charset="0"/>
              </a:rPr>
            </a:br>
            <a:r>
              <a:rPr lang="en-GB" sz="1800" b="1" dirty="0">
                <a:solidFill>
                  <a:schemeClr val="bg1"/>
                </a:solidFill>
                <a:latin typeface="Comic Sans MS" panose="030F0702030302020204" pitchFamily="66" charset="0"/>
              </a:rPr>
              <a:t/>
            </a:r>
            <a:br>
              <a:rPr lang="en-GB" sz="1800" b="1" dirty="0">
                <a:solidFill>
                  <a:schemeClr val="bg1"/>
                </a:solidFill>
                <a:latin typeface="Comic Sans MS" panose="030F0702030302020204" pitchFamily="66" charset="0"/>
              </a:rPr>
            </a:br>
            <a:r>
              <a:rPr lang="en-GB" sz="1800" b="1" dirty="0" smtClean="0">
                <a:solidFill>
                  <a:schemeClr val="bg1"/>
                </a:solidFill>
                <a:latin typeface="Comic Sans MS" panose="030F0702030302020204" pitchFamily="66" charset="0"/>
              </a:rPr>
              <a:t>Draw a picture to help you plan your piece of writing.</a:t>
            </a:r>
            <a:r>
              <a:rPr lang="en-GB" sz="1800" dirty="0" smtClean="0">
                <a:solidFill>
                  <a:schemeClr val="bg1"/>
                </a:solidFill>
                <a:latin typeface="Comic Sans MS" panose="030F0702030302020204" pitchFamily="66" charset="0"/>
              </a:rPr>
              <a:t/>
            </a:r>
            <a:br>
              <a:rPr lang="en-GB" sz="1800" dirty="0" smtClean="0">
                <a:solidFill>
                  <a:schemeClr val="bg1"/>
                </a:solidFill>
                <a:latin typeface="Comic Sans MS" panose="030F0702030302020204" pitchFamily="66" charset="0"/>
              </a:rPr>
            </a:br>
            <a:endParaRPr lang="en-GB" sz="1800" dirty="0">
              <a:solidFill>
                <a:schemeClr val="bg1"/>
              </a:solidFill>
              <a:latin typeface="Comic Sans MS" panose="030F0702030302020204" pitchFamily="66" charset="0"/>
            </a:endParaRPr>
          </a:p>
        </p:txBody>
      </p:sp>
      <p:sp>
        <p:nvSpPr>
          <p:cNvPr id="3" name="Subtitle 2"/>
          <p:cNvSpPr>
            <a:spLocks noGrp="1"/>
          </p:cNvSpPr>
          <p:nvPr>
            <p:ph type="subTitle" idx="1"/>
          </p:nvPr>
        </p:nvSpPr>
        <p:spPr>
          <a:xfrm>
            <a:off x="179513" y="3977680"/>
            <a:ext cx="8712966" cy="2880320"/>
          </a:xfrm>
        </p:spPr>
        <p:txBody>
          <a:bodyPr>
            <a:normAutofit fontScale="25000" lnSpcReduction="20000"/>
          </a:bodyPr>
          <a:lstStyle/>
          <a:p>
            <a:endParaRPr lang="en-GB" b="1" dirty="0" smtClean="0">
              <a:solidFill>
                <a:srgbClr val="00B050"/>
              </a:solidFill>
            </a:endParaRPr>
          </a:p>
          <a:p>
            <a:endParaRPr lang="en-GB" sz="8000" b="1" dirty="0" smtClean="0">
              <a:solidFill>
                <a:srgbClr val="00B050"/>
              </a:solidFill>
            </a:endParaRPr>
          </a:p>
          <a:p>
            <a:endParaRPr lang="en-GB" sz="8000" b="1" dirty="0">
              <a:solidFill>
                <a:srgbClr val="00B050"/>
              </a:solidFill>
            </a:endParaRPr>
          </a:p>
          <a:p>
            <a:r>
              <a:rPr lang="en-GB" sz="8000" b="1" dirty="0" smtClean="0">
                <a:solidFill>
                  <a:schemeClr val="bg2">
                    <a:lumMod val="20000"/>
                    <a:lumOff val="80000"/>
                  </a:schemeClr>
                </a:solidFill>
                <a:latin typeface="Comic Sans MS" panose="030F0702030302020204" pitchFamily="66" charset="0"/>
              </a:rPr>
              <a:t>Think </a:t>
            </a:r>
            <a:r>
              <a:rPr lang="en-GB" sz="8000" b="1" dirty="0" smtClean="0">
                <a:solidFill>
                  <a:schemeClr val="bg2">
                    <a:lumMod val="20000"/>
                    <a:lumOff val="80000"/>
                  </a:schemeClr>
                </a:solidFill>
                <a:latin typeface="Comic Sans MS" panose="030F0702030302020204" pitchFamily="66" charset="0"/>
              </a:rPr>
              <a:t>about WHO </a:t>
            </a:r>
            <a:r>
              <a:rPr lang="en-GB" sz="8000" b="1" dirty="0" smtClean="0">
                <a:solidFill>
                  <a:schemeClr val="bg2">
                    <a:lumMod val="20000"/>
                    <a:lumOff val="80000"/>
                  </a:schemeClr>
                </a:solidFill>
                <a:latin typeface="Comic Sans MS" panose="030F0702030302020204" pitchFamily="66" charset="0"/>
              </a:rPr>
              <a:t>WHAT WHERE WHEN WHY, </a:t>
            </a:r>
            <a:r>
              <a:rPr lang="en-GB" sz="8000" b="1" dirty="0" smtClean="0">
                <a:solidFill>
                  <a:schemeClr val="bg2">
                    <a:lumMod val="20000"/>
                    <a:lumOff val="80000"/>
                  </a:schemeClr>
                </a:solidFill>
                <a:latin typeface="Comic Sans MS" panose="030F0702030302020204" pitchFamily="66" charset="0"/>
              </a:rPr>
              <a:t>as </a:t>
            </a:r>
            <a:r>
              <a:rPr lang="en-GB" sz="8000" b="1" dirty="0" smtClean="0">
                <a:solidFill>
                  <a:schemeClr val="bg2">
                    <a:lumMod val="20000"/>
                    <a:lumOff val="80000"/>
                  </a:schemeClr>
                </a:solidFill>
                <a:latin typeface="Comic Sans MS" panose="030F0702030302020204" pitchFamily="66" charset="0"/>
              </a:rPr>
              <a:t>you are composing your </a:t>
            </a:r>
            <a:r>
              <a:rPr lang="en-GB" sz="8000" b="1" dirty="0" smtClean="0">
                <a:solidFill>
                  <a:schemeClr val="bg2">
                    <a:lumMod val="20000"/>
                    <a:lumOff val="80000"/>
                  </a:schemeClr>
                </a:solidFill>
                <a:latin typeface="Comic Sans MS" panose="030F0702030302020204" pitchFamily="66" charset="0"/>
              </a:rPr>
              <a:t>writing </a:t>
            </a:r>
            <a:endParaRPr lang="en-GB" sz="8000" b="1" dirty="0" smtClean="0">
              <a:solidFill>
                <a:schemeClr val="bg2">
                  <a:lumMod val="20000"/>
                  <a:lumOff val="80000"/>
                </a:schemeClr>
              </a:solidFill>
              <a:latin typeface="Comic Sans MS" panose="030F0702030302020204" pitchFamily="66" charset="0"/>
            </a:endParaRPr>
          </a:p>
          <a:p>
            <a:r>
              <a:rPr lang="en-GB" sz="8000" b="1" dirty="0" smtClean="0">
                <a:solidFill>
                  <a:schemeClr val="bg2">
                    <a:lumMod val="20000"/>
                    <a:lumOff val="80000"/>
                  </a:schemeClr>
                </a:solidFill>
                <a:latin typeface="Comic Sans MS" panose="030F0702030302020204" pitchFamily="66" charset="0"/>
              </a:rPr>
              <a:t>Share YOUR IDEAS before you start.</a:t>
            </a:r>
          </a:p>
          <a:p>
            <a:r>
              <a:rPr lang="en-GB" sz="8000" b="1" dirty="0" smtClean="0">
                <a:solidFill>
                  <a:schemeClr val="bg2">
                    <a:lumMod val="20000"/>
                    <a:lumOff val="80000"/>
                  </a:schemeClr>
                </a:solidFill>
                <a:latin typeface="Comic Sans MS" panose="030F0702030302020204" pitchFamily="66" charset="0"/>
              </a:rPr>
              <a:t>Get help with tricky words but DON’T WORRY  give the words a go!</a:t>
            </a:r>
          </a:p>
          <a:p>
            <a:r>
              <a:rPr lang="en-GB" sz="8000" b="1" dirty="0" smtClean="0">
                <a:solidFill>
                  <a:schemeClr val="bg2">
                    <a:lumMod val="20000"/>
                    <a:lumOff val="80000"/>
                  </a:schemeClr>
                </a:solidFill>
                <a:latin typeface="Comic Sans MS" panose="030F0702030302020204" pitchFamily="66" charset="0"/>
              </a:rPr>
              <a:t>Remember CAPITAL LETTERS, FULL STOPS AND </a:t>
            </a:r>
            <a:r>
              <a:rPr lang="en-GB" sz="8000" b="1" dirty="0" smtClean="0">
                <a:solidFill>
                  <a:schemeClr val="bg2">
                    <a:lumMod val="20000"/>
                    <a:lumOff val="80000"/>
                  </a:schemeClr>
                </a:solidFill>
                <a:latin typeface="Comic Sans MS" panose="030F0702030302020204" pitchFamily="66" charset="0"/>
              </a:rPr>
              <a:t>FINGER SPACES</a:t>
            </a:r>
            <a:endParaRPr lang="en-GB" sz="8000" b="1" dirty="0" smtClean="0">
              <a:solidFill>
                <a:schemeClr val="bg2">
                  <a:lumMod val="20000"/>
                  <a:lumOff val="80000"/>
                </a:schemeClr>
              </a:solidFill>
              <a:latin typeface="Comic Sans MS" panose="030F0702030302020204" pitchFamily="66" charset="0"/>
            </a:endParaRPr>
          </a:p>
        </p:txBody>
      </p:sp>
      <p:sp>
        <p:nvSpPr>
          <p:cNvPr id="5" name="TextBox 4"/>
          <p:cNvSpPr txBox="1"/>
          <p:nvPr/>
        </p:nvSpPr>
        <p:spPr>
          <a:xfrm>
            <a:off x="2411760" y="299010"/>
            <a:ext cx="424847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800" b="1" dirty="0" smtClean="0">
                <a:latin typeface="Comic Sans MS" panose="030F0702030302020204" pitchFamily="66" charset="0"/>
              </a:rPr>
              <a:t>Writing-  I Love Hugs</a:t>
            </a:r>
            <a:endParaRPr lang="en-GB" sz="2800" b="1" dirty="0">
              <a:latin typeface="Comic Sans MS" panose="030F0702030302020204" pitchFamily="66" charset="0"/>
            </a:endParaRPr>
          </a:p>
        </p:txBody>
      </p:sp>
      <p:pic>
        <p:nvPicPr>
          <p:cNvPr id="3074" name="Picture 2" descr="C:\Users\jane.stanners\AppData\Local\Microsoft\Windows\INetCache\IE\WYEY41Z1\800xet_ad_12-05-2007--0434-1-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9512" y="116632"/>
            <a:ext cx="1693587" cy="129614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ane.stanners\AppData\Local\Microsoft\Windows\INetCache\IE\ZX8NGAS4\teddy-friends-hugs-car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16632"/>
            <a:ext cx="1656183" cy="129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741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052736"/>
            <a:ext cx="7999040" cy="400110"/>
          </a:xfrm>
          <a:prstGeom prst="rect">
            <a:avLst/>
          </a:prstGeom>
          <a:noFill/>
        </p:spPr>
        <p:txBody>
          <a:bodyPr wrap="square" rtlCol="0">
            <a:spAutoFit/>
          </a:bodyPr>
          <a:lstStyle/>
          <a:p>
            <a:pPr algn="ctr"/>
            <a:r>
              <a:rPr lang="en-GB" sz="2000" dirty="0" smtClean="0">
                <a:solidFill>
                  <a:schemeClr val="bg1"/>
                </a:solidFill>
                <a:latin typeface="Comic Sans MS" panose="030F0702030302020204" pitchFamily="66" charset="0"/>
              </a:rPr>
              <a:t>L.I - I am aware of others feelings and can show acts of kindness.</a:t>
            </a:r>
            <a:endParaRPr lang="en-GB" sz="2000" dirty="0">
              <a:solidFill>
                <a:schemeClr val="bg1"/>
              </a:solidFill>
              <a:latin typeface="Comic Sans MS" panose="030F0702030302020204" pitchFamily="66" charset="0"/>
            </a:endParaRPr>
          </a:p>
        </p:txBody>
      </p:sp>
      <p:sp>
        <p:nvSpPr>
          <p:cNvPr id="2" name="TextBox 1"/>
          <p:cNvSpPr txBox="1"/>
          <p:nvPr/>
        </p:nvSpPr>
        <p:spPr>
          <a:xfrm>
            <a:off x="1043608" y="371929"/>
            <a:ext cx="7272808" cy="769441"/>
          </a:xfrm>
          <a:prstGeom prst="rect">
            <a:avLst/>
          </a:prstGeom>
          <a:noFill/>
        </p:spPr>
        <p:txBody>
          <a:bodyPr wrap="square" rtlCol="0">
            <a:spAutoFit/>
          </a:bodyPr>
          <a:lstStyle/>
          <a:p>
            <a:pPr algn="ctr"/>
            <a:r>
              <a:rPr lang="en-GB" sz="4400" b="1" dirty="0" smtClean="0">
                <a:solidFill>
                  <a:schemeClr val="bg1"/>
                </a:solidFill>
                <a:latin typeface="Comic Sans MS" panose="030F0702030302020204" pitchFamily="66" charset="0"/>
              </a:rPr>
              <a:t>Health and Wellbeing</a:t>
            </a:r>
            <a:endParaRPr lang="en-GB" sz="4400" b="1" dirty="0">
              <a:solidFill>
                <a:schemeClr val="bg1"/>
              </a:solidFill>
              <a:latin typeface="Comic Sans MS" panose="030F0702030302020204" pitchFamily="66" charset="0"/>
            </a:endParaRPr>
          </a:p>
        </p:txBody>
      </p:sp>
      <p:pic>
        <p:nvPicPr>
          <p:cNvPr id="1026" name="Picture 2" descr="https://attachments.office.net/owa/lynne.mcgill%40westlothian.org.uk/service.svc/s/GetAttachmentThumbnail?id=AAMkADMyMTU1ZGY3LTU4ZjctNDE5Zi1hYmYxLWU0N2QxZGMyMjFiZgBGAAAAAABamOYT%2BuxeR6yuQIDCfA%2BzBwAI4K1tM9eKTK4ogefDnwdtAAAAu6xsAAATDhN7rhXxR4XZO3F358heAAZ8QRdEAAABEgAQAK5oxFFn4dxIr2HkVTirWJU%3D&amp;thumbnailType=2&amp;owa=outlook.office.com&amp;scriptVer=2020051702.05&amp;X-OWA-CANARY=MSnabeQj-0uMABVvWQNemqDHisIQANgY1vOw91kOWEiJ7isg-VelmiB3342nAvXPppbta3m3FMo.&amp;token=eyJhbGciOiJSUzI1NiIsImtpZCI6IjU2MzU4ODUyMzRCOTI1MkRERTAwNTc2NkQ5RDlGMjc2NTY1RjYzRTIiLCJ4NXQiOiJWaldJVWpTNUpTM2VBRmRtMmRueWRsWmZZLUkiLCJ0eXAiOiJKV1QifQ.eyJvcmlnaW4iOiJodHRwczovL291dGxvb2sub2ZmaWNlLmNvbSIsInVjIjoiNmJjOGNiZWNkNDEzNGZmOWIwMjMwMzQzZTY5ZGZjN2YiLCJ2ZXIiOiJFeGNoYW5nZS5DYWxsYmFjay5WMSIsImFwcGN0eHNlbmRlciI6Ik93YURvd25sb2FkQGNjZDMyY2EzLTE2Y2UtNDI4Zi05NTQxLTM3MmQ2YjA1MTkyOSIsImlzc3JpbmciOiJXVyIsImFwcGN0eCI6IntcIm1zZXhjaHByb3RcIjpcIm93YVwiLFwicHJpbWFyeXNpZFwiOlwiUy0xLTUtMjEtMjgxNDA1MzYwNi0xODc1OTc4NDkzLTQ2MDE5MC0xMDk2MTcwM1wiLFwicHVpZFwiOlwiMTE1Mzc2NTkzMTc1ODE4NDQxN1wiLFwib2lkXCI6XCIyMTdjNDBlMS1kMGQwLTQ0M2YtOWE1MC1kZDVmOTRmZmVkNzNcIixcInNjb3BlXCI6XCJPd2FEb3dubG9hZFwifSIsIm5iZiI6MTU5MDM0NTExNSwiZXhwIjoxNTkwMzQ1NzE1LCJpc3MiOiIwMDAwMDAwMi0wMDAwLTBmZjEtY2UwMC0wMDAwMDAwMDAwMDBAY2NkMzJjYTMtMTZjZS00MjhmLTk1NDEtMzcyZDZiMDUxOTI5IiwiYXVkIjoiMDAwMDAwMDItMDAwMC0wZmYxLWNlMDAtMDAwMDAwMDAwMDAwL2F0dGFjaG1lbnRzLm9mZmljZS5uZXRAY2NkMzJjYTMtMTZjZS00MjhmLTk1NDEtMzcyZDZiMDUxOTI5IiwiaGFwcCI6Im93YSJ9.BPP2ODhvHNb0ClvDekSpxUuESG3SV09XWui8OGy8KVdziJl_AQRGlQJ07FxFOzNlSObbT2jcZ32JiloUqkbZH4Bz6iQi0BY5QouYYAPF1HFx6mmpjjZZ5RYQw5Oy8tKmz4mEx717Wb7auGAZsiGwypG88WOGhdnZ1xRIEg56XUYav-F7Df3iPCoV0olCG1_RrI0MgJjaV_NeRxYxNjjS2gxlz_od6Q03h_YWMLjRE6Etz3mVx3dEKVRMcx_diXjObbmPZp87O5DDB3V6AFlar84gtJwg3MZXKcKiQdyKUNkloRtVlmQSK9xLcaJUA_TB4Q7IHCnTNL8vfRLxaDiARA&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67292"/>
            <a:ext cx="6840760" cy="42505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3568" y="5877272"/>
            <a:ext cx="7632848" cy="707886"/>
          </a:xfrm>
          <a:prstGeom prst="rect">
            <a:avLst/>
          </a:prstGeom>
          <a:noFill/>
        </p:spPr>
        <p:txBody>
          <a:bodyPr wrap="square" rtlCol="0">
            <a:spAutoFit/>
          </a:bodyPr>
          <a:lstStyle/>
          <a:p>
            <a:r>
              <a:rPr lang="en-GB" sz="2000" dirty="0" smtClean="0">
                <a:solidFill>
                  <a:schemeClr val="bg1"/>
                </a:solidFill>
                <a:latin typeface="Comic Sans MS" panose="030F0702030302020204" pitchFamily="66" charset="0"/>
              </a:rPr>
              <a:t>Can you choose another small act of kindness from above and show someone you care?</a:t>
            </a:r>
            <a:endParaRPr lang="en-GB"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158668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611560" y="2420888"/>
            <a:ext cx="7272808" cy="3888432"/>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475656" y="272277"/>
            <a:ext cx="6226851" cy="924475"/>
          </a:xfrm>
        </p:spPr>
        <p:txBody>
          <a:bodyPr>
            <a:noAutofit/>
          </a:bodyPr>
          <a:lstStyle/>
          <a:p>
            <a:pPr algn="ctr"/>
            <a:r>
              <a:rPr lang="en-GB" sz="3600" b="1" u="sng" dirty="0" smtClean="0">
                <a:solidFill>
                  <a:schemeClr val="bg1"/>
                </a:solidFill>
                <a:latin typeface="Comic Sans MS" panose="030F0702030302020204" pitchFamily="66" charset="0"/>
              </a:rPr>
              <a:t>Numeracy – Warm Up </a:t>
            </a:r>
            <a:endParaRPr lang="en-GB" sz="3600" b="1" dirty="0">
              <a:solidFill>
                <a:schemeClr val="bg1"/>
              </a:solidFill>
            </a:endParaRPr>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1560" y="119675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28360" y="1515425"/>
            <a:ext cx="6804080" cy="707886"/>
          </a:xfrm>
          <a:prstGeom prst="rect">
            <a:avLst/>
          </a:prstGeom>
          <a:noFill/>
        </p:spPr>
        <p:txBody>
          <a:bodyPr wrap="square" rtlCol="0">
            <a:spAutoFit/>
          </a:bodyPr>
          <a:lstStyle/>
          <a:p>
            <a:r>
              <a:rPr lang="en-GB" sz="2000" b="1" dirty="0" smtClean="0">
                <a:solidFill>
                  <a:schemeClr val="bg1"/>
                </a:solidFill>
                <a:latin typeface="Comic Sans MS" panose="030F0702030302020204" pitchFamily="66" charset="0"/>
              </a:rPr>
              <a:t>LI: To use mental strategies to solve maths problems and be able to explain my strategy </a:t>
            </a:r>
            <a:endParaRPr lang="en-GB" sz="2000" b="1" dirty="0">
              <a:solidFill>
                <a:schemeClr val="bg1"/>
              </a:solidFill>
              <a:latin typeface="Comic Sans MS" panose="030F0702030302020204" pitchFamily="66" charset="0"/>
            </a:endParaRPr>
          </a:p>
        </p:txBody>
      </p:sp>
      <p:sp>
        <p:nvSpPr>
          <p:cNvPr id="9" name="AutoShape 2" descr="Image result for counting in 2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3"/>
          <p:cNvSpPr/>
          <p:nvPr/>
        </p:nvSpPr>
        <p:spPr>
          <a:xfrm>
            <a:off x="1569303" y="3284984"/>
            <a:ext cx="5357321" cy="1862048"/>
          </a:xfrm>
          <a:prstGeom prst="rect">
            <a:avLst/>
          </a:prstGeom>
          <a:noFill/>
        </p:spPr>
        <p:txBody>
          <a:bodyPr wrap="square" lIns="91440" tIns="45720" rIns="91440" bIns="45720">
            <a:spAutoFit/>
          </a:bodyPr>
          <a:lstStyle/>
          <a:p>
            <a:pPr algn="ctr"/>
            <a:r>
              <a:rPr lang="en-US" sz="11500" b="1" spc="100" dirty="0" smtClean="0">
                <a:ln w="18000">
                  <a:solidFill>
                    <a:sysClr val="windowText" lastClr="000000"/>
                  </a:solidFill>
                  <a:prstDash val="solid"/>
                </a:ln>
                <a:solidFill>
                  <a:sysClr val="windowText" lastClr="000000">
                    <a:alpha val="5700"/>
                  </a:sysClr>
                </a:solidFill>
                <a:effectLst>
                  <a:glow rad="101600">
                    <a:schemeClr val="accent2">
                      <a:satMod val="175000"/>
                      <a:alpha val="40000"/>
                    </a:schemeClr>
                  </a:glow>
                  <a:outerShdw blurRad="25000" dist="20000" dir="16020000" algn="tl">
                    <a:schemeClr val="accent1">
                      <a:satMod val="200000"/>
                      <a:shade val="1000"/>
                      <a:alpha val="60000"/>
                    </a:schemeClr>
                  </a:outerShdw>
                </a:effectLst>
              </a:rPr>
              <a:t>Splat </a:t>
            </a:r>
            <a:endParaRPr lang="en-US" sz="11500" b="1" spc="100" dirty="0">
              <a:ln w="18000">
                <a:solidFill>
                  <a:sysClr val="windowText" lastClr="000000"/>
                </a:solidFill>
                <a:prstDash val="solid"/>
              </a:ln>
              <a:solidFill>
                <a:sysClr val="windowText" lastClr="000000">
                  <a:alpha val="5700"/>
                </a:sysClr>
              </a:solidFill>
              <a:effectLst>
                <a:glow rad="101600">
                  <a:schemeClr val="accent2">
                    <a:satMod val="175000"/>
                    <a:alpha val="40000"/>
                  </a:schemeClr>
                </a:glow>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3649750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rot="16200000">
            <a:off x="682262" y="1061969"/>
            <a:ext cx="4259703" cy="4421768"/>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16200000">
            <a:off x="682261" y="1061969"/>
            <a:ext cx="4259703" cy="4421768"/>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rgbClr val="00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243059" y="4640705"/>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502964" y="1015809"/>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21964" y="4415589"/>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80886" y="2302307"/>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43059" y="674914"/>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0" y="206829"/>
            <a:ext cx="1143000" cy="9361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rPr>
              <a:t>7</a:t>
            </a:r>
            <a:endParaRPr lang="en-US" sz="6000" b="1" dirty="0">
              <a:solidFill>
                <a:schemeClr val="tx1"/>
              </a:solidFill>
            </a:endParaRPr>
          </a:p>
        </p:txBody>
      </p:sp>
      <p:sp>
        <p:nvSpPr>
          <p:cNvPr id="19" name="Oval 18"/>
          <p:cNvSpPr/>
          <p:nvPr/>
        </p:nvSpPr>
        <p:spPr>
          <a:xfrm>
            <a:off x="7391400" y="1979198"/>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339420" y="3128475"/>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915908" y="6581001"/>
            <a:ext cx="1228092" cy="276999"/>
          </a:xfrm>
          <a:prstGeom prst="rect">
            <a:avLst/>
          </a:prstGeom>
          <a:noFill/>
        </p:spPr>
        <p:txBody>
          <a:bodyPr wrap="none" rtlCol="0">
            <a:spAutoFit/>
          </a:bodyPr>
          <a:lstStyle/>
          <a:p>
            <a:pPr algn="r"/>
            <a:r>
              <a:rPr lang="en-US" sz="1200" b="1" dirty="0" smtClean="0">
                <a:solidFill>
                  <a:schemeClr val="tx1">
                    <a:lumMod val="75000"/>
                    <a:lumOff val="25000"/>
                  </a:schemeClr>
                </a:solidFill>
              </a:rPr>
              <a:t>Steve </a:t>
            </a:r>
            <a:r>
              <a:rPr lang="en-US" sz="1200" b="1" dirty="0" err="1" smtClean="0">
                <a:solidFill>
                  <a:schemeClr val="tx1">
                    <a:lumMod val="75000"/>
                    <a:lumOff val="25000"/>
                  </a:schemeClr>
                </a:solidFill>
              </a:rPr>
              <a:t>Wyborney</a:t>
            </a:r>
            <a:endParaRPr lang="en-US" sz="1200" b="1" dirty="0">
              <a:solidFill>
                <a:schemeClr val="tx1">
                  <a:lumMod val="75000"/>
                  <a:lumOff val="25000"/>
                </a:schemeClr>
              </a:solidFill>
            </a:endParaRPr>
          </a:p>
        </p:txBody>
      </p:sp>
      <p:sp>
        <p:nvSpPr>
          <p:cNvPr id="18" name="TextBox 17"/>
          <p:cNvSpPr txBox="1"/>
          <p:nvPr/>
        </p:nvSpPr>
        <p:spPr>
          <a:xfrm>
            <a:off x="-8892" y="6581001"/>
            <a:ext cx="1879041" cy="276999"/>
          </a:xfrm>
          <a:prstGeom prst="rect">
            <a:avLst/>
          </a:prstGeom>
          <a:noFill/>
        </p:spPr>
        <p:txBody>
          <a:bodyPr wrap="none" rtlCol="0">
            <a:spAutoFit/>
          </a:bodyPr>
          <a:lstStyle/>
          <a:p>
            <a:r>
              <a:rPr lang="en-US" sz="1200" b="1" dirty="0" smtClean="0">
                <a:solidFill>
                  <a:schemeClr val="tx1">
                    <a:lumMod val="75000"/>
                    <a:lumOff val="25000"/>
                  </a:schemeClr>
                </a:solidFill>
                <a:hlinkClick r:id="rId2"/>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11005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4" grpId="0" animBg="1"/>
      <p:bldP spid="5" grpId="0" animBg="1"/>
      <p:bldP spid="6" grpId="0" animBg="1"/>
      <p:bldP spid="7" grpId="0" animBg="1"/>
      <p:bldP spid="8" grpId="0" animBg="1"/>
      <p:bldP spid="9"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321266" y="2932841"/>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775835" y="1628536"/>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03623" y="1664369"/>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06566" y="3365835"/>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775835" y="4508835"/>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480047" y="1870052"/>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16200000">
            <a:off x="2284656" y="1170252"/>
            <a:ext cx="4259703" cy="4421768"/>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16200000">
            <a:off x="2284655" y="1170252"/>
            <a:ext cx="4259703" cy="4421768"/>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rgbClr val="00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74033" y="2661750"/>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0" y="206829"/>
            <a:ext cx="1143000" cy="9361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10</a:t>
            </a:r>
            <a:endParaRPr lang="en-US" sz="4800" b="1" dirty="0">
              <a:solidFill>
                <a:schemeClr val="tx1"/>
              </a:solidFill>
            </a:endParaRPr>
          </a:p>
        </p:txBody>
      </p:sp>
      <p:sp>
        <p:nvSpPr>
          <p:cNvPr id="21" name="Oval 20"/>
          <p:cNvSpPr/>
          <p:nvPr/>
        </p:nvSpPr>
        <p:spPr>
          <a:xfrm>
            <a:off x="6460959" y="2660866"/>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841959" y="5129988"/>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978654" y="4748988"/>
            <a:ext cx="7620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915908" y="6581001"/>
            <a:ext cx="1228092" cy="276999"/>
          </a:xfrm>
          <a:prstGeom prst="rect">
            <a:avLst/>
          </a:prstGeom>
          <a:noFill/>
        </p:spPr>
        <p:txBody>
          <a:bodyPr wrap="none" rtlCol="0">
            <a:spAutoFit/>
          </a:bodyPr>
          <a:lstStyle/>
          <a:p>
            <a:pPr algn="r"/>
            <a:r>
              <a:rPr lang="en-US" sz="1200" b="1" dirty="0" smtClean="0">
                <a:solidFill>
                  <a:schemeClr val="tx1">
                    <a:lumMod val="75000"/>
                    <a:lumOff val="25000"/>
                  </a:schemeClr>
                </a:solidFill>
              </a:rPr>
              <a:t>Steve </a:t>
            </a:r>
            <a:r>
              <a:rPr lang="en-US" sz="1200" b="1" dirty="0" err="1" smtClean="0">
                <a:solidFill>
                  <a:schemeClr val="tx1">
                    <a:lumMod val="75000"/>
                    <a:lumOff val="25000"/>
                  </a:schemeClr>
                </a:solidFill>
              </a:rPr>
              <a:t>Wyborney</a:t>
            </a:r>
            <a:endParaRPr lang="en-US" sz="1200" b="1" dirty="0">
              <a:solidFill>
                <a:schemeClr val="tx1">
                  <a:lumMod val="75000"/>
                  <a:lumOff val="25000"/>
                </a:schemeClr>
              </a:solidFill>
            </a:endParaRPr>
          </a:p>
        </p:txBody>
      </p:sp>
      <p:sp>
        <p:nvSpPr>
          <p:cNvPr id="18" name="TextBox 17"/>
          <p:cNvSpPr txBox="1"/>
          <p:nvPr/>
        </p:nvSpPr>
        <p:spPr>
          <a:xfrm>
            <a:off x="-8892" y="6581001"/>
            <a:ext cx="1879041" cy="276999"/>
          </a:xfrm>
          <a:prstGeom prst="rect">
            <a:avLst/>
          </a:prstGeom>
          <a:noFill/>
        </p:spPr>
        <p:txBody>
          <a:bodyPr wrap="none" rtlCol="0">
            <a:spAutoFit/>
          </a:bodyPr>
          <a:lstStyle/>
          <a:p>
            <a:r>
              <a:rPr lang="en-US" sz="1200" b="1" dirty="0" smtClean="0">
                <a:solidFill>
                  <a:schemeClr val="tx1">
                    <a:lumMod val="75000"/>
                    <a:lumOff val="25000"/>
                  </a:schemeClr>
                </a:solidFill>
                <a:hlinkClick r:id="rId2"/>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87041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9" grpId="0" animBg="1"/>
      <p:bldP spid="20" grpId="0" animBg="1"/>
      <p:bldP spid="10" grpId="0" animBg="1"/>
      <p:bldP spid="10" grpId="1" animBg="1"/>
      <p:bldP spid="11" grpId="0" animBg="1"/>
      <p:bldP spid="4" grpId="0" animBg="1"/>
      <p:bldP spid="9" grpId="0" animBg="1"/>
      <p:bldP spid="21" grpId="0" animBg="1"/>
      <p:bldP spid="22" grpId="0" animBg="1"/>
      <p:bldP spid="23" grpId="0" animBg="1"/>
    </p:bldLst>
  </p:timing>
</p:sld>
</file>

<file path=ppt/theme/theme1.xml><?xml version="1.0" encoding="utf-8"?>
<a:theme xmlns:a="http://schemas.openxmlformats.org/drawingml/2006/main" name="Spring">
  <a:themeElements>
    <a:clrScheme name="Custom 7">
      <a:dk1>
        <a:srgbClr val="000000"/>
      </a:dk1>
      <a:lt1>
        <a:srgbClr val="FFFFFF"/>
      </a:lt1>
      <a:dk2>
        <a:srgbClr val="000000"/>
      </a:dk2>
      <a:lt2>
        <a:srgbClr val="C00000"/>
      </a:lt2>
      <a:accent1>
        <a:srgbClr val="FF0000"/>
      </a:accent1>
      <a:accent2>
        <a:srgbClr val="C00000"/>
      </a:accent2>
      <a:accent3>
        <a:srgbClr val="000000"/>
      </a:accent3>
      <a:accent4>
        <a:srgbClr val="00B050"/>
      </a:accent4>
      <a:accent5>
        <a:srgbClr val="92D050"/>
      </a:accent5>
      <a:accent6>
        <a:srgbClr val="6F6C7D"/>
      </a:accent6>
      <a:hlink>
        <a:srgbClr val="BF6400"/>
      </a:hlink>
      <a:folHlink>
        <a:srgbClr val="000000"/>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TM02455596[[fn=Spring]]</Template>
  <TotalTime>997</TotalTime>
  <Words>409</Words>
  <Application>Microsoft Office PowerPoint</Application>
  <PresentationFormat>On-screen Show (4:3)</PresentationFormat>
  <Paragraphs>66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Spring</vt:lpstr>
      <vt:lpstr> Thursday 28th of May   </vt:lpstr>
      <vt:lpstr>Literacy</vt:lpstr>
      <vt:lpstr>Reading Comprehension</vt:lpstr>
      <vt:lpstr>Today’s Story- A Perfect Hug https://www.youtube.com/watch?v=ShxwjCkp5qU</vt:lpstr>
      <vt:lpstr>    You are going to write about why you love hugs and who from. L.I.- I can write about my feelings. At the moment we have to be careful who we hug as we can only hug the people in our house. But thinking of hugs can cheer us up.  Close your eyes and think about who or what you like to hug. When you like to hug and how does it feel. How do we make others feel when we give them a hug.  Draw a picture to help you plan your piece of writing. </vt:lpstr>
      <vt:lpstr>PowerPoint Presentation</vt:lpstr>
      <vt:lpstr>Numeracy – Warm Up </vt:lpstr>
      <vt:lpstr>PowerPoint Presentation</vt:lpstr>
      <vt:lpstr>PowerPoint Presentation</vt:lpstr>
      <vt:lpstr>PowerPoint Presentation</vt:lpstr>
      <vt:lpstr>P2 Maths Activities </vt:lpstr>
      <vt:lpstr>P3 Numeracy Activities </vt:lpstr>
      <vt:lpstr>PowerPoint Presentation</vt:lpstr>
      <vt:lpstr>Leave a comment on the blog about what you learned today.  Enjoy the rest of your day Primary 2/3!</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of March</dc:title>
  <dc:creator>Alison Taylor</dc:creator>
  <cp:lastModifiedBy>Lara Cunningham</cp:lastModifiedBy>
  <cp:revision>116</cp:revision>
  <dcterms:created xsi:type="dcterms:W3CDTF">2020-03-21T18:06:53Z</dcterms:created>
  <dcterms:modified xsi:type="dcterms:W3CDTF">2020-05-27T13:06:13Z</dcterms:modified>
</cp:coreProperties>
</file>