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5"/>
  </p:notesMasterIdLst>
  <p:sldIdLst>
    <p:sldId id="308" r:id="rId2"/>
    <p:sldId id="315" r:id="rId3"/>
    <p:sldId id="330" r:id="rId4"/>
    <p:sldId id="338" r:id="rId5"/>
    <p:sldId id="339" r:id="rId6"/>
    <p:sldId id="331" r:id="rId7"/>
    <p:sldId id="342" r:id="rId8"/>
    <p:sldId id="343" r:id="rId9"/>
    <p:sldId id="288" r:id="rId10"/>
    <p:sldId id="322" r:id="rId11"/>
    <p:sldId id="340" r:id="rId12"/>
    <p:sldId id="341"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4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27/05/2020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2F320A-69C6-42B7-B01E-5838488FB4DE}" type="slidenum">
              <a:rPr lang="en-GB" smtClean="0"/>
              <a:t>2</a:t>
            </a:fld>
            <a:endParaRPr lang="en-GB"/>
          </a:p>
        </p:txBody>
      </p:sp>
    </p:spTree>
    <p:extLst>
      <p:ext uri="{BB962C8B-B14F-4D97-AF65-F5344CB8AC3E}">
        <p14:creationId xmlns:p14="http://schemas.microsoft.com/office/powerpoint/2010/main" val="333807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2F320A-69C6-42B7-B01E-5838488FB4DE}" type="slidenum">
              <a:rPr lang="en-GB" smtClean="0"/>
              <a:t>3</a:t>
            </a:fld>
            <a:endParaRPr lang="en-GB"/>
          </a:p>
        </p:txBody>
      </p:sp>
    </p:spTree>
    <p:extLst>
      <p:ext uri="{BB962C8B-B14F-4D97-AF65-F5344CB8AC3E}">
        <p14:creationId xmlns:p14="http://schemas.microsoft.com/office/powerpoint/2010/main" val="333807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2F320A-69C6-42B7-B01E-5838488FB4DE}" type="slidenum">
              <a:rPr lang="en-GB" smtClean="0"/>
              <a:t>4</a:t>
            </a:fld>
            <a:endParaRPr lang="en-GB"/>
          </a:p>
        </p:txBody>
      </p:sp>
    </p:spTree>
    <p:extLst>
      <p:ext uri="{BB962C8B-B14F-4D97-AF65-F5344CB8AC3E}">
        <p14:creationId xmlns:p14="http://schemas.microsoft.com/office/powerpoint/2010/main" val="333807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2F320A-69C6-42B7-B01E-5838488FB4DE}" type="slidenum">
              <a:rPr lang="en-GB" smtClean="0"/>
              <a:t>5</a:t>
            </a:fld>
            <a:endParaRPr lang="en-GB"/>
          </a:p>
        </p:txBody>
      </p:sp>
    </p:spTree>
    <p:extLst>
      <p:ext uri="{BB962C8B-B14F-4D97-AF65-F5344CB8AC3E}">
        <p14:creationId xmlns:p14="http://schemas.microsoft.com/office/powerpoint/2010/main" val="3338072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4524FD3-DA4C-4A0E-81F8-6ECB430FA298}" type="datetimeFigureOut">
              <a:rPr lang="en-GB" smtClean="0"/>
              <a:t>27/05/2020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524FD3-DA4C-4A0E-81F8-6ECB430FA298}" type="datetimeFigureOut">
              <a:rPr lang="en-GB" smtClean="0"/>
              <a:t>27/05/2020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524FD3-DA4C-4A0E-81F8-6ECB430FA298}" type="datetimeFigureOut">
              <a:rPr lang="en-GB" smtClean="0"/>
              <a:t>27/05/2020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4524FD3-DA4C-4A0E-81F8-6ECB430FA298}" type="datetimeFigureOut">
              <a:rPr lang="en-GB" smtClean="0"/>
              <a:t>27/05/2020</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4524FD3-DA4C-4A0E-81F8-6ECB430FA298}" type="datetimeFigureOut">
              <a:rPr lang="en-GB" smtClean="0"/>
              <a:t>27/05/2020</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4524FD3-DA4C-4A0E-81F8-6ECB430FA298}" type="datetimeFigureOut">
              <a:rPr lang="en-GB" smtClean="0"/>
              <a:t>27/05/2020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524FD3-DA4C-4A0E-81F8-6ECB430FA298}" type="datetimeFigureOut">
              <a:rPr lang="en-GB" smtClean="0"/>
              <a:t>27/05/2020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E743A06-F6AF-4C0E-8F0E-DA186D2E19F2}"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4524FD3-DA4C-4A0E-81F8-6ECB430FA298}" type="datetimeFigureOut">
              <a:rPr lang="en-GB" smtClean="0"/>
              <a:t>27/05/2020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mp"/><Relationship Id="rId5" Type="http://schemas.openxmlformats.org/officeDocument/2006/relationships/hyperlink" Target="https://www.youtube.com/playlist?list=PLyCLoPd4VxBvQafyve889qVcPxYEjdSTl"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bbc.co.uk/bitesize/topics/zwwp8mn/articles/zgsgxfr" TargetMode="Externa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blogs.glowscotland.org.uk/wl/public/stanthonypsblog/uploads/sites/2943/2020/05/26211017/Chapter-9-Main-Ideas-and-Summarising1.pdf" TargetMode="External"/><Relationship Id="rId5" Type="http://schemas.openxmlformats.org/officeDocument/2006/relationships/hyperlink" Target="https://blogs.glowscotland.org.uk/wl/public/stanthonypsblog/uploads/sites/2943/2020/05/26210958/Chapter-3-Research.pdf" TargetMode="External"/><Relationship Id="rId4" Type="http://schemas.openxmlformats.org/officeDocument/2006/relationships/hyperlink" Target="https://blogs.glowscotland.org.uk/wl/public/stanthonypsblog/uploads/sites/2943/2020/05/26210911/Messy-Magpie-Litter-Pick.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5094" y="1484783"/>
            <a:ext cx="8144073" cy="364619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83211" y="692697"/>
            <a:ext cx="7117180" cy="792087"/>
          </a:xfrm>
        </p:spPr>
        <p:txBody>
          <a:bodyPr>
            <a:normAutofit fontScale="90000"/>
          </a:bodyPr>
          <a:lstStyle/>
          <a:p>
            <a:pPr algn="ct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sz="4900" dirty="0" smtClean="0">
                <a:latin typeface="Comic Sans MS" panose="030F0702030302020204" pitchFamily="66" charset="0"/>
              </a:rPr>
              <a:t>Wednesday 27</a:t>
            </a:r>
            <a:r>
              <a:rPr lang="en-GB" sz="4900" baseline="30000" dirty="0" smtClean="0">
                <a:latin typeface="Comic Sans MS" panose="030F0702030302020204" pitchFamily="66" charset="0"/>
              </a:rPr>
              <a:t>th</a:t>
            </a:r>
            <a:r>
              <a:rPr lang="en-GB" sz="4900" b="1" dirty="0" smtClean="0">
                <a:latin typeface="Comic Sans MS" panose="030F0702030302020204" pitchFamily="66" charset="0"/>
              </a:rPr>
              <a:t> </a:t>
            </a:r>
            <a:r>
              <a:rPr lang="en-GB" sz="4900" dirty="0" smtClean="0">
                <a:latin typeface="Comic Sans MS" panose="030F0702030302020204" pitchFamily="66" charset="0"/>
              </a:rPr>
              <a:t>May</a:t>
            </a: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sz="4400" b="1" dirty="0" smtClean="0">
                <a:latin typeface="Comic Sans MS" panose="030F0702030302020204" pitchFamily="66" charset="0"/>
              </a:rPr>
              <a:t> </a:t>
            </a:r>
            <a:endParaRPr lang="en-GB" sz="4400" b="1" dirty="0">
              <a:latin typeface="Comic Sans MS" panose="030F0702030302020204" pitchFamily="66" charset="0"/>
            </a:endParaRPr>
          </a:p>
        </p:txBody>
      </p:sp>
      <p:sp>
        <p:nvSpPr>
          <p:cNvPr id="3" name="Subtitle 2"/>
          <p:cNvSpPr>
            <a:spLocks noGrp="1"/>
          </p:cNvSpPr>
          <p:nvPr>
            <p:ph type="subTitle" idx="1"/>
          </p:nvPr>
        </p:nvSpPr>
        <p:spPr>
          <a:xfrm>
            <a:off x="611560" y="836712"/>
            <a:ext cx="7848872" cy="4298032"/>
          </a:xfrm>
        </p:spPr>
        <p:txBody>
          <a:bodyPr/>
          <a:lstStyle/>
          <a:p>
            <a:pPr algn="ctr"/>
            <a:r>
              <a:rPr lang="en-GB" sz="3600" b="1" dirty="0" smtClean="0">
                <a:latin typeface="Comic Sans MS" panose="030F0702030302020204" pitchFamily="66" charset="0"/>
              </a:rPr>
              <a:t>Good Morning Primary 4!</a:t>
            </a:r>
          </a:p>
          <a:p>
            <a:pPr algn="ctr"/>
            <a:endParaRPr lang="en-GB" sz="2800" dirty="0" smtClean="0">
              <a:latin typeface="Comic Sans MS" panose="030F0702030302020204" pitchFamily="66" charset="0"/>
            </a:endParaRPr>
          </a:p>
          <a:p>
            <a:pPr algn="ctr"/>
            <a:r>
              <a:rPr lang="en-GB" sz="3600" dirty="0" smtClean="0">
                <a:latin typeface="Comic Sans MS" panose="030F0702030302020204" pitchFamily="66" charset="0"/>
              </a:rPr>
              <a:t>French: </a:t>
            </a:r>
            <a:r>
              <a:rPr lang="en-GB" sz="3600" b="1" dirty="0" smtClean="0">
                <a:latin typeface="Comic Sans MS" panose="030F0702030302020204" pitchFamily="66" charset="0"/>
              </a:rPr>
              <a:t>Bonjour la class!  Ca </a:t>
            </a:r>
            <a:r>
              <a:rPr lang="en-GB" sz="3600" b="1" dirty="0" err="1" smtClean="0">
                <a:latin typeface="Comic Sans MS" panose="030F0702030302020204" pitchFamily="66" charset="0"/>
              </a:rPr>
              <a:t>Va</a:t>
            </a:r>
            <a:r>
              <a:rPr lang="en-GB" sz="3600" b="1" dirty="0" smtClean="0">
                <a:latin typeface="Comic Sans MS" panose="030F0702030302020204" pitchFamily="66" charset="0"/>
              </a:rPr>
              <a:t>?</a:t>
            </a:r>
            <a:endParaRPr lang="en-GB" sz="3200" b="1" dirty="0" smtClean="0">
              <a:latin typeface="Comic Sans MS" panose="030F0702030302020204" pitchFamily="66" charset="0"/>
            </a:endParaRPr>
          </a:p>
          <a:p>
            <a:pPr algn="ctr"/>
            <a:endParaRPr lang="en-GB" sz="1200" b="1" dirty="0">
              <a:latin typeface="Comic Sans MS" panose="030F0702030302020204" pitchFamily="66" charset="0"/>
            </a:endParaRPr>
          </a:p>
          <a:p>
            <a:pPr algn="ctr"/>
            <a:r>
              <a:rPr lang="en-GB" sz="3200" b="1" dirty="0" err="1" smtClean="0">
                <a:latin typeface="Comic Sans MS" panose="030F0702030302020204" pitchFamily="66" charset="0"/>
              </a:rPr>
              <a:t>Quelle</a:t>
            </a:r>
            <a:r>
              <a:rPr lang="en-GB" sz="3200" b="1" dirty="0" smtClean="0">
                <a:latin typeface="Comic Sans MS" panose="030F0702030302020204" pitchFamily="66" charset="0"/>
              </a:rPr>
              <a:t> </a:t>
            </a:r>
            <a:r>
              <a:rPr lang="en-GB" sz="3200" b="1" dirty="0" err="1" smtClean="0">
                <a:latin typeface="Comic Sans MS" panose="030F0702030302020204" pitchFamily="66" charset="0"/>
              </a:rPr>
              <a:t>est</a:t>
            </a:r>
            <a:r>
              <a:rPr lang="en-GB" sz="3200" b="1" dirty="0" smtClean="0">
                <a:latin typeface="Comic Sans MS" panose="030F0702030302020204" pitchFamily="66" charset="0"/>
              </a:rPr>
              <a:t> la date </a:t>
            </a:r>
            <a:r>
              <a:rPr lang="en-GB" sz="3200" b="1" dirty="0" err="1" smtClean="0">
                <a:latin typeface="Comic Sans MS" panose="030F0702030302020204" pitchFamily="66" charset="0"/>
              </a:rPr>
              <a:t>aujourd’hui</a:t>
            </a:r>
            <a:r>
              <a:rPr lang="en-GB" sz="3200" b="1" dirty="0" smtClean="0">
                <a:latin typeface="Comic Sans MS" panose="030F0702030302020204" pitchFamily="66" charset="0"/>
              </a:rPr>
              <a:t>? </a:t>
            </a:r>
          </a:p>
          <a:p>
            <a:pPr algn="ctr"/>
            <a:endParaRPr lang="en-GB" sz="3200" b="1" dirty="0" smtClean="0">
              <a:solidFill>
                <a:schemeClr val="bg2">
                  <a:lumMod val="50000"/>
                </a:schemeClr>
              </a:solidFill>
              <a:latin typeface="Comic Sans MS" panose="030F0702030302020204" pitchFamily="66" charset="0"/>
            </a:endParaRPr>
          </a:p>
          <a:p>
            <a:pPr algn="ctr"/>
            <a:r>
              <a:rPr lang="en-GB" sz="3000" b="1" dirty="0" err="1" smtClean="0">
                <a:solidFill>
                  <a:schemeClr val="bg2">
                    <a:lumMod val="50000"/>
                  </a:schemeClr>
                </a:solidFill>
                <a:latin typeface="Comic Sans MS" panose="030F0702030302020204" pitchFamily="66" charset="0"/>
              </a:rPr>
              <a:t>Aujourd’hui</a:t>
            </a:r>
            <a:r>
              <a:rPr lang="en-GB" sz="3000" b="1" dirty="0" smtClean="0">
                <a:solidFill>
                  <a:schemeClr val="bg2">
                    <a:lumMod val="50000"/>
                  </a:schemeClr>
                </a:solidFill>
                <a:latin typeface="Comic Sans MS" panose="030F0702030302020204" pitchFamily="66" charset="0"/>
              </a:rPr>
              <a:t> </a:t>
            </a:r>
            <a:r>
              <a:rPr lang="en-GB" sz="3000" b="1" dirty="0" err="1" smtClean="0">
                <a:solidFill>
                  <a:schemeClr val="bg2">
                    <a:lumMod val="50000"/>
                  </a:schemeClr>
                </a:solidFill>
                <a:latin typeface="Comic Sans MS" panose="030F0702030302020204" pitchFamily="66" charset="0"/>
              </a:rPr>
              <a:t>cest</a:t>
            </a:r>
            <a:r>
              <a:rPr lang="en-GB" sz="3000" b="1" dirty="0">
                <a:solidFill>
                  <a:schemeClr val="bg2">
                    <a:lumMod val="50000"/>
                  </a:schemeClr>
                </a:solidFill>
                <a:latin typeface="Comic Sans MS" panose="030F0702030302020204" pitchFamily="66" charset="0"/>
              </a:rPr>
              <a:t> </a:t>
            </a:r>
            <a:r>
              <a:rPr lang="en-GB" sz="3000" b="1" dirty="0" err="1" smtClean="0">
                <a:solidFill>
                  <a:schemeClr val="bg2">
                    <a:lumMod val="50000"/>
                  </a:schemeClr>
                </a:solidFill>
                <a:latin typeface="Comic Sans MS" panose="030F0702030302020204" pitchFamily="66" charset="0"/>
              </a:rPr>
              <a:t>Mercredi</a:t>
            </a:r>
            <a:r>
              <a:rPr lang="en-GB" sz="3000" b="1" dirty="0" smtClean="0">
                <a:solidFill>
                  <a:schemeClr val="bg2">
                    <a:lumMod val="50000"/>
                  </a:schemeClr>
                </a:solidFill>
                <a:latin typeface="Comic Sans MS" panose="030F0702030302020204" pitchFamily="66" charset="0"/>
              </a:rPr>
              <a:t> 27</a:t>
            </a:r>
            <a:r>
              <a:rPr lang="en-GB" sz="3000" b="1" baseline="30000" dirty="0" smtClean="0">
                <a:solidFill>
                  <a:schemeClr val="bg2">
                    <a:lumMod val="50000"/>
                  </a:schemeClr>
                </a:solidFill>
                <a:latin typeface="Comic Sans MS" panose="030F0702030302020204" pitchFamily="66" charset="0"/>
              </a:rPr>
              <a:t>th</a:t>
            </a:r>
            <a:r>
              <a:rPr lang="en-GB" sz="3000" b="1" dirty="0" smtClean="0">
                <a:solidFill>
                  <a:schemeClr val="bg2">
                    <a:lumMod val="50000"/>
                  </a:schemeClr>
                </a:solidFill>
                <a:latin typeface="Comic Sans MS" panose="030F0702030302020204" pitchFamily="66" charset="0"/>
              </a:rPr>
              <a:t> Mai 2020</a:t>
            </a:r>
          </a:p>
          <a:p>
            <a:pPr algn="ctr"/>
            <a:endParaRPr lang="en-GB" sz="2400" b="1" dirty="0">
              <a:solidFill>
                <a:schemeClr val="tx1"/>
              </a:solidFill>
              <a:latin typeface="Comic Sans MS" panose="030F0702030302020204" pitchFamily="66" charset="0"/>
            </a:endParaRPr>
          </a:p>
          <a:p>
            <a:pPr algn="ctr"/>
            <a:endParaRPr lang="en-GB" sz="2400" b="1" dirty="0" smtClean="0">
              <a:solidFill>
                <a:schemeClr val="bg2">
                  <a:lumMod val="50000"/>
                </a:schemeClr>
              </a:solidFill>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C:\Users\craig.paterson\AppData\Local\Microsoft\Windows\INetCache\IE\LNRCFLDQ\French_fla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575" y="4665043"/>
            <a:ext cx="2215110" cy="209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196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937"/>
            <a:ext cx="7934398" cy="792088"/>
          </a:xfrm>
        </p:spPr>
        <p:txBody>
          <a:bodyPr>
            <a:normAutofit/>
          </a:bodyPr>
          <a:lstStyle/>
          <a:p>
            <a:pPr algn="ctr"/>
            <a:r>
              <a:rPr lang="en-GB" sz="3600" u="sng" dirty="0" smtClean="0">
                <a:latin typeface="Comic Sans MS" panose="030F0702030302020204" pitchFamily="66" charset="0"/>
              </a:rPr>
              <a:t>Maths </a:t>
            </a:r>
            <a:r>
              <a:rPr lang="en-GB" sz="3200" u="sng" dirty="0" smtClean="0">
                <a:latin typeface="Comic Sans MS" panose="030F0702030302020204" pitchFamily="66" charset="0"/>
              </a:rPr>
              <a:t>  </a:t>
            </a:r>
            <a:r>
              <a:rPr lang="en-GB" sz="3200" b="1" u="sng" dirty="0" smtClean="0">
                <a:latin typeface="Comic Sans MS" panose="030F0702030302020204" pitchFamily="66" charset="0"/>
              </a:rPr>
              <a:t> </a:t>
            </a:r>
            <a:endParaRPr lang="en-GB" sz="32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8252" y="626889"/>
            <a:ext cx="791304" cy="63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Image result for adding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452320" y="157903"/>
            <a:ext cx="1478235" cy="10820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648" y="778306"/>
            <a:ext cx="6264696" cy="461665"/>
          </a:xfrm>
          <a:prstGeom prst="rect">
            <a:avLst/>
          </a:prstGeom>
          <a:noFill/>
        </p:spPr>
        <p:txBody>
          <a:bodyPr wrap="square" rtlCol="0">
            <a:spAutoFit/>
          </a:bodyPr>
          <a:lstStyle/>
          <a:p>
            <a:pPr algn="ctr"/>
            <a:r>
              <a:rPr lang="en-GB" sz="2400" b="1" u="sng" dirty="0" smtClean="0">
                <a:latin typeface="Comic Sans MS" panose="030F0702030302020204" pitchFamily="66" charset="0"/>
              </a:rPr>
              <a:t>L.I. I am practising my mental maths </a:t>
            </a:r>
            <a:endParaRPr lang="en-GB" sz="2400" b="1" u="sng" dirty="0">
              <a:latin typeface="Comic Sans MS" panose="030F0702030302020204" pitchFamily="66" charset="0"/>
            </a:endParaRPr>
          </a:p>
        </p:txBody>
      </p:sp>
      <p:pic>
        <p:nvPicPr>
          <p:cNvPr id="614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031" t="13795" r="38067" b="9636"/>
          <a:stretch/>
        </p:blipFill>
        <p:spPr bwMode="auto">
          <a:xfrm>
            <a:off x="476924" y="3561525"/>
            <a:ext cx="2340260" cy="206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252" y="1451544"/>
            <a:ext cx="1977604" cy="1977604"/>
          </a:xfrm>
          <a:prstGeom prst="rect">
            <a:avLst/>
          </a:prstGeom>
        </p:spPr>
      </p:pic>
      <p:sp>
        <p:nvSpPr>
          <p:cNvPr id="10" name="TextBox 9"/>
          <p:cNvSpPr txBox="1"/>
          <p:nvPr/>
        </p:nvSpPr>
        <p:spPr>
          <a:xfrm>
            <a:off x="3301347" y="1628800"/>
            <a:ext cx="4598237" cy="4832092"/>
          </a:xfrm>
          <a:prstGeom prst="rect">
            <a:avLst/>
          </a:prstGeom>
          <a:noFill/>
        </p:spPr>
        <p:txBody>
          <a:bodyPr wrap="square" rtlCol="0">
            <a:spAutoFit/>
          </a:bodyPr>
          <a:lstStyle/>
          <a:p>
            <a:pPr algn="ctr"/>
            <a:r>
              <a:rPr lang="en-GB" sz="2200" dirty="0" smtClean="0"/>
              <a:t>You’ve all been working so hard on fractions! Well done to everyone for trying so hard. </a:t>
            </a:r>
          </a:p>
          <a:p>
            <a:pPr algn="ctr"/>
            <a:endParaRPr lang="en-GB" sz="2200" dirty="0"/>
          </a:p>
          <a:p>
            <a:pPr algn="ctr"/>
            <a:r>
              <a:rPr lang="en-GB" sz="2200" dirty="0" smtClean="0"/>
              <a:t>Today, I’d like you to spend a bit of time (at least 20 minutes) playing a little bit of Sumdog or Topmarks maths! </a:t>
            </a:r>
          </a:p>
          <a:p>
            <a:pPr algn="ctr"/>
            <a:endParaRPr lang="en-GB" sz="2200" dirty="0"/>
          </a:p>
          <a:p>
            <a:pPr algn="ctr"/>
            <a:r>
              <a:rPr lang="en-GB" sz="2200" dirty="0" smtClean="0"/>
              <a:t>This is a good mid-week opportunity to have a break from fractions work and exercise our mental maths brains! </a:t>
            </a:r>
            <a:endParaRPr lang="en-GB" sz="2200" dirty="0"/>
          </a:p>
        </p:txBody>
      </p:sp>
      <p:pic>
        <p:nvPicPr>
          <p:cNvPr id="6148" name="Picture 4" descr="C:\Users\craig.paterson\AppData\Local\Microsoft\Windows\INetCache\IE\SSLNSO0U\Metodo-de-loci-una-famosa-tecnica-de-memorizacion[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4093" y="5621702"/>
            <a:ext cx="1218923" cy="121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123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84819" y="1412776"/>
            <a:ext cx="8293656" cy="184665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07975" y="7937"/>
            <a:ext cx="7934398" cy="792088"/>
          </a:xfrm>
        </p:spPr>
        <p:txBody>
          <a:bodyPr>
            <a:normAutofit/>
          </a:bodyPr>
          <a:lstStyle/>
          <a:p>
            <a:pPr algn="ctr"/>
            <a:r>
              <a:rPr lang="en-GB" sz="3600" u="sng" dirty="0" smtClean="0">
                <a:latin typeface="Comic Sans MS" panose="030F0702030302020204" pitchFamily="66" charset="0"/>
              </a:rPr>
              <a:t>Religious Education (slide 1) </a:t>
            </a:r>
            <a:r>
              <a:rPr lang="en-GB" sz="3200" u="sng" dirty="0" smtClean="0">
                <a:latin typeface="Comic Sans MS" panose="030F0702030302020204" pitchFamily="66" charset="0"/>
              </a:rPr>
              <a:t>  </a:t>
            </a:r>
            <a:r>
              <a:rPr lang="en-GB" sz="3200" b="1" u="sng" dirty="0" smtClean="0">
                <a:latin typeface="Comic Sans MS" panose="030F0702030302020204" pitchFamily="66" charset="0"/>
              </a:rPr>
              <a:t> </a:t>
            </a:r>
            <a:endParaRPr lang="en-GB" sz="32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975" y="606928"/>
            <a:ext cx="791304" cy="63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46879" y="778306"/>
            <a:ext cx="7369537" cy="461665"/>
          </a:xfrm>
          <a:prstGeom prst="rect">
            <a:avLst/>
          </a:prstGeom>
          <a:noFill/>
        </p:spPr>
        <p:txBody>
          <a:bodyPr wrap="square" rtlCol="0">
            <a:spAutoFit/>
          </a:bodyPr>
          <a:lstStyle/>
          <a:p>
            <a:pPr algn="ctr"/>
            <a:r>
              <a:rPr lang="en-GB" sz="2400" b="1" u="sng" dirty="0" smtClean="0">
                <a:latin typeface="Comic Sans MS" panose="030F0702030302020204" pitchFamily="66" charset="0"/>
              </a:rPr>
              <a:t>L.I. I am learning about the miracles of Jesus </a:t>
            </a:r>
            <a:endParaRPr lang="en-GB" sz="2400" b="1" u="sng" dirty="0">
              <a:latin typeface="Comic Sans MS" panose="030F0702030302020204" pitchFamily="66" charset="0"/>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355" t="23959" r="21083" b="12760"/>
          <a:stretch/>
        </p:blipFill>
        <p:spPr bwMode="auto">
          <a:xfrm>
            <a:off x="4672723" y="3645024"/>
            <a:ext cx="3966007" cy="268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97525" y="1556792"/>
            <a:ext cx="7612789" cy="1846659"/>
          </a:xfrm>
          <a:prstGeom prst="rect">
            <a:avLst/>
          </a:prstGeom>
          <a:noFill/>
        </p:spPr>
        <p:txBody>
          <a:bodyPr wrap="square" rtlCol="0">
            <a:spAutoFit/>
          </a:bodyPr>
          <a:lstStyle/>
          <a:p>
            <a:pPr algn="ctr"/>
            <a:r>
              <a:rPr lang="en-GB" sz="2400" dirty="0" smtClean="0">
                <a:latin typeface="Comic Sans MS" panose="030F0702030302020204" pitchFamily="66" charset="0"/>
              </a:rPr>
              <a:t>Last week, we learned the story of Jesus healing the Centurion’s servant when he was sick. He healed the man without even touching him and many of us realised that this was a miracle! </a:t>
            </a:r>
          </a:p>
          <a:p>
            <a:endParaRPr lang="en-GB" dirty="0"/>
          </a:p>
        </p:txBody>
      </p:sp>
      <p:sp>
        <p:nvSpPr>
          <p:cNvPr id="10" name="TextBox 9"/>
          <p:cNvSpPr txBox="1"/>
          <p:nvPr/>
        </p:nvSpPr>
        <p:spPr>
          <a:xfrm>
            <a:off x="517131" y="3645024"/>
            <a:ext cx="4104456" cy="2308324"/>
          </a:xfrm>
          <a:prstGeom prst="rect">
            <a:avLst/>
          </a:prstGeom>
          <a:noFill/>
        </p:spPr>
        <p:txBody>
          <a:bodyPr wrap="square" rtlCol="0">
            <a:spAutoFit/>
          </a:bodyPr>
          <a:lstStyle/>
          <a:p>
            <a:pPr algn="ctr"/>
            <a:r>
              <a:rPr lang="en-GB" sz="2400" dirty="0" smtClean="0">
                <a:latin typeface="Comic Sans MS" panose="030F0702030302020204" pitchFamily="66" charset="0"/>
              </a:rPr>
              <a:t>Jesus performed many miracles. Download the PowerPoint from Teams or the Blog to read about some of the other miracles that Jesus performed! </a:t>
            </a:r>
          </a:p>
        </p:txBody>
      </p:sp>
      <p:cxnSp>
        <p:nvCxnSpPr>
          <p:cNvPr id="12" name="Straight Arrow Connector 11"/>
          <p:cNvCxnSpPr/>
          <p:nvPr/>
        </p:nvCxnSpPr>
        <p:spPr>
          <a:xfrm>
            <a:off x="3059832" y="6093296"/>
            <a:ext cx="144408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129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937"/>
            <a:ext cx="7934398" cy="792088"/>
          </a:xfrm>
        </p:spPr>
        <p:txBody>
          <a:bodyPr>
            <a:normAutofit/>
          </a:bodyPr>
          <a:lstStyle/>
          <a:p>
            <a:pPr algn="ctr"/>
            <a:r>
              <a:rPr lang="en-GB" sz="3600" u="sng" dirty="0" smtClean="0">
                <a:latin typeface="Comic Sans MS" panose="030F0702030302020204" pitchFamily="66" charset="0"/>
              </a:rPr>
              <a:t>Religious Education (slide 2) </a:t>
            </a:r>
            <a:r>
              <a:rPr lang="en-GB" sz="3200" u="sng" dirty="0" smtClean="0">
                <a:latin typeface="Comic Sans MS" panose="030F0702030302020204" pitchFamily="66" charset="0"/>
              </a:rPr>
              <a:t>  </a:t>
            </a:r>
            <a:r>
              <a:rPr lang="en-GB" sz="3200" b="1" u="sng" dirty="0" smtClean="0">
                <a:latin typeface="Comic Sans MS" panose="030F0702030302020204" pitchFamily="66" charset="0"/>
              </a:rPr>
              <a:t> </a:t>
            </a:r>
            <a:endParaRPr lang="en-GB" sz="32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975" y="606928"/>
            <a:ext cx="791304" cy="63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46879" y="778306"/>
            <a:ext cx="7369537" cy="461665"/>
          </a:xfrm>
          <a:prstGeom prst="rect">
            <a:avLst/>
          </a:prstGeom>
          <a:noFill/>
        </p:spPr>
        <p:txBody>
          <a:bodyPr wrap="square" rtlCol="0">
            <a:spAutoFit/>
          </a:bodyPr>
          <a:lstStyle/>
          <a:p>
            <a:pPr algn="ctr"/>
            <a:r>
              <a:rPr lang="en-GB" sz="2400" b="1" u="sng" dirty="0" smtClean="0">
                <a:latin typeface="Comic Sans MS" panose="030F0702030302020204" pitchFamily="66" charset="0"/>
              </a:rPr>
              <a:t>L.I. I am learning about the miracles of Jesus </a:t>
            </a:r>
            <a:endParaRPr lang="en-GB" sz="2400" b="1" u="sng" dirty="0">
              <a:latin typeface="Comic Sans MS" panose="030F0702030302020204" pitchFamily="66" charset="0"/>
            </a:endParaRPr>
          </a:p>
        </p:txBody>
      </p:sp>
      <p:sp>
        <p:nvSpPr>
          <p:cNvPr id="10" name="TextBox 9"/>
          <p:cNvSpPr txBox="1"/>
          <p:nvPr/>
        </p:nvSpPr>
        <p:spPr>
          <a:xfrm>
            <a:off x="307975" y="1844824"/>
            <a:ext cx="4104456" cy="3416320"/>
          </a:xfrm>
          <a:prstGeom prst="rect">
            <a:avLst/>
          </a:prstGeom>
          <a:noFill/>
        </p:spPr>
        <p:txBody>
          <a:bodyPr wrap="square" rtlCol="0">
            <a:spAutoFit/>
          </a:bodyPr>
          <a:lstStyle/>
          <a:p>
            <a:pPr algn="ctr"/>
            <a:r>
              <a:rPr lang="en-GB" sz="2400" b="1" u="sng" dirty="0" smtClean="0">
                <a:latin typeface="Comic Sans MS" panose="030F0702030302020204" pitchFamily="66" charset="0"/>
              </a:rPr>
              <a:t>TASK:</a:t>
            </a:r>
            <a:r>
              <a:rPr lang="en-GB" sz="2400" dirty="0" smtClean="0">
                <a:latin typeface="Comic Sans MS" panose="030F0702030302020204" pitchFamily="66" charset="0"/>
              </a:rPr>
              <a:t> Create a comic book strip telling the story of </a:t>
            </a:r>
            <a:r>
              <a:rPr lang="en-GB" sz="2400" b="1" dirty="0" smtClean="0">
                <a:latin typeface="Comic Sans MS" panose="030F0702030302020204" pitchFamily="66" charset="0"/>
              </a:rPr>
              <a:t>one</a:t>
            </a:r>
            <a:r>
              <a:rPr lang="en-GB" sz="2400" dirty="0" smtClean="0">
                <a:latin typeface="Comic Sans MS" panose="030F0702030302020204" pitchFamily="66" charset="0"/>
              </a:rPr>
              <a:t> of the miracles that you have read about today!</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You can download a template from Teams or the Blog or can draw a comic strip in your jotter.  </a:t>
            </a:r>
            <a:endParaRPr lang="en-GB" sz="2400" b="1" u="sng" dirty="0" smtClean="0">
              <a:latin typeface="Comic Sans MS" panose="030F0702030302020204" pitchFamily="66" charset="0"/>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476" t="23819" r="25330" b="13281"/>
          <a:stretch/>
        </p:blipFill>
        <p:spPr bwMode="auto">
          <a:xfrm>
            <a:off x="4655632" y="2081907"/>
            <a:ext cx="4092831" cy="294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870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496855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36746" cy="3687080"/>
          </a:xfrm>
        </p:spPr>
        <p:style>
          <a:lnRef idx="3">
            <a:schemeClr val="lt1"/>
          </a:lnRef>
          <a:fillRef idx="1">
            <a:schemeClr val="accent1"/>
          </a:fillRef>
          <a:effectRef idx="1">
            <a:schemeClr val="accent1"/>
          </a:effectRef>
          <a:fontRef idx="minor">
            <a:schemeClr val="lt1"/>
          </a:fontRef>
        </p:style>
        <p:txBody>
          <a:bodyPr/>
          <a:lstStyle/>
          <a:p>
            <a:pPr algn="ctr"/>
            <a:r>
              <a:rPr lang="en-GB" sz="3600" b="1" dirty="0" smtClean="0">
                <a:solidFill>
                  <a:schemeClr val="tx1"/>
                </a:solidFill>
                <a:latin typeface="Comic Sans MS" panose="030F0702030302020204" pitchFamily="66" charset="0"/>
              </a:rPr>
              <a:t>Feel free to leave comments / questions on Teams throughout the day and I will try my best to get back to you.</a:t>
            </a:r>
            <a:br>
              <a:rPr lang="en-GB" sz="3600" b="1" dirty="0" smtClean="0">
                <a:solidFill>
                  <a:schemeClr val="tx1"/>
                </a:solidFill>
                <a:latin typeface="Comic Sans MS" panose="030F0702030302020204" pitchFamily="66" charset="0"/>
              </a:rPr>
            </a:br>
            <a:r>
              <a:rPr lang="en-GB" sz="3600" b="1" dirty="0">
                <a:solidFill>
                  <a:schemeClr val="tx1"/>
                </a:solidFill>
                <a:latin typeface="Comic Sans MS" panose="030F0702030302020204" pitchFamily="66" charset="0"/>
              </a:rPr>
              <a:t/>
            </a:r>
            <a:br>
              <a:rPr lang="en-GB" sz="3600" b="1" dirty="0">
                <a:solidFill>
                  <a:schemeClr val="tx1"/>
                </a:solidFill>
                <a:latin typeface="Comic Sans MS" panose="030F0702030302020204" pitchFamily="66" charset="0"/>
              </a:rPr>
            </a:br>
            <a:r>
              <a:rPr lang="en-GB" sz="3600" b="1" dirty="0" smtClean="0">
                <a:solidFill>
                  <a:schemeClr val="tx1"/>
                </a:solidFill>
                <a:latin typeface="Comic Sans MS" panose="030F0702030302020204" pitchFamily="66" charset="0"/>
              </a:rPr>
              <a:t>Enjoy your day, Primary 4!</a:t>
            </a:r>
            <a:endParaRPr lang="en-GB" sz="3600" b="1" dirty="0">
              <a:solidFill>
                <a:schemeClr val="tx1"/>
              </a:solidFill>
              <a:latin typeface="Comic Sans MS" panose="030F0702030302020204" pitchFamily="66" charset="0"/>
            </a:endParaRPr>
          </a:p>
        </p:txBody>
      </p:sp>
      <p:pic>
        <p:nvPicPr>
          <p:cNvPr id="3" name="Picture 2" descr="C:\Users\jenna.mclean\Desktop\children playing 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92" y="745263"/>
            <a:ext cx="4833466" cy="17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6559" y="312737"/>
            <a:ext cx="7125113" cy="924475"/>
          </a:xfrm>
        </p:spPr>
        <p:txBody>
          <a:bodyPr/>
          <a:lstStyle/>
          <a:p>
            <a:pPr algn="ctr"/>
            <a:r>
              <a:rPr lang="en-GB" sz="4000" b="1" u="sng" dirty="0" smtClean="0">
                <a:latin typeface="Comic Sans MS" panose="030F0702030302020204" pitchFamily="66" charset="0"/>
              </a:rPr>
              <a:t>Health and Wellbeing </a:t>
            </a:r>
            <a:endParaRPr lang="en-GB" sz="4000" b="1" u="sng" dirty="0">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6372200" y="2646204"/>
            <a:ext cx="2278888" cy="646331"/>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p:nvSpPr>
        <p:spPr>
          <a:xfrm>
            <a:off x="307975" y="2646204"/>
            <a:ext cx="8562282" cy="402315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a:latin typeface="Comic Sans MS" panose="030F0702030302020204" pitchFamily="66" charset="0"/>
            </a:endParaRPr>
          </a:p>
        </p:txBody>
      </p:sp>
      <p:pic>
        <p:nvPicPr>
          <p:cNvPr id="2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9073" y="130968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03648" y="1332071"/>
            <a:ext cx="6696744" cy="1200329"/>
          </a:xfrm>
          <a:prstGeom prst="rect">
            <a:avLst/>
          </a:prstGeom>
          <a:noFill/>
        </p:spPr>
        <p:txBody>
          <a:bodyPr wrap="square" rtlCol="0">
            <a:spAutoFit/>
          </a:bodyPr>
          <a:lstStyle/>
          <a:p>
            <a:r>
              <a:rPr lang="en-GB" sz="2400" b="1" dirty="0" smtClean="0">
                <a:latin typeface="Comic Sans MS" panose="030F0702030302020204" pitchFamily="66" charset="0"/>
              </a:rPr>
              <a:t>LI: We are learning to move our body well, exploring how to manage and control it, finding out how to use and share space. </a:t>
            </a:r>
            <a:endParaRPr lang="en-GB" sz="2400" b="1" dirty="0">
              <a:latin typeface="Comic Sans MS" panose="030F0702030302020204" pitchFamily="66" charset="0"/>
            </a:endParaRPr>
          </a:p>
        </p:txBody>
      </p:sp>
      <p:sp>
        <p:nvSpPr>
          <p:cNvPr id="2" name="TextBox 1"/>
          <p:cNvSpPr txBox="1"/>
          <p:nvPr/>
        </p:nvSpPr>
        <p:spPr>
          <a:xfrm>
            <a:off x="612776" y="2780928"/>
            <a:ext cx="8038312" cy="2246769"/>
          </a:xfrm>
          <a:prstGeom prst="rect">
            <a:avLst/>
          </a:prstGeom>
          <a:noFill/>
        </p:spPr>
        <p:txBody>
          <a:bodyPr wrap="square" rtlCol="0">
            <a:spAutoFit/>
          </a:bodyPr>
          <a:lstStyle/>
          <a:p>
            <a:pPr algn="ctr"/>
            <a:r>
              <a:rPr lang="en-GB" sz="2400" b="1" dirty="0" smtClean="0">
                <a:latin typeface="Comic Sans MS" panose="030F0702030302020204" pitchFamily="66" charset="0"/>
              </a:rPr>
              <a:t>P.E with Joe- Wednesday 27</a:t>
            </a:r>
            <a:r>
              <a:rPr lang="en-GB" sz="2400" b="1" baseline="30000" dirty="0" smtClean="0">
                <a:latin typeface="Comic Sans MS" panose="030F0702030302020204" pitchFamily="66" charset="0"/>
              </a:rPr>
              <a:t>th</a:t>
            </a:r>
            <a:r>
              <a:rPr lang="en-GB" sz="2400" b="1" dirty="0" smtClean="0">
                <a:latin typeface="Comic Sans MS" panose="030F0702030302020204" pitchFamily="66" charset="0"/>
              </a:rPr>
              <a:t> May Video </a:t>
            </a:r>
          </a:p>
          <a:p>
            <a:pPr algn="ctr"/>
            <a:r>
              <a:rPr lang="en-GB" dirty="0" smtClean="0">
                <a:latin typeface="Comic Sans MS" panose="030F0702030302020204" pitchFamily="66" charset="0"/>
              </a:rPr>
              <a:t>(he is nearly as fun as Mr Martin, not quite, but nearly)</a:t>
            </a:r>
          </a:p>
          <a:p>
            <a:pPr algn="ctr"/>
            <a:endParaRPr lang="en-GB" dirty="0">
              <a:latin typeface="Comic Sans MS" panose="030F0702030302020204" pitchFamily="66" charset="0"/>
            </a:endParaRPr>
          </a:p>
          <a:p>
            <a:pPr algn="ctr"/>
            <a:r>
              <a:rPr lang="en-GB" sz="2000" dirty="0">
                <a:hlinkClick r:id="rId5"/>
              </a:rPr>
              <a:t>https://www.youtube.com/playlist?list=PLyCLoPd4VxBvQafyve889qVcPxYEjdSTl</a:t>
            </a:r>
            <a:endParaRPr lang="en-GB" sz="2000" b="1" dirty="0" smtClean="0">
              <a:latin typeface="Comic Sans MS" panose="030F0702030302020204" pitchFamily="66" charset="0"/>
            </a:endParaRPr>
          </a:p>
          <a:p>
            <a:pPr algn="ctr"/>
            <a:endParaRPr lang="en-GB" sz="2000" b="1" dirty="0">
              <a:latin typeface="Comic Sans MS" panose="030F0702030302020204" pitchFamily="66" charset="0"/>
            </a:endParaRPr>
          </a:p>
          <a:p>
            <a:pPr algn="ctr"/>
            <a:endParaRPr lang="en-GB" sz="2000" b="1" dirty="0">
              <a:latin typeface="Comic Sans MS" panose="030F0702030302020204" pitchFamily="66" charset="0"/>
            </a:endParaRPr>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3808" y="4365104"/>
            <a:ext cx="3816424" cy="2193421"/>
          </a:xfrm>
          <a:prstGeom prst="rect">
            <a:avLst/>
          </a:prstGeom>
        </p:spPr>
      </p:pic>
    </p:spTree>
    <p:extLst>
      <p:ext uri="{BB962C8B-B14F-4D97-AF65-F5344CB8AC3E}">
        <p14:creationId xmlns:p14="http://schemas.microsoft.com/office/powerpoint/2010/main" val="1487714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4437" y="0"/>
            <a:ext cx="7125113" cy="924475"/>
          </a:xfrm>
        </p:spPr>
        <p:txBody>
          <a:bodyPr/>
          <a:lstStyle/>
          <a:p>
            <a:pPr algn="ctr"/>
            <a:r>
              <a:rPr lang="en-GB" sz="4000" b="1" u="sng" dirty="0" smtClean="0">
                <a:latin typeface="Comic Sans MS" panose="030F0702030302020204" pitchFamily="66" charset="0"/>
              </a:rPr>
              <a:t> </a:t>
            </a:r>
            <a:endParaRPr lang="en-GB" sz="4000" b="1" u="sng" dirty="0">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6372200" y="2646203"/>
            <a:ext cx="2278888" cy="646331"/>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03648" y="496503"/>
            <a:ext cx="778531" cy="62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99826" y="621874"/>
            <a:ext cx="7703641" cy="461665"/>
          </a:xfrm>
          <a:prstGeom prst="rect">
            <a:avLst/>
          </a:prstGeom>
          <a:noFill/>
        </p:spPr>
        <p:txBody>
          <a:bodyPr wrap="square" rtlCol="0">
            <a:spAutoFit/>
          </a:bodyPr>
          <a:lstStyle/>
          <a:p>
            <a:pPr algn="ctr"/>
            <a:r>
              <a:rPr lang="en-GB" sz="2400" b="1" u="sng" dirty="0" smtClean="0">
                <a:latin typeface="Comic Sans MS" panose="030F0702030302020204" pitchFamily="66" charset="0"/>
              </a:rPr>
              <a:t>LI: I can use adverbs correctly    </a:t>
            </a:r>
            <a:endParaRPr lang="en-GB" sz="2400" b="1" u="sng" dirty="0">
              <a:latin typeface="Comic Sans MS" panose="030F0702030302020204" pitchFamily="66" charset="0"/>
            </a:endParaRPr>
          </a:p>
        </p:txBody>
      </p:sp>
      <p:sp>
        <p:nvSpPr>
          <p:cNvPr id="14" name="TextBox 13"/>
          <p:cNvSpPr txBox="1"/>
          <p:nvPr/>
        </p:nvSpPr>
        <p:spPr>
          <a:xfrm>
            <a:off x="765175" y="15874"/>
            <a:ext cx="7703641" cy="646331"/>
          </a:xfrm>
          <a:prstGeom prst="rect">
            <a:avLst/>
          </a:prstGeom>
          <a:noFill/>
        </p:spPr>
        <p:txBody>
          <a:bodyPr wrap="square" rtlCol="0">
            <a:spAutoFit/>
          </a:bodyPr>
          <a:lstStyle/>
          <a:p>
            <a:pPr algn="ctr"/>
            <a:r>
              <a:rPr lang="en-GB" sz="3600" b="1" u="sng" dirty="0" smtClean="0">
                <a:latin typeface="Comic Sans MS" panose="030F0702030302020204" pitchFamily="66" charset="0"/>
              </a:rPr>
              <a:t>Gramma</a:t>
            </a:r>
            <a:r>
              <a:rPr lang="en-GB" sz="3200" b="1" u="sng" dirty="0" smtClean="0">
                <a:latin typeface="Comic Sans MS" panose="030F0702030302020204" pitchFamily="66" charset="0"/>
              </a:rPr>
              <a:t>r (slide 1)</a:t>
            </a:r>
            <a:r>
              <a:rPr lang="en-GB" sz="2400" b="1" u="sng" dirty="0" smtClean="0">
                <a:latin typeface="Comic Sans MS" panose="030F0702030302020204" pitchFamily="66" charset="0"/>
              </a:rPr>
              <a:t>  </a:t>
            </a:r>
            <a:endParaRPr lang="en-GB" sz="2400" b="1" u="sng" dirty="0">
              <a:latin typeface="Comic Sans MS" panose="030F0702030302020204" pitchFamily="66" charset="0"/>
            </a:endParaRPr>
          </a:p>
        </p:txBody>
      </p:sp>
      <p:sp>
        <p:nvSpPr>
          <p:cNvPr id="4" name="Rectangle 3"/>
          <p:cNvSpPr/>
          <p:nvPr/>
        </p:nvSpPr>
        <p:spPr>
          <a:xfrm>
            <a:off x="146767" y="1165197"/>
            <a:ext cx="8988425" cy="5016758"/>
          </a:xfrm>
          <a:prstGeom prst="rect">
            <a:avLst/>
          </a:prstGeom>
        </p:spPr>
        <p:txBody>
          <a:bodyPr wrap="square">
            <a:spAutoFit/>
          </a:bodyPr>
          <a:lstStyle/>
          <a:p>
            <a:pPr algn="ctr"/>
            <a:endParaRPr lang="en-GB" sz="2000" dirty="0" smtClean="0">
              <a:latin typeface="Comic Sans MS" panose="030F0702030302020204" pitchFamily="66" charset="0"/>
            </a:endParaRPr>
          </a:p>
          <a:p>
            <a:pPr algn="ctr"/>
            <a:r>
              <a:rPr lang="en-GB" sz="2000" dirty="0" smtClean="0">
                <a:latin typeface="Comic Sans MS" panose="030F0702030302020204" pitchFamily="66" charset="0"/>
              </a:rPr>
              <a:t>An </a:t>
            </a:r>
            <a:r>
              <a:rPr lang="en-GB" sz="2000" b="1" dirty="0">
                <a:latin typeface="Comic Sans MS" panose="030F0702030302020204" pitchFamily="66" charset="0"/>
              </a:rPr>
              <a:t>adverb</a:t>
            </a:r>
            <a:r>
              <a:rPr lang="en-GB" sz="2000" dirty="0">
                <a:latin typeface="Comic Sans MS" panose="030F0702030302020204" pitchFamily="66" charset="0"/>
              </a:rPr>
              <a:t> is simply a word that describes a verb (an action or a doing word).</a:t>
            </a:r>
          </a:p>
          <a:p>
            <a:pPr algn="ctr"/>
            <a:endParaRPr lang="en-GB" sz="2000" dirty="0" smtClean="0">
              <a:latin typeface="Comic Sans MS" panose="030F0702030302020204" pitchFamily="66" charset="0"/>
            </a:endParaRPr>
          </a:p>
          <a:p>
            <a:pPr algn="ctr"/>
            <a:r>
              <a:rPr lang="en-GB" sz="2000" dirty="0" smtClean="0">
                <a:latin typeface="Comic Sans MS" panose="030F0702030302020204" pitchFamily="66" charset="0"/>
              </a:rPr>
              <a:t>•He </a:t>
            </a:r>
            <a:r>
              <a:rPr lang="en-GB" sz="2000" dirty="0">
                <a:latin typeface="Comic Sans MS" panose="030F0702030302020204" pitchFamily="66" charset="0"/>
              </a:rPr>
              <a:t>ate his breakfast </a:t>
            </a:r>
            <a:r>
              <a:rPr lang="en-GB" sz="2000" dirty="0">
                <a:solidFill>
                  <a:srgbClr val="FF0000"/>
                </a:solidFill>
                <a:latin typeface="Comic Sans MS" panose="030F0702030302020204" pitchFamily="66" charset="0"/>
              </a:rPr>
              <a:t>quickly</a:t>
            </a:r>
            <a:r>
              <a:rPr lang="en-GB" sz="2000" dirty="0" smtClean="0">
                <a:latin typeface="Comic Sans MS" panose="030F0702030302020204" pitchFamily="66" charset="0"/>
              </a:rPr>
              <a:t>.</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The word '</a:t>
            </a:r>
            <a:r>
              <a:rPr lang="en-GB" sz="2000" dirty="0">
                <a:solidFill>
                  <a:srgbClr val="FF0000"/>
                </a:solidFill>
                <a:latin typeface="Comic Sans MS" panose="030F0702030302020204" pitchFamily="66" charset="0"/>
              </a:rPr>
              <a:t>quickly</a:t>
            </a:r>
            <a:r>
              <a:rPr lang="en-GB" sz="2000" dirty="0">
                <a:latin typeface="Comic Sans MS" panose="030F0702030302020204" pitchFamily="66" charset="0"/>
              </a:rPr>
              <a:t>' is an adverb as it tells us how he ate (the verb) his breakfast.</a:t>
            </a:r>
          </a:p>
          <a:p>
            <a:pPr algn="ctr"/>
            <a:endParaRPr lang="en-GB" sz="2000" b="1" dirty="0" smtClean="0">
              <a:latin typeface="Comic Sans MS" panose="030F0702030302020204" pitchFamily="66" charset="0"/>
            </a:endParaRPr>
          </a:p>
          <a:p>
            <a:pPr algn="ctr"/>
            <a:r>
              <a:rPr lang="en-GB" sz="2000" b="1" u="sng" dirty="0" smtClean="0">
                <a:latin typeface="Comic Sans MS" panose="030F0702030302020204" pitchFamily="66" charset="0"/>
              </a:rPr>
              <a:t>Where </a:t>
            </a:r>
            <a:r>
              <a:rPr lang="en-GB" sz="2000" b="1" u="sng" dirty="0">
                <a:latin typeface="Comic Sans MS" panose="030F0702030302020204" pitchFamily="66" charset="0"/>
              </a:rPr>
              <a:t>to place adverbs?</a:t>
            </a:r>
          </a:p>
          <a:p>
            <a:pPr algn="ctr"/>
            <a:endParaRPr lang="en-GB" sz="2000" dirty="0" smtClean="0">
              <a:latin typeface="Comic Sans MS" panose="030F0702030302020204" pitchFamily="66" charset="0"/>
            </a:endParaRPr>
          </a:p>
          <a:p>
            <a:pPr algn="ctr"/>
            <a:r>
              <a:rPr lang="en-GB" sz="2000" dirty="0" smtClean="0">
                <a:latin typeface="Comic Sans MS" panose="030F0702030302020204" pitchFamily="66" charset="0"/>
              </a:rPr>
              <a:t>Adverbs </a:t>
            </a:r>
            <a:r>
              <a:rPr lang="en-GB" sz="2000" dirty="0">
                <a:latin typeface="Comic Sans MS" panose="030F0702030302020204" pitchFamily="66" charset="0"/>
              </a:rPr>
              <a:t>can come before or after a verb.</a:t>
            </a:r>
          </a:p>
          <a:p>
            <a:pPr algn="ctr"/>
            <a:endParaRPr lang="en-GB" sz="2000" dirty="0" smtClean="0">
              <a:latin typeface="Comic Sans MS" panose="030F0702030302020204" pitchFamily="66" charset="0"/>
            </a:endParaRPr>
          </a:p>
          <a:p>
            <a:pPr algn="ctr"/>
            <a:r>
              <a:rPr lang="en-GB" sz="2000" dirty="0" smtClean="0">
                <a:latin typeface="Comic Sans MS" panose="030F0702030302020204" pitchFamily="66" charset="0"/>
              </a:rPr>
              <a:t>• He </a:t>
            </a:r>
            <a:r>
              <a:rPr lang="en-GB" sz="2000" dirty="0">
                <a:latin typeface="Comic Sans MS" panose="030F0702030302020204" pitchFamily="66" charset="0"/>
              </a:rPr>
              <a:t>'</a:t>
            </a:r>
            <a:r>
              <a:rPr lang="en-GB" sz="2000" dirty="0">
                <a:solidFill>
                  <a:srgbClr val="FF0000"/>
                </a:solidFill>
                <a:latin typeface="Comic Sans MS" panose="030F0702030302020204" pitchFamily="66" charset="0"/>
              </a:rPr>
              <a:t>quickly</a:t>
            </a:r>
            <a:r>
              <a:rPr lang="en-GB" sz="2000" dirty="0">
                <a:latin typeface="Comic Sans MS" panose="030F0702030302020204" pitchFamily="66" charset="0"/>
              </a:rPr>
              <a:t>' ate his lunch.</a:t>
            </a:r>
          </a:p>
          <a:p>
            <a:pPr algn="ctr"/>
            <a:endParaRPr lang="en-GB" sz="2000" dirty="0" smtClean="0">
              <a:latin typeface="Comic Sans MS" panose="030F0702030302020204" pitchFamily="66" charset="0"/>
            </a:endParaRPr>
          </a:p>
          <a:p>
            <a:pPr algn="ctr"/>
            <a:r>
              <a:rPr lang="en-GB" sz="2000" dirty="0" smtClean="0">
                <a:latin typeface="Comic Sans MS" panose="030F0702030302020204" pitchFamily="66" charset="0"/>
              </a:rPr>
              <a:t>• </a:t>
            </a:r>
            <a:r>
              <a:rPr lang="en-GB" sz="2000" dirty="0">
                <a:latin typeface="Comic Sans MS" panose="030F0702030302020204" pitchFamily="66" charset="0"/>
              </a:rPr>
              <a:t>He ate his lunch '</a:t>
            </a:r>
            <a:r>
              <a:rPr lang="en-GB" sz="2000" dirty="0">
                <a:solidFill>
                  <a:srgbClr val="FF0000"/>
                </a:solidFill>
                <a:latin typeface="Comic Sans MS" panose="030F0702030302020204" pitchFamily="66" charset="0"/>
              </a:rPr>
              <a:t>quickly</a:t>
            </a:r>
            <a:r>
              <a:rPr lang="en-GB" sz="2000" dirty="0">
                <a:latin typeface="Comic Sans MS" panose="030F0702030302020204" pitchFamily="66" charset="0"/>
              </a:rPr>
              <a:t>'</a:t>
            </a:r>
          </a:p>
        </p:txBody>
      </p:sp>
      <p:pic>
        <p:nvPicPr>
          <p:cNvPr id="8" name="Picture 2" descr="C:\Users\craig.paterson\AppData\Local\Microsoft\Windows\INetCache\IE\SSLNSO0U\gramma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8767" y="4953000"/>
            <a:ext cx="18764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7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55575" y="4005064"/>
            <a:ext cx="8808913" cy="26595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55575" y="1302732"/>
            <a:ext cx="8808913" cy="25256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1054437" y="0"/>
            <a:ext cx="7125113" cy="924475"/>
          </a:xfrm>
        </p:spPr>
        <p:txBody>
          <a:bodyPr/>
          <a:lstStyle/>
          <a:p>
            <a:pPr algn="ctr"/>
            <a:r>
              <a:rPr lang="en-GB" sz="4000" b="1" u="sng" dirty="0" smtClean="0">
                <a:latin typeface="Comic Sans MS" panose="030F0702030302020204" pitchFamily="66" charset="0"/>
              </a:rPr>
              <a:t> </a:t>
            </a:r>
            <a:endParaRPr lang="en-GB" sz="4000" b="1" u="sng" dirty="0">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03648" y="496503"/>
            <a:ext cx="778531" cy="62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99826" y="621874"/>
            <a:ext cx="7703641" cy="461665"/>
          </a:xfrm>
          <a:prstGeom prst="rect">
            <a:avLst/>
          </a:prstGeom>
          <a:noFill/>
        </p:spPr>
        <p:txBody>
          <a:bodyPr wrap="square" rtlCol="0">
            <a:spAutoFit/>
          </a:bodyPr>
          <a:lstStyle/>
          <a:p>
            <a:pPr algn="ctr"/>
            <a:r>
              <a:rPr lang="en-GB" sz="2400" b="1" u="sng" dirty="0" smtClean="0">
                <a:latin typeface="Comic Sans MS" panose="030F0702030302020204" pitchFamily="66" charset="0"/>
              </a:rPr>
              <a:t>LI: I can use adverbs correctly    </a:t>
            </a:r>
            <a:endParaRPr lang="en-GB" sz="2400" b="1" u="sng" dirty="0">
              <a:latin typeface="Comic Sans MS" panose="030F0702030302020204" pitchFamily="66" charset="0"/>
            </a:endParaRPr>
          </a:p>
        </p:txBody>
      </p:sp>
      <p:sp>
        <p:nvSpPr>
          <p:cNvPr id="14" name="TextBox 13"/>
          <p:cNvSpPr txBox="1"/>
          <p:nvPr/>
        </p:nvSpPr>
        <p:spPr>
          <a:xfrm>
            <a:off x="765175" y="15874"/>
            <a:ext cx="7703641" cy="646331"/>
          </a:xfrm>
          <a:prstGeom prst="rect">
            <a:avLst/>
          </a:prstGeom>
          <a:noFill/>
        </p:spPr>
        <p:txBody>
          <a:bodyPr wrap="square" rtlCol="0">
            <a:spAutoFit/>
          </a:bodyPr>
          <a:lstStyle/>
          <a:p>
            <a:pPr algn="ctr"/>
            <a:r>
              <a:rPr lang="en-GB" sz="3600" b="1" u="sng" dirty="0" smtClean="0">
                <a:latin typeface="Comic Sans MS" panose="030F0702030302020204" pitchFamily="66" charset="0"/>
              </a:rPr>
              <a:t>Gramma</a:t>
            </a:r>
            <a:r>
              <a:rPr lang="en-GB" sz="3200" b="1" u="sng" dirty="0" smtClean="0">
                <a:latin typeface="Comic Sans MS" panose="030F0702030302020204" pitchFamily="66" charset="0"/>
              </a:rPr>
              <a:t>r (slide 2)</a:t>
            </a:r>
            <a:r>
              <a:rPr lang="en-GB" sz="2400" b="1" u="sng" dirty="0" smtClean="0">
                <a:latin typeface="Comic Sans MS" panose="030F0702030302020204" pitchFamily="66" charset="0"/>
              </a:rPr>
              <a:t>  </a:t>
            </a:r>
            <a:endParaRPr lang="en-GB" sz="2400" b="1" u="sng" dirty="0">
              <a:latin typeface="Comic Sans MS" panose="030F0702030302020204" pitchFamily="66" charset="0"/>
            </a:endParaRPr>
          </a:p>
        </p:txBody>
      </p:sp>
      <p:sp>
        <p:nvSpPr>
          <p:cNvPr id="4" name="Rectangle 3"/>
          <p:cNvSpPr/>
          <p:nvPr/>
        </p:nvSpPr>
        <p:spPr>
          <a:xfrm>
            <a:off x="65818" y="1596374"/>
            <a:ext cx="8988425" cy="461665"/>
          </a:xfrm>
          <a:prstGeom prst="rect">
            <a:avLst/>
          </a:prstGeom>
        </p:spPr>
        <p:txBody>
          <a:bodyPr wrap="square">
            <a:spAutoFit/>
          </a:bodyPr>
          <a:lstStyle/>
          <a:p>
            <a:pPr algn="ctr"/>
            <a:r>
              <a:rPr lang="en-GB" sz="2400" dirty="0" smtClean="0">
                <a:latin typeface="Comic Sans MS" panose="030F0702030302020204" pitchFamily="66" charset="0"/>
              </a:rPr>
              <a:t>Watch this BBC clip all about adverbs! </a:t>
            </a:r>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520" t="17440" r="16984" b="13854"/>
          <a:stretch/>
        </p:blipFill>
        <p:spPr bwMode="auto">
          <a:xfrm>
            <a:off x="799826" y="2242415"/>
            <a:ext cx="2597695" cy="148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68216" y="2662592"/>
            <a:ext cx="4572000" cy="646331"/>
          </a:xfrm>
          <a:prstGeom prst="rect">
            <a:avLst/>
          </a:prstGeom>
        </p:spPr>
        <p:txBody>
          <a:bodyPr>
            <a:spAutoFit/>
          </a:bodyPr>
          <a:lstStyle/>
          <a:p>
            <a:pPr algn="ctr"/>
            <a:r>
              <a:rPr lang="en-GB" dirty="0">
                <a:hlinkClick r:id="rId6"/>
              </a:rPr>
              <a:t>https://www.bbc.co.uk/bitesize/topics/zwwp8mn/articles/zgsgxfr</a:t>
            </a:r>
            <a:endParaRPr lang="en-GB" dirty="0"/>
          </a:p>
        </p:txBody>
      </p:sp>
      <p:pic>
        <p:nvPicPr>
          <p:cNvPr id="205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057" t="17937" r="17350" b="14323"/>
          <a:stretch/>
        </p:blipFill>
        <p:spPr bwMode="auto">
          <a:xfrm>
            <a:off x="5568786" y="4124120"/>
            <a:ext cx="2016275" cy="115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367" t="17937" r="16241" b="39398"/>
          <a:stretch/>
        </p:blipFill>
        <p:spPr bwMode="auto">
          <a:xfrm>
            <a:off x="5043912" y="5422884"/>
            <a:ext cx="3066022" cy="1075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5175" y="4424908"/>
            <a:ext cx="3947255" cy="1384995"/>
          </a:xfrm>
          <a:prstGeom prst="rect">
            <a:avLst/>
          </a:prstGeom>
          <a:noFill/>
        </p:spPr>
        <p:txBody>
          <a:bodyPr wrap="square" rtlCol="0">
            <a:spAutoFit/>
          </a:bodyPr>
          <a:lstStyle/>
          <a:p>
            <a:pPr algn="ctr"/>
            <a:r>
              <a:rPr lang="en-GB" sz="2800" dirty="0" smtClean="0">
                <a:solidFill>
                  <a:schemeClr val="bg1"/>
                </a:solidFill>
                <a:latin typeface="Comic Sans MS" panose="030F0702030302020204" pitchFamily="66" charset="0"/>
              </a:rPr>
              <a:t>Once you’ve watched the video, scroll down and try the activities</a:t>
            </a:r>
            <a:r>
              <a:rPr lang="en-GB" dirty="0" smtClean="0">
                <a:solidFill>
                  <a:schemeClr val="bg1"/>
                </a:solidFill>
              </a:rPr>
              <a:t>! </a:t>
            </a:r>
            <a:endParaRPr lang="en-GB" dirty="0">
              <a:solidFill>
                <a:schemeClr val="bg1"/>
              </a:solidFill>
            </a:endParaRPr>
          </a:p>
        </p:txBody>
      </p:sp>
    </p:spTree>
    <p:extLst>
      <p:ext uri="{BB962C8B-B14F-4D97-AF65-F5344CB8AC3E}">
        <p14:creationId xmlns:p14="http://schemas.microsoft.com/office/powerpoint/2010/main" val="2945792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4437" y="0"/>
            <a:ext cx="7125113" cy="924475"/>
          </a:xfrm>
        </p:spPr>
        <p:txBody>
          <a:bodyPr/>
          <a:lstStyle/>
          <a:p>
            <a:pPr algn="ctr"/>
            <a:r>
              <a:rPr lang="en-GB" sz="4000" b="1" u="sng" dirty="0" smtClean="0">
                <a:latin typeface="Comic Sans MS" panose="030F0702030302020204" pitchFamily="66" charset="0"/>
              </a:rPr>
              <a:t> </a:t>
            </a:r>
            <a:endParaRPr lang="en-GB" sz="4000" b="1" u="sng" dirty="0">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03648" y="496503"/>
            <a:ext cx="778531" cy="62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99826" y="621874"/>
            <a:ext cx="7703641" cy="461665"/>
          </a:xfrm>
          <a:prstGeom prst="rect">
            <a:avLst/>
          </a:prstGeom>
          <a:noFill/>
        </p:spPr>
        <p:txBody>
          <a:bodyPr wrap="square" rtlCol="0">
            <a:spAutoFit/>
          </a:bodyPr>
          <a:lstStyle/>
          <a:p>
            <a:pPr algn="ctr"/>
            <a:r>
              <a:rPr lang="en-GB" sz="2400" b="1" u="sng" dirty="0" smtClean="0">
                <a:latin typeface="Comic Sans MS" panose="030F0702030302020204" pitchFamily="66" charset="0"/>
              </a:rPr>
              <a:t>LI: I can use adverbs correctly    </a:t>
            </a:r>
            <a:endParaRPr lang="en-GB" sz="2400" b="1" u="sng" dirty="0">
              <a:latin typeface="Comic Sans MS" panose="030F0702030302020204" pitchFamily="66" charset="0"/>
            </a:endParaRPr>
          </a:p>
        </p:txBody>
      </p:sp>
      <p:sp>
        <p:nvSpPr>
          <p:cNvPr id="14" name="TextBox 13"/>
          <p:cNvSpPr txBox="1"/>
          <p:nvPr/>
        </p:nvSpPr>
        <p:spPr>
          <a:xfrm>
            <a:off x="765175" y="15874"/>
            <a:ext cx="7703641" cy="646331"/>
          </a:xfrm>
          <a:prstGeom prst="rect">
            <a:avLst/>
          </a:prstGeom>
          <a:noFill/>
        </p:spPr>
        <p:txBody>
          <a:bodyPr wrap="square" rtlCol="0">
            <a:spAutoFit/>
          </a:bodyPr>
          <a:lstStyle/>
          <a:p>
            <a:pPr algn="ctr"/>
            <a:r>
              <a:rPr lang="en-GB" sz="3600" b="1" u="sng" dirty="0" smtClean="0">
                <a:latin typeface="Comic Sans MS" panose="030F0702030302020204" pitchFamily="66" charset="0"/>
              </a:rPr>
              <a:t>Gramma</a:t>
            </a:r>
            <a:r>
              <a:rPr lang="en-GB" sz="3200" b="1" u="sng" dirty="0" smtClean="0">
                <a:latin typeface="Comic Sans MS" panose="030F0702030302020204" pitchFamily="66" charset="0"/>
              </a:rPr>
              <a:t>r (slide 3)</a:t>
            </a:r>
            <a:r>
              <a:rPr lang="en-GB" sz="2400" b="1" u="sng" dirty="0" smtClean="0">
                <a:latin typeface="Comic Sans MS" panose="030F0702030302020204" pitchFamily="66" charset="0"/>
              </a:rPr>
              <a:t>  </a:t>
            </a:r>
            <a:endParaRPr lang="en-GB" sz="2400" b="1" u="sng" dirty="0">
              <a:latin typeface="Comic Sans MS" panose="030F0702030302020204" pitchFamily="66" charset="0"/>
            </a:endParaRPr>
          </a:p>
        </p:txBody>
      </p:sp>
      <p:sp>
        <p:nvSpPr>
          <p:cNvPr id="7" name="TextBox 6"/>
          <p:cNvSpPr txBox="1"/>
          <p:nvPr/>
        </p:nvSpPr>
        <p:spPr>
          <a:xfrm>
            <a:off x="765175" y="4424908"/>
            <a:ext cx="3947255" cy="1384995"/>
          </a:xfrm>
          <a:prstGeom prst="rect">
            <a:avLst/>
          </a:prstGeom>
          <a:noFill/>
        </p:spPr>
        <p:txBody>
          <a:bodyPr wrap="square" rtlCol="0">
            <a:spAutoFit/>
          </a:bodyPr>
          <a:lstStyle/>
          <a:p>
            <a:pPr algn="ctr"/>
            <a:r>
              <a:rPr lang="en-GB" sz="2800" dirty="0" smtClean="0">
                <a:solidFill>
                  <a:schemeClr val="bg1"/>
                </a:solidFill>
                <a:latin typeface="Comic Sans MS" panose="030F0702030302020204" pitchFamily="66" charset="0"/>
              </a:rPr>
              <a:t>Once you’ve watched the video, scroll down and try the activities</a:t>
            </a:r>
            <a:r>
              <a:rPr lang="en-GB" dirty="0" smtClean="0">
                <a:solidFill>
                  <a:schemeClr val="bg1"/>
                </a:solidFill>
              </a:rPr>
              <a:t>! </a:t>
            </a:r>
            <a:endParaRPr lang="en-GB" dirty="0">
              <a:solidFill>
                <a:schemeClr val="bg1"/>
              </a:solidFill>
            </a:endParaRPr>
          </a:p>
        </p:txBody>
      </p:sp>
      <p:sp>
        <p:nvSpPr>
          <p:cNvPr id="8" name="TextBox 7"/>
          <p:cNvSpPr txBox="1"/>
          <p:nvPr/>
        </p:nvSpPr>
        <p:spPr>
          <a:xfrm>
            <a:off x="4231903" y="1194412"/>
            <a:ext cx="4912097" cy="5170646"/>
          </a:xfrm>
          <a:prstGeom prst="rect">
            <a:avLst/>
          </a:prstGeom>
          <a:noFill/>
        </p:spPr>
        <p:txBody>
          <a:bodyPr wrap="square" rtlCol="0">
            <a:spAutoFit/>
          </a:bodyPr>
          <a:lstStyle/>
          <a:p>
            <a:pPr algn="ctr"/>
            <a:r>
              <a:rPr lang="en-GB" sz="2200" b="1" dirty="0" smtClean="0"/>
              <a:t>T</a:t>
            </a:r>
            <a:r>
              <a:rPr lang="en-GB" sz="2200" b="1" dirty="0" smtClean="0">
                <a:latin typeface="Comic Sans MS" panose="030F0702030302020204" pitchFamily="66" charset="0"/>
              </a:rPr>
              <a:t>ASK: </a:t>
            </a:r>
            <a:r>
              <a:rPr lang="en-GB" sz="2200" dirty="0" smtClean="0">
                <a:latin typeface="Comic Sans MS" panose="030F0702030302020204" pitchFamily="66" charset="0"/>
              </a:rPr>
              <a:t>Download the adverbs worksheet from Teams or the Blog. </a:t>
            </a:r>
          </a:p>
          <a:p>
            <a:pPr algn="ctr"/>
            <a:endParaRPr lang="en-GB" sz="2200" dirty="0">
              <a:latin typeface="Comic Sans MS" panose="030F0702030302020204" pitchFamily="66" charset="0"/>
            </a:endParaRPr>
          </a:p>
          <a:p>
            <a:pPr algn="ctr"/>
            <a:endParaRPr lang="en-GB" sz="2200" dirty="0" smtClean="0">
              <a:latin typeface="Comic Sans MS" panose="030F0702030302020204" pitchFamily="66" charset="0"/>
            </a:endParaRPr>
          </a:p>
          <a:p>
            <a:pPr algn="ctr"/>
            <a:r>
              <a:rPr lang="en-GB" sz="2200" dirty="0" smtClean="0">
                <a:latin typeface="Comic Sans MS" panose="030F0702030302020204" pitchFamily="66" charset="0"/>
              </a:rPr>
              <a:t>Your challenge is to copy out the sentences at the bottom of the sheet into your jotters and then add an adverb from the box to make your sentence more interesting!</a:t>
            </a:r>
          </a:p>
          <a:p>
            <a:pPr algn="ctr"/>
            <a:endParaRPr lang="en-GB" sz="2200" b="1" dirty="0">
              <a:latin typeface="Comic Sans MS" panose="030F0702030302020204" pitchFamily="66" charset="0"/>
            </a:endParaRPr>
          </a:p>
          <a:p>
            <a:pPr algn="ctr"/>
            <a:r>
              <a:rPr lang="en-GB" sz="2200" b="1" dirty="0" smtClean="0">
                <a:latin typeface="Comic Sans MS" panose="030F0702030302020204" pitchFamily="66" charset="0"/>
              </a:rPr>
              <a:t>Extension task: </a:t>
            </a:r>
            <a:r>
              <a:rPr lang="en-GB" sz="2200" b="1" dirty="0">
                <a:latin typeface="Comic Sans MS" panose="030F0702030302020204" pitchFamily="66" charset="0"/>
              </a:rPr>
              <a:t>W</a:t>
            </a:r>
            <a:r>
              <a:rPr lang="en-GB" sz="2200" b="1" dirty="0" smtClean="0">
                <a:latin typeface="Comic Sans MS" panose="030F0702030302020204" pitchFamily="66" charset="0"/>
              </a:rPr>
              <a:t>rite 4 more sentences of your own and add some other adverbs from the box? </a:t>
            </a:r>
            <a:endParaRPr lang="en-GB" sz="2200" b="1" dirty="0">
              <a:latin typeface="Comic Sans MS" panose="030F0702030302020204" pitchFamily="66" charset="0"/>
            </a:endParaRPr>
          </a:p>
        </p:txBody>
      </p:sp>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6057" t="23422" r="51317" b="14062"/>
          <a:stretch/>
        </p:blipFill>
        <p:spPr bwMode="auto">
          <a:xfrm>
            <a:off x="234836" y="1196322"/>
            <a:ext cx="3894685" cy="419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a:off x="4932040" y="2204864"/>
            <a:ext cx="316835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182179" y="4424908"/>
            <a:ext cx="346994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995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403" y="1010072"/>
            <a:ext cx="7362530" cy="576064"/>
          </a:xfrm>
        </p:spPr>
        <p:txBody>
          <a:bodyPr>
            <a:noAutofit/>
          </a:bodyPr>
          <a:lstStyle/>
          <a:p>
            <a:pPr marL="0" indent="0" algn="ctr">
              <a:buNone/>
            </a:pPr>
            <a:r>
              <a:rPr lang="en-GB" sz="2000" b="1" u="sng" dirty="0" smtClean="0">
                <a:latin typeface="Comic Sans MS" panose="030F0702030302020204" pitchFamily="66" charset="0"/>
              </a:rPr>
              <a:t>LI: I can use strategies to help me spell common words</a:t>
            </a:r>
            <a:endParaRPr lang="en-GB" sz="2800" b="1" u="sng" dirty="0">
              <a:latin typeface="Comic Sans MS" panose="030F0702030302020204" pitchFamily="66" charset="0"/>
            </a:endParaRPr>
          </a:p>
        </p:txBody>
      </p:sp>
      <p:sp>
        <p:nvSpPr>
          <p:cNvPr id="2" name="Title 1"/>
          <p:cNvSpPr>
            <a:spLocks noGrp="1"/>
          </p:cNvSpPr>
          <p:nvPr>
            <p:ph type="title"/>
          </p:nvPr>
        </p:nvSpPr>
        <p:spPr>
          <a:xfrm>
            <a:off x="612776" y="312739"/>
            <a:ext cx="7991672" cy="595981"/>
          </a:xfrm>
        </p:spPr>
        <p:txBody>
          <a:bodyPr>
            <a:noAutofit/>
          </a:bodyPr>
          <a:lstStyle/>
          <a:p>
            <a:pPr algn="ctr"/>
            <a:r>
              <a:rPr lang="en-GB" sz="2400" b="1" u="sng" dirty="0" smtClean="0">
                <a:latin typeface="Comic Sans MS" panose="030F0702030302020204" pitchFamily="66" charset="0"/>
              </a:rPr>
              <a:t>Spelling slide 1 (Tom Fletcher &amp; Roald Dahl groups) </a:t>
            </a:r>
            <a:endParaRPr lang="en-GB" sz="2400" b="1" u="sng"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7382" y="692696"/>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705782" y="1588835"/>
            <a:ext cx="7898666" cy="984885"/>
          </a:xfrm>
          <a:prstGeom prst="rect">
            <a:avLst/>
          </a:prstGeom>
          <a:noFill/>
        </p:spPr>
        <p:txBody>
          <a:bodyPr wrap="square" rtlCol="0">
            <a:spAutoFit/>
          </a:bodyPr>
          <a:lstStyle/>
          <a:p>
            <a:pPr algn="ctr"/>
            <a:r>
              <a:rPr lang="en-GB" sz="2000" b="1" u="sng" dirty="0" smtClean="0">
                <a:latin typeface="Comic Sans MS" panose="030F0702030302020204" pitchFamily="66" charset="0"/>
              </a:rPr>
              <a:t>S.C. (what I need to do to be successful)</a:t>
            </a:r>
            <a:endParaRPr lang="en-GB" sz="2000" dirty="0">
              <a:latin typeface="Comic Sans MS" panose="030F0702030302020204" pitchFamily="66" charset="0"/>
            </a:endParaRPr>
          </a:p>
          <a:p>
            <a:endParaRPr lang="en-GB" sz="1900" b="1" u="sng" dirty="0" smtClean="0">
              <a:latin typeface="Comic Sans MS" panose="030F0702030302020204" pitchFamily="66" charset="0"/>
            </a:endParaRPr>
          </a:p>
          <a:p>
            <a:endParaRPr lang="en-GB" sz="1900" dirty="0" smtClean="0">
              <a:latin typeface="Comic Sans MS" panose="030F0702030302020204" pitchFamily="66" charset="0"/>
            </a:endParaRPr>
          </a:p>
        </p:txBody>
      </p:sp>
      <p:pic>
        <p:nvPicPr>
          <p:cNvPr id="14" name="Picture 2" descr="C:\Users\craig.paterson\AppData\Local\Microsoft\Windows\INetCache\IE\C43TIY1T\be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3119" y="1376001"/>
            <a:ext cx="740881" cy="74088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705781" y="2420887"/>
            <a:ext cx="7898667" cy="3600401"/>
          </a:xfrm>
          <a:prstGeom prst="wedgeRoundRectCallout">
            <a:avLst>
              <a:gd name="adj1" fmla="val 46714"/>
              <a:gd name="adj2" fmla="val -6570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65175" y="2573720"/>
            <a:ext cx="7637944" cy="3046988"/>
          </a:xfrm>
          <a:prstGeom prst="rect">
            <a:avLst/>
          </a:prstGeom>
          <a:noFill/>
        </p:spPr>
        <p:txBody>
          <a:bodyPr wrap="square" rtlCol="0">
            <a:spAutoFit/>
          </a:bodyPr>
          <a:lstStyle/>
          <a:p>
            <a:pPr algn="ctr"/>
            <a:r>
              <a:rPr lang="en-GB" sz="2400" b="1" dirty="0" smtClean="0">
                <a:latin typeface="Comic Sans MS" panose="030F0702030302020204" pitchFamily="66" charset="0"/>
              </a:rPr>
              <a:t>TASK: sentence builder </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Write 5 sentences or a short story and try and include as many of your common words as possible. </a:t>
            </a:r>
            <a:r>
              <a:rPr lang="en-GB" sz="2400" u="sng" dirty="0" smtClean="0">
                <a:latin typeface="Comic Sans MS" panose="030F0702030302020204" pitchFamily="66" charset="0"/>
              </a:rPr>
              <a:t>Underline</a:t>
            </a:r>
            <a:r>
              <a:rPr lang="en-GB" sz="2400" dirty="0" smtClean="0">
                <a:latin typeface="Comic Sans MS" panose="030F0702030302020204" pitchFamily="66" charset="0"/>
              </a:rPr>
              <a:t> any common words that you use. </a:t>
            </a:r>
          </a:p>
          <a:p>
            <a:pPr algn="ctr"/>
            <a:endParaRPr lang="en-GB" sz="2400" dirty="0">
              <a:latin typeface="Comic Sans MS" panose="030F0702030302020204" pitchFamily="66" charset="0"/>
            </a:endParaRPr>
          </a:p>
          <a:p>
            <a:pPr algn="ctr"/>
            <a:r>
              <a:rPr lang="en-GB" sz="2400" b="1" i="1" dirty="0" smtClean="0">
                <a:latin typeface="Comic Sans MS" panose="030F0702030302020204" pitchFamily="66" charset="0"/>
              </a:rPr>
              <a:t>e.g. my birthday is in the month of </a:t>
            </a:r>
            <a:r>
              <a:rPr lang="en-GB" sz="2400" b="1" i="1" u="sng" dirty="0" smtClean="0">
                <a:latin typeface="Comic Sans MS" panose="030F0702030302020204" pitchFamily="66" charset="0"/>
              </a:rPr>
              <a:t>August</a:t>
            </a:r>
            <a:r>
              <a:rPr lang="en-GB" sz="2400" b="1" i="1" dirty="0" smtClean="0">
                <a:latin typeface="Comic Sans MS" panose="030F0702030302020204" pitchFamily="66" charset="0"/>
              </a:rPr>
              <a:t>. It is the most </a:t>
            </a:r>
            <a:r>
              <a:rPr lang="en-GB" sz="2400" b="1" i="1" u="sng" dirty="0" smtClean="0">
                <a:latin typeface="Comic Sans MS" panose="030F0702030302020204" pitchFamily="66" charset="0"/>
              </a:rPr>
              <a:t>important</a:t>
            </a:r>
            <a:r>
              <a:rPr lang="en-GB" sz="2400" b="1" i="1" dirty="0" smtClean="0">
                <a:latin typeface="Comic Sans MS" panose="030F0702030302020204" pitchFamily="66" charset="0"/>
              </a:rPr>
              <a:t> month of the year! </a:t>
            </a:r>
            <a:endParaRPr lang="en-GB" sz="2400" b="1" i="1" dirty="0">
              <a:latin typeface="Comic Sans MS" panose="030F0702030302020204" pitchFamily="66" charset="0"/>
            </a:endParaRPr>
          </a:p>
        </p:txBody>
      </p:sp>
    </p:spTree>
    <p:extLst>
      <p:ext uri="{BB962C8B-B14F-4D97-AF65-F5344CB8AC3E}">
        <p14:creationId xmlns:p14="http://schemas.microsoft.com/office/powerpoint/2010/main" val="1746111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73708"/>
            <a:ext cx="7991672" cy="595981"/>
          </a:xfrm>
        </p:spPr>
        <p:txBody>
          <a:bodyPr>
            <a:noAutofit/>
          </a:bodyPr>
          <a:lstStyle/>
          <a:p>
            <a:pPr algn="ctr"/>
            <a:r>
              <a:rPr lang="en-GB" sz="2400" b="1" u="sng" dirty="0" smtClean="0">
                <a:latin typeface="Comic Sans MS" panose="030F0702030302020204" pitchFamily="66" charset="0"/>
              </a:rPr>
              <a:t>Spelling slide </a:t>
            </a:r>
            <a:r>
              <a:rPr lang="en-GB" sz="2400" b="1" u="sng" dirty="0" smtClean="0">
                <a:latin typeface="Comic Sans MS" panose="030F0702030302020204" pitchFamily="66" charset="0"/>
              </a:rPr>
              <a:t>2 </a:t>
            </a:r>
            <a:r>
              <a:rPr lang="en-GB" sz="2400" b="1" u="sng" dirty="0" smtClean="0">
                <a:latin typeface="Comic Sans MS" panose="030F0702030302020204" pitchFamily="66" charset="0"/>
              </a:rPr>
              <a:t>(Tom Fletcher &amp; Roald Dahl groups) </a:t>
            </a:r>
            <a:endParaRPr lang="en-GB" sz="2400" b="1" u="sng"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3466" y="570548"/>
            <a:ext cx="862881" cy="69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469503" y="1882180"/>
            <a:ext cx="8216081" cy="830997"/>
          </a:xfrm>
          <a:prstGeom prst="rect">
            <a:avLst/>
          </a:prstGeom>
          <a:noFill/>
        </p:spPr>
        <p:txBody>
          <a:bodyPr wrap="square" rtlCol="0">
            <a:spAutoFit/>
          </a:bodyPr>
          <a:lstStyle/>
          <a:p>
            <a:pPr algn="ctr"/>
            <a:endParaRPr lang="en-GB" sz="2400" dirty="0" smtClean="0"/>
          </a:p>
          <a:p>
            <a:pPr algn="ctr"/>
            <a:endParaRPr lang="en-GB" sz="2400" dirty="0"/>
          </a:p>
        </p:txBody>
      </p:sp>
      <p:graphicFrame>
        <p:nvGraphicFramePr>
          <p:cNvPr id="9" name="Table 8"/>
          <p:cNvGraphicFramePr>
            <a:graphicFrameLocks noGrp="1"/>
          </p:cNvGraphicFramePr>
          <p:nvPr>
            <p:extLst>
              <p:ext uri="{D42A27DB-BD31-4B8C-83A1-F6EECF244321}">
                <p14:modId xmlns:p14="http://schemas.microsoft.com/office/powerpoint/2010/main" val="481412290"/>
              </p:ext>
            </p:extLst>
          </p:nvPr>
        </p:nvGraphicFramePr>
        <p:xfrm>
          <a:off x="612774" y="1203733"/>
          <a:ext cx="8072810" cy="5396633"/>
        </p:xfrm>
        <a:graphic>
          <a:graphicData uri="http://schemas.openxmlformats.org/drawingml/2006/table">
            <a:tbl>
              <a:tblPr firstRow="1" bandRow="1">
                <a:tableStyleId>{5C22544A-7EE6-4342-B048-85BDC9FD1C3A}</a:tableStyleId>
              </a:tblPr>
              <a:tblGrid>
                <a:gridCol w="4036405"/>
                <a:gridCol w="4036405"/>
              </a:tblGrid>
              <a:tr h="637201">
                <a:tc gridSpan="2">
                  <a:txBody>
                    <a:bodyPr/>
                    <a:lstStyle/>
                    <a:p>
                      <a:pPr algn="ctr"/>
                      <a:r>
                        <a:rPr lang="en-GB" sz="2400" dirty="0" smtClean="0"/>
                        <a:t>Common words set 5</a:t>
                      </a:r>
                      <a:endParaRPr lang="en-GB" sz="2400" dirty="0"/>
                    </a:p>
                  </a:txBody>
                  <a:tcPr/>
                </a:tc>
                <a:tc hMerge="1">
                  <a:txBody>
                    <a:bodyPr/>
                    <a:lstStyle/>
                    <a:p>
                      <a:endParaRPr lang="en-GB" dirty="0"/>
                    </a:p>
                  </a:txBody>
                  <a:tcPr/>
                </a:tc>
              </a:tr>
              <a:tr h="594929">
                <a:tc>
                  <a:txBody>
                    <a:bodyPr/>
                    <a:lstStyle/>
                    <a:p>
                      <a:pPr algn="ctr"/>
                      <a:r>
                        <a:rPr lang="en-GB" sz="3200" dirty="0" smtClean="0"/>
                        <a:t>January </a:t>
                      </a:r>
                      <a:endParaRPr lang="en-GB" sz="3200" dirty="0"/>
                    </a:p>
                  </a:txBody>
                  <a:tcPr/>
                </a:tc>
                <a:tc>
                  <a:txBody>
                    <a:bodyPr/>
                    <a:lstStyle/>
                    <a:p>
                      <a:pPr algn="ctr"/>
                      <a:r>
                        <a:rPr lang="en-GB" sz="3200" dirty="0" smtClean="0"/>
                        <a:t>August</a:t>
                      </a:r>
                      <a:endParaRPr lang="en-GB" sz="3200" dirty="0"/>
                    </a:p>
                  </a:txBody>
                  <a:tcPr/>
                </a:tc>
              </a:tr>
              <a:tr h="594929">
                <a:tc>
                  <a:txBody>
                    <a:bodyPr/>
                    <a:lstStyle/>
                    <a:p>
                      <a:pPr algn="ctr"/>
                      <a:r>
                        <a:rPr lang="en-GB" sz="3200" dirty="0" smtClean="0"/>
                        <a:t>February</a:t>
                      </a:r>
                      <a:endParaRPr lang="en-GB" sz="3200" dirty="0"/>
                    </a:p>
                  </a:txBody>
                  <a:tcPr/>
                </a:tc>
                <a:tc>
                  <a:txBody>
                    <a:bodyPr/>
                    <a:lstStyle/>
                    <a:p>
                      <a:pPr algn="ctr"/>
                      <a:r>
                        <a:rPr lang="en-GB" sz="3200" dirty="0" smtClean="0"/>
                        <a:t>September</a:t>
                      </a:r>
                      <a:endParaRPr lang="en-GB" sz="3200" dirty="0"/>
                    </a:p>
                  </a:txBody>
                  <a:tcPr/>
                </a:tc>
              </a:tr>
              <a:tr h="594929">
                <a:tc>
                  <a:txBody>
                    <a:bodyPr/>
                    <a:lstStyle/>
                    <a:p>
                      <a:pPr algn="ctr"/>
                      <a:r>
                        <a:rPr lang="en-GB" sz="3200" dirty="0" smtClean="0"/>
                        <a:t>March</a:t>
                      </a:r>
                      <a:endParaRPr lang="en-GB" sz="3200" dirty="0"/>
                    </a:p>
                  </a:txBody>
                  <a:tcPr/>
                </a:tc>
                <a:tc>
                  <a:txBody>
                    <a:bodyPr/>
                    <a:lstStyle/>
                    <a:p>
                      <a:pPr algn="ctr"/>
                      <a:r>
                        <a:rPr lang="en-GB" sz="3200" dirty="0" smtClean="0"/>
                        <a:t>October</a:t>
                      </a:r>
                      <a:endParaRPr lang="en-GB" sz="3200" dirty="0"/>
                    </a:p>
                  </a:txBody>
                  <a:tcPr/>
                </a:tc>
              </a:tr>
              <a:tr h="594929">
                <a:tc>
                  <a:txBody>
                    <a:bodyPr/>
                    <a:lstStyle/>
                    <a:p>
                      <a:pPr algn="ctr"/>
                      <a:r>
                        <a:rPr lang="en-GB" sz="3200" dirty="0" smtClean="0"/>
                        <a:t>April</a:t>
                      </a:r>
                      <a:endParaRPr lang="en-GB" sz="3200" dirty="0"/>
                    </a:p>
                  </a:txBody>
                  <a:tcPr/>
                </a:tc>
                <a:tc>
                  <a:txBody>
                    <a:bodyPr/>
                    <a:lstStyle/>
                    <a:p>
                      <a:pPr algn="ctr"/>
                      <a:r>
                        <a:rPr lang="en-GB" sz="3200" dirty="0" smtClean="0"/>
                        <a:t>November</a:t>
                      </a:r>
                      <a:endParaRPr lang="en-GB" sz="3200" dirty="0"/>
                    </a:p>
                  </a:txBody>
                  <a:tcPr/>
                </a:tc>
              </a:tr>
              <a:tr h="594929">
                <a:tc>
                  <a:txBody>
                    <a:bodyPr/>
                    <a:lstStyle/>
                    <a:p>
                      <a:pPr algn="ctr"/>
                      <a:r>
                        <a:rPr lang="en-GB" sz="3200" dirty="0" smtClean="0"/>
                        <a:t>May</a:t>
                      </a:r>
                      <a:endParaRPr lang="en-GB" sz="3200" dirty="0"/>
                    </a:p>
                  </a:txBody>
                  <a:tcPr/>
                </a:tc>
                <a:tc>
                  <a:txBody>
                    <a:bodyPr/>
                    <a:lstStyle/>
                    <a:p>
                      <a:pPr algn="ctr"/>
                      <a:r>
                        <a:rPr lang="en-GB" sz="3200" dirty="0" smtClean="0"/>
                        <a:t>December</a:t>
                      </a:r>
                      <a:endParaRPr lang="en-GB" sz="3200" dirty="0"/>
                    </a:p>
                  </a:txBody>
                  <a:tcPr/>
                </a:tc>
              </a:tr>
              <a:tr h="594929">
                <a:tc>
                  <a:txBody>
                    <a:bodyPr/>
                    <a:lstStyle/>
                    <a:p>
                      <a:pPr algn="ctr"/>
                      <a:r>
                        <a:rPr lang="en-GB" sz="3200" dirty="0" smtClean="0"/>
                        <a:t>June</a:t>
                      </a:r>
                      <a:endParaRPr lang="en-GB" sz="3200" dirty="0"/>
                    </a:p>
                  </a:txBody>
                  <a:tcPr/>
                </a:tc>
                <a:tc>
                  <a:txBody>
                    <a:bodyPr/>
                    <a:lstStyle/>
                    <a:p>
                      <a:pPr algn="ctr"/>
                      <a:r>
                        <a:rPr lang="en-GB" sz="3200" dirty="0" smtClean="0"/>
                        <a:t>quickly</a:t>
                      </a:r>
                      <a:endParaRPr lang="en-GB" sz="3200" dirty="0"/>
                    </a:p>
                  </a:txBody>
                  <a:tcPr/>
                </a:tc>
              </a:tr>
              <a:tr h="594929">
                <a:tc>
                  <a:txBody>
                    <a:bodyPr/>
                    <a:lstStyle/>
                    <a:p>
                      <a:pPr algn="ctr"/>
                      <a:r>
                        <a:rPr lang="en-GB" sz="3200" dirty="0" smtClean="0"/>
                        <a:t>July </a:t>
                      </a:r>
                      <a:endParaRPr lang="en-GB" sz="3200" dirty="0"/>
                    </a:p>
                  </a:txBody>
                  <a:tcPr/>
                </a:tc>
                <a:tc>
                  <a:txBody>
                    <a:bodyPr/>
                    <a:lstStyle/>
                    <a:p>
                      <a:pPr algn="ctr"/>
                      <a:r>
                        <a:rPr lang="en-GB" sz="3200" dirty="0" smtClean="0"/>
                        <a:t>important</a:t>
                      </a:r>
                      <a:endParaRPr lang="en-GB" sz="3200" dirty="0"/>
                    </a:p>
                  </a:txBody>
                  <a:tcPr/>
                </a:tc>
              </a:tr>
              <a:tr h="594929">
                <a:tc>
                  <a:txBody>
                    <a:bodyPr/>
                    <a:lstStyle/>
                    <a:p>
                      <a:pPr algn="ctr"/>
                      <a:endParaRPr lang="en-GB" sz="3200" dirty="0"/>
                    </a:p>
                  </a:txBody>
                  <a:tcPr/>
                </a:tc>
                <a:tc>
                  <a:txBody>
                    <a:bodyPr/>
                    <a:lstStyle/>
                    <a:p>
                      <a:pPr algn="ctr"/>
                      <a:r>
                        <a:rPr lang="en-GB" sz="3200" dirty="0" smtClean="0"/>
                        <a:t>mumbled</a:t>
                      </a:r>
                      <a:endParaRPr lang="en-GB" sz="3200" dirty="0"/>
                    </a:p>
                  </a:txBody>
                  <a:tcPr/>
                </a:tc>
              </a:tr>
            </a:tbl>
          </a:graphicData>
        </a:graphic>
      </p:graphicFrame>
      <p:sp>
        <p:nvSpPr>
          <p:cNvPr id="11" name="Content Placeholder 2"/>
          <p:cNvSpPr txBox="1">
            <a:spLocks/>
          </p:cNvSpPr>
          <p:nvPr/>
        </p:nvSpPr>
        <p:spPr>
          <a:xfrm>
            <a:off x="896278" y="672845"/>
            <a:ext cx="7362530" cy="57606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ctr">
              <a:buFont typeface="Wingdings 3"/>
              <a:buNone/>
            </a:pPr>
            <a:r>
              <a:rPr lang="en-GB" sz="2000" b="1" u="sng" dirty="0" smtClean="0">
                <a:latin typeface="Comic Sans MS" panose="030F0702030302020204" pitchFamily="66" charset="0"/>
              </a:rPr>
              <a:t>LI: I can use strategies to help me spell common words</a:t>
            </a:r>
            <a:endParaRPr lang="en-GB" sz="2800" b="1" u="sng" dirty="0">
              <a:latin typeface="Comic Sans MS" panose="030F0702030302020204" pitchFamily="66" charset="0"/>
            </a:endParaRPr>
          </a:p>
        </p:txBody>
      </p:sp>
    </p:spTree>
    <p:extLst>
      <p:ext uri="{BB962C8B-B14F-4D97-AF65-F5344CB8AC3E}">
        <p14:creationId xmlns:p14="http://schemas.microsoft.com/office/powerpoint/2010/main" val="1687501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itle 1"/>
          <p:cNvSpPr txBox="1">
            <a:spLocks/>
          </p:cNvSpPr>
          <p:nvPr/>
        </p:nvSpPr>
        <p:spPr>
          <a:xfrm>
            <a:off x="1150534" y="67594"/>
            <a:ext cx="7125113" cy="595981"/>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2400" u="sng" dirty="0" smtClean="0">
                <a:latin typeface="Comic Sans MS" panose="030F0702030302020204" pitchFamily="66" charset="0"/>
              </a:rPr>
              <a:t>Spelling (David Walliams Group) </a:t>
            </a:r>
            <a:endParaRPr lang="en-GB" sz="2400" u="sng" dirty="0">
              <a:latin typeface="Comic Sans MS" panose="030F0702030302020204" pitchFamily="66"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053" t="11144" r="20597" b="26567"/>
          <a:stretch/>
        </p:blipFill>
        <p:spPr>
          <a:xfrm>
            <a:off x="155575" y="663575"/>
            <a:ext cx="5962852" cy="5032806"/>
          </a:xfrm>
          <a:prstGeom prst="rect">
            <a:avLst/>
          </a:prstGeom>
        </p:spPr>
      </p:pic>
      <p:sp>
        <p:nvSpPr>
          <p:cNvPr id="3" name="TextBox 2"/>
          <p:cNvSpPr txBox="1"/>
          <p:nvPr/>
        </p:nvSpPr>
        <p:spPr>
          <a:xfrm>
            <a:off x="941189" y="5767149"/>
            <a:ext cx="5061193" cy="646331"/>
          </a:xfrm>
          <a:prstGeom prst="rect">
            <a:avLst/>
          </a:prstGeom>
          <a:noFill/>
          <a:ln>
            <a:solidFill>
              <a:schemeClr val="tx1"/>
            </a:solidFill>
          </a:ln>
        </p:spPr>
        <p:txBody>
          <a:bodyPr wrap="square" rtlCol="0">
            <a:spAutoFit/>
          </a:bodyPr>
          <a:lstStyle/>
          <a:p>
            <a:pPr algn="ctr"/>
            <a:r>
              <a:rPr lang="en-GB" b="1" i="1" dirty="0" smtClean="0"/>
              <a:t>Example of how to practise your common words!</a:t>
            </a:r>
            <a:endParaRPr lang="en-GB" b="1" i="1"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98793" y="2682598"/>
            <a:ext cx="3076568" cy="1323216"/>
          </a:xfrm>
          <a:prstGeom prst="rect">
            <a:avLst/>
          </a:prstGeom>
        </p:spPr>
      </p:pic>
      <p:sp>
        <p:nvSpPr>
          <p:cNvPr id="28" name="Rectangle 27"/>
          <p:cNvSpPr/>
          <p:nvPr/>
        </p:nvSpPr>
        <p:spPr>
          <a:xfrm>
            <a:off x="6574348" y="663575"/>
            <a:ext cx="2569652" cy="5447645"/>
          </a:xfrm>
          <a:prstGeom prst="rect">
            <a:avLst/>
          </a:prstGeom>
        </p:spPr>
        <p:txBody>
          <a:bodyPr wrap="square">
            <a:spAutoFit/>
          </a:bodyPr>
          <a:lstStyle/>
          <a:p>
            <a:pPr algn="ctr"/>
            <a:endParaRPr lang="en-GB" dirty="0" smtClean="0"/>
          </a:p>
          <a:p>
            <a:pPr algn="ctr"/>
            <a:endParaRPr lang="en-GB" dirty="0"/>
          </a:p>
          <a:p>
            <a:pPr algn="ctr"/>
            <a:r>
              <a:rPr lang="en-GB" sz="2400" b="1" u="sng" dirty="0"/>
              <a:t>TASK: </a:t>
            </a:r>
          </a:p>
          <a:p>
            <a:pPr algn="ctr"/>
            <a:endParaRPr lang="en-GB" sz="2400" dirty="0"/>
          </a:p>
          <a:p>
            <a:pPr algn="ctr"/>
            <a:r>
              <a:rPr lang="en-GB" sz="2400" dirty="0"/>
              <a:t>You have got a new set of common words to practise today! </a:t>
            </a:r>
          </a:p>
          <a:p>
            <a:pPr algn="ctr"/>
            <a:endParaRPr lang="en-GB" sz="2400" dirty="0" smtClean="0"/>
          </a:p>
          <a:p>
            <a:pPr algn="ctr"/>
            <a:r>
              <a:rPr lang="en-GB" sz="2400" dirty="0" smtClean="0"/>
              <a:t>Remember </a:t>
            </a:r>
            <a:r>
              <a:rPr lang="en-GB" sz="2400" dirty="0"/>
              <a:t>to use the ‘Read, Write and Spell’ strategy to help you practise. </a:t>
            </a:r>
          </a:p>
        </p:txBody>
      </p:sp>
      <p:cxnSp>
        <p:nvCxnSpPr>
          <p:cNvPr id="1025" name="Straight Arrow Connector 1024"/>
          <p:cNvCxnSpPr/>
          <p:nvPr/>
        </p:nvCxnSpPr>
        <p:spPr>
          <a:xfrm flipH="1" flipV="1">
            <a:off x="5868144" y="3179978"/>
            <a:ext cx="936104" cy="9691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838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5" y="67594"/>
            <a:ext cx="7125113" cy="595981"/>
          </a:xfrm>
        </p:spPr>
        <p:txBody>
          <a:bodyPr>
            <a:noAutofit/>
          </a:bodyPr>
          <a:lstStyle/>
          <a:p>
            <a:pPr algn="ctr"/>
            <a:r>
              <a:rPr lang="en-GB" sz="4400" b="1" u="sng" dirty="0" smtClean="0">
                <a:latin typeface="Comic Sans MS" panose="030F0702030302020204" pitchFamily="66" charset="0"/>
              </a:rPr>
              <a:t>Reading </a:t>
            </a:r>
            <a:endParaRPr lang="en-GB" sz="4400" b="1" u="sng" dirty="0">
              <a:latin typeface="Comic Sans MS" panose="030F0702030302020204" pitchFamily="66" charset="0"/>
            </a:endParaRPr>
          </a:p>
        </p:txBody>
      </p:sp>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917575" y="814819"/>
            <a:ext cx="7623249" cy="1815882"/>
          </a:xfrm>
          <a:prstGeom prst="rect">
            <a:avLst/>
          </a:prstGeom>
          <a:noFill/>
        </p:spPr>
        <p:txBody>
          <a:bodyPr wrap="square" rtlCol="0">
            <a:spAutoFit/>
          </a:bodyPr>
          <a:lstStyle/>
          <a:p>
            <a:pPr algn="ctr"/>
            <a:r>
              <a:rPr lang="en-GB" sz="2000" b="1" u="sng" dirty="0" smtClean="0">
                <a:latin typeface="Comic Sans MS" panose="030F0702030302020204" pitchFamily="66" charset="0"/>
              </a:rPr>
              <a:t>L.I I am using different reading strategies to help me understand my book</a:t>
            </a:r>
          </a:p>
          <a:p>
            <a:endParaRPr lang="en-GB" sz="2400" dirty="0" smtClean="0">
              <a:latin typeface="Comic Sans MS" panose="030F0702030302020204" pitchFamily="66" charset="0"/>
            </a:endParaRPr>
          </a:p>
          <a:p>
            <a:pPr marL="342900" indent="-342900">
              <a:buFont typeface="Arial" panose="020B0604020202020204" pitchFamily="34" charset="0"/>
              <a:buChar char="•"/>
            </a:pPr>
            <a:endParaRPr lang="en-GB" sz="2400" dirty="0">
              <a:latin typeface="Comic Sans MS" panose="030F0702030302020204" pitchFamily="66" charset="0"/>
            </a:endParaRPr>
          </a:p>
          <a:p>
            <a:pPr marL="457200" indent="-457200">
              <a:buFont typeface="+mj-lt"/>
              <a:buAutoNum type="arabicPeriod"/>
            </a:pPr>
            <a:endParaRPr lang="en-GB" sz="24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975" y="504528"/>
            <a:ext cx="1017550" cy="81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12775" y="1632286"/>
            <a:ext cx="7923063" cy="2677656"/>
          </a:xfrm>
          <a:prstGeom prst="rect">
            <a:avLst/>
          </a:prstGeom>
          <a:noFill/>
        </p:spPr>
        <p:txBody>
          <a:bodyPr wrap="square" rtlCol="0">
            <a:spAutoFit/>
          </a:bodyPr>
          <a:lstStyle/>
          <a:p>
            <a:pPr algn="ctr" fontAlgn="base"/>
            <a:endParaRPr lang="en-GB" sz="2400" i="1" dirty="0" smtClean="0">
              <a:latin typeface="Comic Sans MS" panose="030F0702030302020204" pitchFamily="66" charset="0"/>
            </a:endParaRPr>
          </a:p>
          <a:p>
            <a:pPr algn="ctr"/>
            <a:endParaRPr lang="en-GB" sz="2600" b="1" i="1" u="sng" dirty="0" smtClean="0">
              <a:latin typeface="Comic Sans MS" panose="030F0702030302020204" pitchFamily="66" charset="0"/>
            </a:endParaRPr>
          </a:p>
          <a:p>
            <a:pPr fontAlgn="base"/>
            <a:endParaRPr lang="en-GB" sz="2400" i="1" dirty="0" smtClean="0"/>
          </a:p>
          <a:p>
            <a:pPr fontAlgn="base"/>
            <a:endParaRPr lang="en-GB" sz="2400" i="1" dirty="0" smtClean="0"/>
          </a:p>
          <a:p>
            <a:pPr algn="ctr"/>
            <a:endParaRPr lang="en-GB" sz="2600" b="1" i="1" dirty="0">
              <a:latin typeface="Comic Sans MS" panose="030F0702030302020204" pitchFamily="66" charset="0"/>
            </a:endParaRPr>
          </a:p>
          <a:p>
            <a:pPr algn="ctr"/>
            <a:endParaRPr lang="en-GB" sz="2600" b="1" i="1" dirty="0" smtClean="0">
              <a:latin typeface="Comic Sans MS" panose="030F0702030302020204" pitchFamily="66" charset="0"/>
            </a:endParaRPr>
          </a:p>
          <a:p>
            <a:endParaRPr lang="en-GB" dirty="0"/>
          </a:p>
        </p:txBody>
      </p:sp>
      <p:sp>
        <p:nvSpPr>
          <p:cNvPr id="3" name="Rectangle 2"/>
          <p:cNvSpPr/>
          <p:nvPr/>
        </p:nvSpPr>
        <p:spPr>
          <a:xfrm>
            <a:off x="460374" y="1734250"/>
            <a:ext cx="8432105" cy="4524315"/>
          </a:xfrm>
          <a:prstGeom prst="rect">
            <a:avLst/>
          </a:prstGeom>
        </p:spPr>
        <p:txBody>
          <a:bodyPr wrap="square">
            <a:spAutoFit/>
          </a:bodyPr>
          <a:lstStyle/>
          <a:p>
            <a:pPr fontAlgn="base"/>
            <a:r>
              <a:rPr lang="en-GB" sz="2400" b="1" u="sng" dirty="0"/>
              <a:t>Reading:</a:t>
            </a:r>
            <a:endParaRPr lang="en-GB" sz="2400" u="sng" dirty="0"/>
          </a:p>
          <a:p>
            <a:pPr fontAlgn="base"/>
            <a:endParaRPr lang="en-GB" sz="2400" b="1" i="1" dirty="0" smtClean="0"/>
          </a:p>
          <a:p>
            <a:pPr fontAlgn="base"/>
            <a:r>
              <a:rPr lang="en-GB" sz="2400" b="1" i="1" dirty="0" smtClean="0"/>
              <a:t>David </a:t>
            </a:r>
            <a:r>
              <a:rPr lang="en-GB" sz="2400" b="1" i="1" dirty="0"/>
              <a:t>Walliams</a:t>
            </a:r>
            <a:r>
              <a:rPr lang="en-GB" sz="2400" dirty="0"/>
              <a:t>: </a:t>
            </a:r>
            <a:r>
              <a:rPr lang="en-GB" sz="2400" dirty="0">
                <a:hlinkClick r:id="rId4"/>
              </a:rPr>
              <a:t>Messy Magpie Litter Pick</a:t>
            </a:r>
            <a:r>
              <a:rPr lang="en-GB" sz="2400" dirty="0"/>
              <a:t> – You do not need to go around the school, you could go around your garden or do due it during a walk around your estate.</a:t>
            </a:r>
          </a:p>
          <a:p>
            <a:pPr fontAlgn="base"/>
            <a:endParaRPr lang="en-GB" sz="2400" i="1" dirty="0" smtClean="0"/>
          </a:p>
          <a:p>
            <a:pPr fontAlgn="base"/>
            <a:r>
              <a:rPr lang="en-GB" sz="2400" b="1" i="1" dirty="0" smtClean="0"/>
              <a:t>Roald</a:t>
            </a:r>
            <a:r>
              <a:rPr lang="en-GB" sz="2400" b="1" dirty="0"/>
              <a:t> Dahl:</a:t>
            </a:r>
            <a:r>
              <a:rPr lang="en-GB" sz="2400" dirty="0"/>
              <a:t> </a:t>
            </a:r>
            <a:r>
              <a:rPr lang="en-GB" sz="2400" dirty="0">
                <a:hlinkClick r:id="rId5"/>
              </a:rPr>
              <a:t>Chapter 3 – Research</a:t>
            </a:r>
            <a:endParaRPr lang="en-GB" sz="2400" dirty="0"/>
          </a:p>
          <a:p>
            <a:pPr fontAlgn="base"/>
            <a:endParaRPr lang="en-GB" sz="2400" i="1" dirty="0" smtClean="0"/>
          </a:p>
          <a:p>
            <a:pPr fontAlgn="base"/>
            <a:r>
              <a:rPr lang="en-GB" sz="2400" b="1" i="1" dirty="0" smtClean="0"/>
              <a:t>Tom</a:t>
            </a:r>
            <a:r>
              <a:rPr lang="en-GB" sz="2400" b="1" dirty="0"/>
              <a:t> Fletcher:</a:t>
            </a:r>
            <a:r>
              <a:rPr lang="en-GB" sz="2400" dirty="0"/>
              <a:t> </a:t>
            </a:r>
            <a:r>
              <a:rPr lang="en-GB" sz="2400" dirty="0">
                <a:hlinkClick r:id="rId6"/>
              </a:rPr>
              <a:t>Chapter 9 – Main Ideas and Summarising</a:t>
            </a:r>
            <a:r>
              <a:rPr lang="en-GB" sz="2400" dirty="0"/>
              <a:t> – Write a summary of the chapter using your main points from yesterday</a:t>
            </a:r>
          </a:p>
        </p:txBody>
      </p:sp>
    </p:spTree>
    <p:extLst>
      <p:ext uri="{BB962C8B-B14F-4D97-AF65-F5344CB8AC3E}">
        <p14:creationId xmlns:p14="http://schemas.microsoft.com/office/powerpoint/2010/main" val="1909637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4552</TotalTime>
  <Words>731</Words>
  <Application>Microsoft Office PowerPoint</Application>
  <PresentationFormat>On-screen Show (4:3)</PresentationFormat>
  <Paragraphs>118</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 Wednesday 27th May  </vt:lpstr>
      <vt:lpstr>Health and Wellbeing </vt:lpstr>
      <vt:lpstr> </vt:lpstr>
      <vt:lpstr> </vt:lpstr>
      <vt:lpstr> </vt:lpstr>
      <vt:lpstr>Spelling slide 1 (Tom Fletcher &amp; Roald Dahl groups) </vt:lpstr>
      <vt:lpstr>Spelling slide 2 (Tom Fletcher &amp; Roald Dahl groups) </vt:lpstr>
      <vt:lpstr>PowerPoint Presentation</vt:lpstr>
      <vt:lpstr>Reading </vt:lpstr>
      <vt:lpstr>Maths    </vt:lpstr>
      <vt:lpstr>Religious Education (slide 1)    </vt:lpstr>
      <vt:lpstr>Religious Education (slide 2)    </vt:lpstr>
      <vt:lpstr>Feel free to leave comments / questions on Teams throughout the day and I will try my best to get back to you.  Enjoy your day, Primary 4!</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Craig Paterson</cp:lastModifiedBy>
  <cp:revision>326</cp:revision>
  <dcterms:created xsi:type="dcterms:W3CDTF">2020-03-21T18:06:53Z</dcterms:created>
  <dcterms:modified xsi:type="dcterms:W3CDTF">2020-05-27T08:02:59Z</dcterms:modified>
</cp:coreProperties>
</file>