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8" r:id="rId3"/>
    <p:sldId id="260" r:id="rId4"/>
    <p:sldId id="272" r:id="rId5"/>
    <p:sldId id="277" r:id="rId6"/>
    <p:sldId id="275" r:id="rId7"/>
    <p:sldId id="276" r:id="rId8"/>
    <p:sldId id="274" r:id="rId9"/>
    <p:sldId id="273" r:id="rId10"/>
    <p:sldId id="271" r:id="rId11"/>
    <p:sldId id="266"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p:scale>
          <a:sx n="76" d="100"/>
          <a:sy n="76" d="100"/>
        </p:scale>
        <p:origin x="-516"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808586-02EC-458A-92AB-57FE8B96BE14}"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EECE4E-95DE-4F97-A324-8595D9375DF1}"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808586-02EC-458A-92AB-57FE8B96BE14}"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EECE4E-95DE-4F97-A324-8595D9375DF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808586-02EC-458A-92AB-57FE8B96BE14}"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EECE4E-95DE-4F97-A324-8595D9375DF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808586-02EC-458A-92AB-57FE8B96BE14}"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EECE4E-95DE-4F97-A324-8595D9375DF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808586-02EC-458A-92AB-57FE8B96BE14}" type="datetimeFigureOut">
              <a:rPr lang="en-GB" smtClean="0"/>
              <a:t>26/05/2020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EECE4E-95DE-4F97-A324-8595D9375DF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808586-02EC-458A-92AB-57FE8B96BE14}" type="datetimeFigureOut">
              <a:rPr lang="en-GB" smtClean="0"/>
              <a:t>26/05/2020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EECE4E-95DE-4F97-A324-8595D9375DF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808586-02EC-458A-92AB-57FE8B96BE14}" type="datetimeFigureOut">
              <a:rPr lang="en-GB" smtClean="0"/>
              <a:t>26/05/2020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EECE4E-95DE-4F97-A324-8595D9375DF1}"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808586-02EC-458A-92AB-57FE8B96BE14}" type="datetimeFigureOut">
              <a:rPr lang="en-GB" smtClean="0"/>
              <a:t>26/05/2020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EECE4E-95DE-4F97-A324-8595D9375DF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08586-02EC-458A-92AB-57FE8B96BE14}" type="datetimeFigureOut">
              <a:rPr lang="en-GB" smtClean="0"/>
              <a:t>26/05/2020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EECE4E-95DE-4F97-A324-8595D9375DF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08586-02EC-458A-92AB-57FE8B96BE14}" type="datetimeFigureOut">
              <a:rPr lang="en-GB" smtClean="0"/>
              <a:t>26/05/2020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EECE4E-95DE-4F97-A324-8595D9375DF1}"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08586-02EC-458A-92AB-57FE8B96BE14}" type="datetimeFigureOut">
              <a:rPr lang="en-GB" smtClean="0"/>
              <a:t>26/05/2020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EECE4E-95DE-4F97-A324-8595D9375DF1}"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4808586-02EC-458A-92AB-57FE8B96BE14}" type="datetimeFigureOut">
              <a:rPr lang="en-GB" smtClean="0"/>
              <a:t>26/05/2020</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CEECE4E-95DE-4F97-A324-8595D9375DF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6-32jNNr4pg" TargetMode="External"/><Relationship Id="rId2" Type="http://schemas.openxmlformats.org/officeDocument/2006/relationships/hyperlink" Target="https://www.youtube.com/watch?v=atNkI6QFZ50"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s://www.google.co.uk/url?sa=i&amp;url=https://www.shutterstock.com/search/smiley%2Bface&amp;psig=AOvVaw2wja_KxU_qRmhjQewfqYQu&amp;ust=1585056283153000&amp;source=images&amp;cd=vfe&amp;ved=0CAIQjRxqFwoTCMDp2ffYsOgCFQAAAAAdAAAAABAE"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splashlearn.com/time-games" TargetMode="External"/><Relationship Id="rId2" Type="http://schemas.openxmlformats.org/officeDocument/2006/relationships/hyperlink" Target="https://www.bbc.co.uk/bitesize/topics/zkfycdm/articles/zcrmqty" TargetMode="Externa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www.youtube.com/watch?v=ymigWt5TOV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www.youtube.com/watch?v=ONgqoexO8gY" TargetMode="External"/><Relationship Id="rId4" Type="http://schemas.openxmlformats.org/officeDocument/2006/relationships/hyperlink" Target="https://www.youtube.com/watch?v=U2HYM9VXz9k&amp;t=630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2PnnFrPaRg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bbc.co.uk/teach/supermovers/ks1-maths-counting-with-john-farnworth/zbct8xs"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3867" y="1988839"/>
            <a:ext cx="6886485" cy="4749229"/>
          </a:xfrm>
        </p:spPr>
        <p:txBody>
          <a:bodyPr>
            <a:normAutofit lnSpcReduction="10000"/>
          </a:bodyPr>
          <a:lstStyle/>
          <a:p>
            <a:endParaRPr lang="en-GB" dirty="0">
              <a:latin typeface="Comic Sans MS" panose="030F0702030302020204" pitchFamily="66" charset="0"/>
            </a:endParaRPr>
          </a:p>
          <a:p>
            <a:r>
              <a:rPr lang="en-GB" sz="2400" cap="none" dirty="0" smtClean="0">
                <a:latin typeface="SassoonCRInfant" panose="02010503020300020003" pitchFamily="2" charset="0"/>
              </a:rPr>
              <a:t>Good morning primary </a:t>
            </a:r>
            <a:r>
              <a:rPr lang="en-GB" sz="2400" dirty="0">
                <a:latin typeface="SassoonCRInfant" panose="02010503020300020003" pitchFamily="2" charset="0"/>
              </a:rPr>
              <a:t>1</a:t>
            </a:r>
            <a:r>
              <a:rPr lang="en-GB" sz="2400" cap="none" dirty="0" smtClean="0">
                <a:latin typeface="SassoonCRInfant" panose="02010503020300020003" pitchFamily="2" charset="0"/>
              </a:rPr>
              <a:t>!</a:t>
            </a:r>
            <a:endParaRPr lang="en-GB" sz="2400" cap="none" dirty="0" smtClean="0">
              <a:latin typeface="SassoonCRInfant" panose="02010503020300020003" pitchFamily="2" charset="0"/>
            </a:endParaRPr>
          </a:p>
          <a:p>
            <a:r>
              <a:rPr lang="en-GB" sz="2400" cap="none" dirty="0">
                <a:latin typeface="SassoonCRInfant" panose="02010503020300020003" pitchFamily="2" charset="0"/>
              </a:rPr>
              <a:t>B</a:t>
            </a:r>
            <a:r>
              <a:rPr lang="en-GB" sz="2400" cap="none" dirty="0" smtClean="0">
                <a:latin typeface="SassoonCRInfant" panose="02010503020300020003" pitchFamily="2" charset="0"/>
              </a:rPr>
              <a:t>onjour la class!  Ca </a:t>
            </a:r>
            <a:r>
              <a:rPr lang="en-GB" sz="2400" cap="none" dirty="0" err="1" smtClean="0">
                <a:latin typeface="SassoonCRInfant" panose="02010503020300020003" pitchFamily="2" charset="0"/>
              </a:rPr>
              <a:t>va</a:t>
            </a:r>
            <a:r>
              <a:rPr lang="en-GB" sz="2400" cap="none" dirty="0" smtClean="0">
                <a:latin typeface="SassoonCRInfant" panose="02010503020300020003" pitchFamily="2" charset="0"/>
              </a:rPr>
              <a:t>?</a:t>
            </a:r>
          </a:p>
          <a:p>
            <a:r>
              <a:rPr lang="en-GB" sz="2400" dirty="0">
                <a:hlinkClick r:id="rId2"/>
              </a:rPr>
              <a:t>https://www.youtube.com/watch?v=atNkI6QFZ50</a:t>
            </a:r>
            <a:endParaRPr lang="en-GB" sz="2400" cap="none" dirty="0" smtClean="0">
              <a:latin typeface="SassoonCRInfant" panose="02010503020300020003" pitchFamily="2" charset="0"/>
            </a:endParaRPr>
          </a:p>
          <a:p>
            <a:r>
              <a:rPr lang="en-GB" sz="2400" cap="none" dirty="0" smtClean="0">
                <a:latin typeface="SassoonCRInfant" panose="02010503020300020003" pitchFamily="2" charset="0"/>
              </a:rPr>
              <a:t>L.I – I can say some simple greetings in French</a:t>
            </a:r>
          </a:p>
          <a:p>
            <a:r>
              <a:rPr lang="en-GB" b="1" dirty="0" smtClean="0">
                <a:solidFill>
                  <a:schemeClr val="tx1"/>
                </a:solidFill>
                <a:latin typeface="Comic Sans MS" panose="030F0702030302020204" pitchFamily="66" charset="0"/>
              </a:rPr>
              <a:t>Q.-Comment </a:t>
            </a:r>
            <a:r>
              <a:rPr lang="en-GB" b="1" dirty="0" err="1" smtClean="0">
                <a:solidFill>
                  <a:schemeClr val="tx1"/>
                </a:solidFill>
                <a:latin typeface="Comic Sans MS" panose="030F0702030302020204" pitchFamily="66" charset="0"/>
              </a:rPr>
              <a:t>tu</a:t>
            </a:r>
            <a:r>
              <a:rPr lang="en-GB" b="1" dirty="0" smtClean="0">
                <a:solidFill>
                  <a:schemeClr val="tx1"/>
                </a:solidFill>
                <a:latin typeface="Comic Sans MS" panose="030F0702030302020204" pitchFamily="66" charset="0"/>
              </a:rPr>
              <a:t> </a:t>
            </a:r>
            <a:r>
              <a:rPr lang="en-GB" b="1" dirty="0" err="1" smtClean="0">
                <a:solidFill>
                  <a:schemeClr val="tx1"/>
                </a:solidFill>
                <a:latin typeface="Comic Sans MS" panose="030F0702030302020204" pitchFamily="66" charset="0"/>
              </a:rPr>
              <a:t>t’appelle</a:t>
            </a:r>
            <a:r>
              <a:rPr lang="en-GB" b="1" dirty="0" smtClean="0">
                <a:solidFill>
                  <a:schemeClr val="tx1"/>
                </a:solidFill>
                <a:latin typeface="Comic Sans MS" panose="030F0702030302020204" pitchFamily="66" charset="0"/>
              </a:rPr>
              <a:t>?</a:t>
            </a:r>
            <a:endParaRPr lang="en-GB" b="1" dirty="0">
              <a:solidFill>
                <a:schemeClr val="tx1"/>
              </a:solidFill>
              <a:latin typeface="Comic Sans MS" panose="030F0702030302020204" pitchFamily="66" charset="0"/>
            </a:endParaRPr>
          </a:p>
          <a:p>
            <a:r>
              <a:rPr lang="en-GB" sz="1800" dirty="0" smtClean="0">
                <a:latin typeface="Comic Sans MS" panose="030F0702030302020204" pitchFamily="66" charset="0"/>
              </a:rPr>
              <a:t>(What is your name?)</a:t>
            </a:r>
          </a:p>
          <a:p>
            <a:pPr marL="514350" indent="-514350">
              <a:buAutoNum type="alphaUcPeriod"/>
            </a:pPr>
            <a:r>
              <a:rPr lang="en-GB" b="1" dirty="0" smtClean="0">
                <a:solidFill>
                  <a:schemeClr val="tx1"/>
                </a:solidFill>
                <a:latin typeface="Comic Sans MS" panose="030F0702030302020204" pitchFamily="66" charset="0"/>
              </a:rPr>
              <a:t>Je </a:t>
            </a:r>
            <a:r>
              <a:rPr lang="en-GB" b="1" dirty="0" err="1" smtClean="0">
                <a:solidFill>
                  <a:schemeClr val="tx1"/>
                </a:solidFill>
                <a:latin typeface="Comic Sans MS" panose="030F0702030302020204" pitchFamily="66" charset="0"/>
              </a:rPr>
              <a:t>m’appelle</a:t>
            </a:r>
            <a:r>
              <a:rPr lang="en-GB" b="1" dirty="0" smtClean="0">
                <a:solidFill>
                  <a:schemeClr val="tx1"/>
                </a:solidFill>
                <a:latin typeface="Comic Sans MS" panose="030F0702030302020204" pitchFamily="66" charset="0"/>
              </a:rPr>
              <a:t>…….</a:t>
            </a:r>
          </a:p>
          <a:p>
            <a:r>
              <a:rPr lang="en-GB" sz="1800" dirty="0" smtClean="0">
                <a:solidFill>
                  <a:schemeClr val="bg1">
                    <a:lumMod val="50000"/>
                  </a:schemeClr>
                </a:solidFill>
                <a:latin typeface="Comic Sans MS" panose="030F0702030302020204" pitchFamily="66" charset="0"/>
              </a:rPr>
              <a:t>(I am called ……..)</a:t>
            </a:r>
          </a:p>
          <a:p>
            <a:r>
              <a:rPr lang="en-GB" sz="1800" dirty="0" smtClean="0">
                <a:hlinkClick r:id="rId3"/>
              </a:rPr>
              <a:t>https://www.youtube.com/watch?v=6-32jNNr4pg</a:t>
            </a:r>
            <a:endParaRPr lang="en-GB" sz="1800" dirty="0" smtClean="0"/>
          </a:p>
          <a:p>
            <a:r>
              <a:rPr lang="en-GB" sz="1800" dirty="0" smtClean="0">
                <a:solidFill>
                  <a:schemeClr val="bg1">
                    <a:lumMod val="50000"/>
                  </a:schemeClr>
                </a:solidFill>
                <a:latin typeface="Comic Sans MS" panose="030F0702030302020204" pitchFamily="66" charset="0"/>
              </a:rPr>
              <a:t>Practice asking you family their age in French.</a:t>
            </a:r>
            <a:endParaRPr lang="en-GB" sz="1800" dirty="0">
              <a:solidFill>
                <a:schemeClr val="bg1">
                  <a:lumMod val="50000"/>
                </a:schemeClr>
              </a:solidFill>
              <a:latin typeface="Comic Sans MS" panose="030F0702030302020204" pitchFamily="66" charset="0"/>
            </a:endParaRPr>
          </a:p>
        </p:txBody>
      </p:sp>
      <p:sp>
        <p:nvSpPr>
          <p:cNvPr id="2" name="Title 1"/>
          <p:cNvSpPr>
            <a:spLocks noGrp="1"/>
          </p:cNvSpPr>
          <p:nvPr>
            <p:ph type="ctrTitle"/>
          </p:nvPr>
        </p:nvSpPr>
        <p:spPr>
          <a:xfrm>
            <a:off x="891710" y="312738"/>
            <a:ext cx="7117180" cy="1520551"/>
          </a:xfrm>
        </p:spPr>
        <p:txBody>
          <a:bodyPr>
            <a:normAutofit fontScale="90000"/>
          </a:bodyPr>
          <a:lstStyle/>
          <a:p>
            <a:pPr marL="182880" indent="0">
              <a:buNone/>
            </a:pPr>
            <a:r>
              <a:rPr lang="en-GB" sz="5300" dirty="0" smtClean="0">
                <a:latin typeface="SassoonCRInfant" panose="02010503020300020003" pitchFamily="2" charset="0"/>
              </a:rPr>
              <a:t>Wednesday 27</a:t>
            </a:r>
            <a:r>
              <a:rPr lang="en-GB" sz="5300" baseline="30000" dirty="0" smtClean="0">
                <a:latin typeface="SassoonCRInfant" panose="02010503020300020003" pitchFamily="2" charset="0"/>
              </a:rPr>
              <a:t>th</a:t>
            </a:r>
            <a:r>
              <a:rPr lang="en-GB" sz="5300" dirty="0" smtClean="0">
                <a:latin typeface="SassoonCRInfant" panose="02010503020300020003" pitchFamily="2" charset="0"/>
              </a:rPr>
              <a:t> </a:t>
            </a:r>
            <a:r>
              <a:rPr lang="en-GB" sz="5300" dirty="0" smtClean="0">
                <a:latin typeface="SassoonCRInfant" panose="02010503020300020003" pitchFamily="2" charset="0"/>
              </a:rPr>
              <a:t>of </a:t>
            </a:r>
            <a:r>
              <a:rPr lang="en-GB" sz="5300" cap="none" dirty="0" smtClean="0">
                <a:latin typeface="SassoonCRInfant" panose="02010503020300020003" pitchFamily="2" charset="0"/>
              </a:rPr>
              <a:t>May</a:t>
            </a:r>
            <a:endParaRPr lang="en-GB" sz="5300" cap="none" dirty="0">
              <a:latin typeface="SassoonCRInfant" panose="02010503020300020003" pitchFamily="2" charset="0"/>
            </a:endParaRPr>
          </a:p>
        </p:txBody>
      </p:sp>
      <p:sp>
        <p:nvSpPr>
          <p:cNvPr id="4" name="AutoShape 2" descr="Image result for sun happy face carto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2" descr="Image result for happy face">
            <a:hlinkClick r:id="rId4"/>
          </p:cNvP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4" descr="Image result for happy face">
            <a:hlinkClick r:id="rId4"/>
          </p:cNvP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6" name="Picture 2" descr="C:\Users\jane.stanners\AppData\Local\Microsoft\Windows\INetCache\IE\ZX8NGAS4\group-of-kids-clipart-happy_kids_clipart[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4048" y="1988840"/>
            <a:ext cx="3592436" cy="1028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642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76023" y="0"/>
            <a:ext cx="8229600" cy="6443243"/>
          </a:xfrm>
        </p:spPr>
        <p:txBody>
          <a:bodyPr>
            <a:normAutofit/>
          </a:bodyPr>
          <a:lstStyle/>
          <a:p>
            <a:pPr marL="0" lvl="0" indent="0" algn="ctr">
              <a:buNone/>
            </a:pPr>
            <a:endParaRPr lang="en-GB" sz="2800" dirty="0"/>
          </a:p>
          <a:p>
            <a:pPr marL="0" lvl="0" indent="0" algn="ctr">
              <a:buNone/>
            </a:pPr>
            <a:endParaRPr lang="en-GB" sz="2400" dirty="0"/>
          </a:p>
          <a:p>
            <a:pPr marL="0" indent="0" algn="r">
              <a:buNone/>
            </a:pPr>
            <a:r>
              <a:rPr lang="en-GB" dirty="0" smtClean="0"/>
              <a:t> </a:t>
            </a:r>
            <a:endParaRPr lang="en-GB" sz="2000" dirty="0"/>
          </a:p>
        </p:txBody>
      </p:sp>
      <p:sp>
        <p:nvSpPr>
          <p:cNvPr id="4" name="Rectangle 3"/>
          <p:cNvSpPr/>
          <p:nvPr/>
        </p:nvSpPr>
        <p:spPr>
          <a:xfrm>
            <a:off x="3510238" y="164483"/>
            <a:ext cx="2161169"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Time!</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 name="Rectangle 1"/>
          <p:cNvSpPr/>
          <p:nvPr/>
        </p:nvSpPr>
        <p:spPr>
          <a:xfrm>
            <a:off x="395536" y="2060848"/>
            <a:ext cx="4032448" cy="46805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u="sng" dirty="0" smtClean="0"/>
          </a:p>
          <a:p>
            <a:pPr algn="ctr"/>
            <a:r>
              <a:rPr lang="en-GB" u="sng" dirty="0" smtClean="0"/>
              <a:t>Watch</a:t>
            </a:r>
          </a:p>
          <a:p>
            <a:pPr algn="ctr"/>
            <a:endParaRPr lang="en-GB" dirty="0" smtClean="0">
              <a:solidFill>
                <a:schemeClr val="tx1"/>
              </a:solidFill>
              <a:latin typeface="SassoonCRInfant" panose="02010503020300020003" pitchFamily="2" charset="0"/>
            </a:endParaRPr>
          </a:p>
          <a:p>
            <a:pPr algn="ctr"/>
            <a:r>
              <a:rPr lang="en-GB" dirty="0">
                <a:hlinkClick r:id="rId2"/>
              </a:rPr>
              <a:t>https://www.bbc.co.uk/bitesize/topics/zkfycdm/articles/zcrmqty</a:t>
            </a:r>
            <a:endParaRPr lang="en-GB" dirty="0" smtClean="0">
              <a:solidFill>
                <a:schemeClr val="tx1"/>
              </a:solidFill>
              <a:latin typeface="SassoonCRInfant" panose="02010503020300020003" pitchFamily="2" charset="0"/>
            </a:endParaRPr>
          </a:p>
          <a:p>
            <a:pPr algn="ctr"/>
            <a:endParaRPr lang="en-GB" dirty="0">
              <a:solidFill>
                <a:schemeClr val="tx1"/>
              </a:solidFill>
              <a:latin typeface="SassoonCRInfant" panose="02010503020300020003" pitchFamily="2" charset="0"/>
            </a:endParaRPr>
          </a:p>
          <a:p>
            <a:pPr algn="ctr"/>
            <a:r>
              <a:rPr lang="en-GB" u="sng" dirty="0" smtClean="0">
                <a:solidFill>
                  <a:schemeClr val="tx1"/>
                </a:solidFill>
                <a:latin typeface="SassoonCRInfant" panose="02010503020300020003" pitchFamily="2" charset="0"/>
              </a:rPr>
              <a:t>Play</a:t>
            </a:r>
            <a:r>
              <a:rPr lang="en-GB" dirty="0" smtClean="0">
                <a:solidFill>
                  <a:schemeClr val="tx1"/>
                </a:solidFill>
                <a:latin typeface="SassoonCRInfant" panose="02010503020300020003" pitchFamily="2" charset="0"/>
              </a:rPr>
              <a:t> </a:t>
            </a:r>
          </a:p>
          <a:p>
            <a:pPr algn="ctr"/>
            <a:r>
              <a:rPr lang="en-GB" dirty="0">
                <a:hlinkClick r:id="rId3"/>
              </a:rPr>
              <a:t>https://www.splashlearn.com/time-games</a:t>
            </a:r>
            <a:endParaRPr lang="en-GB" dirty="0">
              <a:solidFill>
                <a:schemeClr val="tx1"/>
              </a:solidFill>
              <a:latin typeface="SassoonCRInfant" panose="02010503020300020003" pitchFamily="2" charset="0"/>
            </a:endParaRPr>
          </a:p>
          <a:p>
            <a:pPr algn="ctr"/>
            <a:endParaRPr lang="en-GB" u="sng" dirty="0" smtClean="0"/>
          </a:p>
          <a:p>
            <a:pPr algn="ctr"/>
            <a:r>
              <a:rPr lang="en-GB" u="sng" dirty="0" smtClean="0"/>
              <a:t>There are 3 times games you can choose from. Give them a try.</a:t>
            </a:r>
            <a:endParaRPr lang="en-GB" u="sng" dirty="0"/>
          </a:p>
          <a:p>
            <a:pPr algn="ctr"/>
            <a:endParaRPr lang="en-GB" u="sng" dirty="0"/>
          </a:p>
        </p:txBody>
      </p:sp>
      <p:sp>
        <p:nvSpPr>
          <p:cNvPr id="5" name="Rectangle 4"/>
          <p:cNvSpPr/>
          <p:nvPr/>
        </p:nvSpPr>
        <p:spPr>
          <a:xfrm>
            <a:off x="5364088" y="2586637"/>
            <a:ext cx="3196296" cy="415473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u="sng" dirty="0" smtClean="0"/>
          </a:p>
          <a:p>
            <a:pPr algn="ctr"/>
            <a:endParaRPr lang="en-GB" u="sng" dirty="0"/>
          </a:p>
          <a:p>
            <a:pPr algn="ctr"/>
            <a:endParaRPr lang="en-GB" u="sng" dirty="0" smtClean="0"/>
          </a:p>
          <a:p>
            <a:pPr algn="ctr"/>
            <a:endParaRPr lang="en-GB" u="sng" dirty="0"/>
          </a:p>
          <a:p>
            <a:pPr algn="ctr"/>
            <a:endParaRPr lang="en-GB" u="sng" dirty="0" smtClean="0"/>
          </a:p>
          <a:p>
            <a:pPr algn="ctr"/>
            <a:endParaRPr lang="en-GB" u="sng" dirty="0"/>
          </a:p>
          <a:p>
            <a:pPr algn="ctr"/>
            <a:endParaRPr lang="en-GB" u="sng" dirty="0" smtClean="0"/>
          </a:p>
          <a:p>
            <a:pPr algn="ctr"/>
            <a:endParaRPr lang="en-GB" u="sng" dirty="0"/>
          </a:p>
          <a:p>
            <a:pPr algn="ctr"/>
            <a:r>
              <a:rPr lang="en-GB" u="sng" dirty="0" smtClean="0"/>
              <a:t>Activity</a:t>
            </a:r>
          </a:p>
          <a:p>
            <a:pPr algn="ctr"/>
            <a:endParaRPr lang="en-GB" u="sng" dirty="0"/>
          </a:p>
          <a:p>
            <a:pPr marL="342900" indent="-342900" algn="ctr">
              <a:buAutoNum type="arabicPeriod"/>
            </a:pPr>
            <a:r>
              <a:rPr lang="en-GB" dirty="0" smtClean="0"/>
              <a:t>Use </a:t>
            </a:r>
            <a:r>
              <a:rPr lang="en-GB" dirty="0"/>
              <a:t>day or night </a:t>
            </a:r>
            <a:r>
              <a:rPr lang="en-GB" dirty="0" smtClean="0"/>
              <a:t>PowerPoint </a:t>
            </a:r>
          </a:p>
          <a:p>
            <a:pPr algn="ctr"/>
            <a:endParaRPr lang="en-GB" dirty="0" smtClean="0"/>
          </a:p>
          <a:p>
            <a:pPr algn="ctr"/>
            <a:r>
              <a:rPr lang="en-GB" dirty="0" smtClean="0"/>
              <a:t>2</a:t>
            </a:r>
            <a:r>
              <a:rPr lang="en-GB" dirty="0"/>
              <a:t>. Complete am or pm activity</a:t>
            </a:r>
          </a:p>
          <a:p>
            <a:pPr algn="ctr"/>
            <a:endParaRPr lang="en-GB" dirty="0"/>
          </a:p>
          <a:p>
            <a:pPr algn="ctr"/>
            <a:endParaRPr lang="en-GB" dirty="0" smtClean="0"/>
          </a:p>
          <a:p>
            <a:pPr algn="ctr"/>
            <a:r>
              <a:rPr lang="en-GB" dirty="0" smtClean="0"/>
              <a:t>3. Complete digital time page in your workbook.</a:t>
            </a:r>
          </a:p>
          <a:p>
            <a:pPr algn="ctr"/>
            <a:endParaRPr lang="en-GB" u="sng" dirty="0"/>
          </a:p>
          <a:p>
            <a:pPr algn="ctr"/>
            <a:endParaRPr lang="en-GB" u="sng" dirty="0"/>
          </a:p>
          <a:p>
            <a:pPr algn="ctr"/>
            <a:endParaRPr lang="en-GB" u="sng"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a:p>
        </p:txBody>
      </p:sp>
      <p:sp>
        <p:nvSpPr>
          <p:cNvPr id="6" name="Rectangle 5"/>
          <p:cNvSpPr/>
          <p:nvPr/>
        </p:nvSpPr>
        <p:spPr>
          <a:xfrm>
            <a:off x="4609378" y="1772903"/>
            <a:ext cx="4002316" cy="76141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b="1" i="1" dirty="0">
                <a:latin typeface="SassoonCRInfant" panose="02010503020300020003" pitchFamily="2" charset="0"/>
              </a:rPr>
              <a:t>We are learning </a:t>
            </a:r>
            <a:r>
              <a:rPr lang="en-GB" b="1" i="1" dirty="0" smtClean="0">
                <a:latin typeface="SassoonCRInfant" panose="02010503020300020003" pitchFamily="2" charset="0"/>
              </a:rPr>
              <a:t>to tell the difference between am and pm.</a:t>
            </a:r>
            <a:endParaRPr lang="en-GB" dirty="0">
              <a:latin typeface="SassoonCRInfant" panose="02010503020300020003" pitchFamily="2" charset="0"/>
            </a:endParaRPr>
          </a:p>
        </p:txBody>
      </p:sp>
      <p:pic>
        <p:nvPicPr>
          <p:cNvPr id="5122" name="Picture 2" descr="C:\Users\stephanie.sloan\AppData\Local\Microsoft\Windows\INetCache\IE\1U3X1H24\unnamed[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584591"/>
            <a:ext cx="2411760" cy="1320121"/>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stephanie.sloan\AppData\Local\Microsoft\Windows\INetCache\IE\JHCHIHMM\16_moon_(www.cute-pictures.blogspot.com)[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32689" y="584591"/>
            <a:ext cx="2227695" cy="118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590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229600" cy="1143000"/>
          </a:xfrm>
        </p:spPr>
        <p:txBody>
          <a:bodyPr>
            <a:normAutofit fontScale="90000"/>
          </a:bodyPr>
          <a:lstStyle/>
          <a:p>
            <a:pPr algn="ctr"/>
            <a:r>
              <a:rPr lang="en-GB" dirty="0" smtClean="0"/>
              <a:t/>
            </a:r>
            <a:br>
              <a:rPr lang="en-GB" dirty="0" smtClean="0"/>
            </a:br>
            <a:r>
              <a:rPr lang="en-GB" dirty="0" smtClean="0"/>
              <a:t>Health and Wellbeing.</a:t>
            </a:r>
            <a:br>
              <a:rPr lang="en-GB" dirty="0" smtClean="0"/>
            </a:br>
            <a:r>
              <a:rPr lang="en-GB" sz="4000" dirty="0" smtClean="0"/>
              <a:t>Let’s </a:t>
            </a:r>
            <a:r>
              <a:rPr lang="en-GB" sz="4000" dirty="0" smtClean="0"/>
              <a:t>dance </a:t>
            </a:r>
            <a:endParaRPr lang="en-GB" dirty="0"/>
          </a:p>
        </p:txBody>
      </p:sp>
      <p:sp>
        <p:nvSpPr>
          <p:cNvPr id="6" name="TextBox 5"/>
          <p:cNvSpPr txBox="1"/>
          <p:nvPr/>
        </p:nvSpPr>
        <p:spPr>
          <a:xfrm>
            <a:off x="1043608" y="5805264"/>
            <a:ext cx="6624736" cy="369332"/>
          </a:xfrm>
          <a:prstGeom prst="rect">
            <a:avLst/>
          </a:prstGeom>
          <a:noFill/>
        </p:spPr>
        <p:txBody>
          <a:bodyPr wrap="square" rtlCol="0">
            <a:spAutoFit/>
          </a:bodyPr>
          <a:lstStyle/>
          <a:p>
            <a:pPr algn="ctr"/>
            <a:r>
              <a:rPr lang="en-GB" dirty="0">
                <a:hlinkClick r:id="rId2"/>
              </a:rPr>
              <a:t>https://www.youtube.com/watch?v=ymigWt5TOV8</a:t>
            </a:r>
            <a:endParaRPr lang="en-GB" dirty="0"/>
          </a:p>
        </p:txBody>
      </p:sp>
      <p:pic>
        <p:nvPicPr>
          <p:cNvPr id="3074" name="Picture 2" descr="I Like To Move It Move It Ringtone Download Free | Shaggy | MP3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2276871"/>
            <a:ext cx="3384377" cy="3384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5646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6252" y="1628800"/>
            <a:ext cx="8562282" cy="378708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919020" y="2550232"/>
            <a:ext cx="7336746" cy="1944216"/>
          </a:xfrm>
        </p:spPr>
        <p:style>
          <a:lnRef idx="3">
            <a:schemeClr val="lt1"/>
          </a:lnRef>
          <a:fillRef idx="1">
            <a:schemeClr val="accent1"/>
          </a:fillRef>
          <a:effectRef idx="1">
            <a:schemeClr val="accent1"/>
          </a:effectRef>
          <a:fontRef idx="minor">
            <a:schemeClr val="lt1"/>
          </a:fontRef>
        </p:style>
        <p:txBody>
          <a:bodyPr/>
          <a:lstStyle/>
          <a:p>
            <a:pPr algn="ctr"/>
            <a:r>
              <a:rPr lang="en-GB" sz="3600" b="1" dirty="0" smtClean="0">
                <a:latin typeface="Comic Sans MS" panose="030F0702030302020204" pitchFamily="66" charset="0"/>
              </a:rPr>
              <a:t>Enjoy the rest of your day Primary </a:t>
            </a:r>
            <a:r>
              <a:rPr lang="en-GB" sz="3600" dirty="0">
                <a:latin typeface="Comic Sans MS" panose="030F0702030302020204" pitchFamily="66" charset="0"/>
              </a:rPr>
              <a:t>1</a:t>
            </a:r>
            <a:r>
              <a:rPr lang="en-GB" sz="3600" b="1" dirty="0" smtClean="0">
                <a:latin typeface="Comic Sans MS" panose="030F0702030302020204" pitchFamily="66" charset="0"/>
              </a:rPr>
              <a:t>!</a:t>
            </a:r>
            <a:endParaRPr lang="en-GB" sz="3600" b="1" dirty="0">
              <a:latin typeface="Comic Sans MS" panose="030F0702030302020204" pitchFamily="66" charset="0"/>
            </a:endParaRPr>
          </a:p>
        </p:txBody>
      </p:sp>
      <p:pic>
        <p:nvPicPr>
          <p:cNvPr id="3074" name="Picture 2" descr="C:\Users\jenna.mclean\Desktop\peop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476672"/>
            <a:ext cx="4104456"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0810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12739"/>
            <a:ext cx="7125113" cy="595981"/>
          </a:xfrm>
        </p:spPr>
        <p:txBody>
          <a:bodyPr>
            <a:normAutofit fontScale="90000"/>
          </a:bodyPr>
          <a:lstStyle/>
          <a:p>
            <a:pPr marL="0" indent="0" algn="ctr">
              <a:buNone/>
            </a:pPr>
            <a:r>
              <a:rPr lang="en-GB" dirty="0" smtClean="0">
                <a:latin typeface="Comic Sans MS" panose="030F0702030302020204" pitchFamily="66" charset="0"/>
              </a:rPr>
              <a:t>Literacy</a:t>
            </a:r>
            <a:endParaRPr lang="en-GB" dirty="0">
              <a:latin typeface="Comic Sans MS" panose="030F0702030302020204" pitchFamily="66" charset="0"/>
            </a:endParaRPr>
          </a:p>
        </p:txBody>
      </p:sp>
      <p:sp>
        <p:nvSpPr>
          <p:cNvPr id="3" name="Content Placeholder 2"/>
          <p:cNvSpPr>
            <a:spLocks noGrp="1"/>
          </p:cNvSpPr>
          <p:nvPr>
            <p:ph sz="quarter" idx="13"/>
          </p:nvPr>
        </p:nvSpPr>
        <p:spPr>
          <a:xfrm>
            <a:off x="1526156" y="908720"/>
            <a:ext cx="6608398" cy="576064"/>
          </a:xfrm>
        </p:spPr>
        <p:txBody>
          <a:bodyPr>
            <a:normAutofit/>
          </a:bodyPr>
          <a:lstStyle/>
          <a:p>
            <a:pPr marL="0" indent="0">
              <a:buNone/>
            </a:pPr>
            <a:r>
              <a:rPr lang="en-GB" dirty="0" smtClean="0">
                <a:latin typeface="Comic Sans MS" panose="030F0702030302020204" pitchFamily="66" charset="0"/>
              </a:rPr>
              <a:t>I </a:t>
            </a:r>
            <a:r>
              <a:rPr lang="en-GB" dirty="0">
                <a:latin typeface="Comic Sans MS" panose="030F0702030302020204" pitchFamily="66" charset="0"/>
              </a:rPr>
              <a:t>can share ideas in pictures and print.</a:t>
            </a:r>
          </a:p>
        </p:txBody>
      </p:sp>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07975" y="764704"/>
            <a:ext cx="1116800" cy="893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7" descr="Image result for bake a cake carto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12" descr="Image result for played a game carto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6" descr="Image result for watched tv carto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22" descr="Image result for played with lego cartoo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TextBox 8"/>
          <p:cNvSpPr txBox="1"/>
          <p:nvPr/>
        </p:nvSpPr>
        <p:spPr>
          <a:xfrm>
            <a:off x="460374" y="1658144"/>
            <a:ext cx="7856041" cy="954107"/>
          </a:xfrm>
          <a:prstGeom prst="rect">
            <a:avLst/>
          </a:prstGeom>
          <a:noFill/>
        </p:spPr>
        <p:txBody>
          <a:bodyPr wrap="square" rtlCol="0">
            <a:spAutoFit/>
          </a:bodyPr>
          <a:lstStyle/>
          <a:p>
            <a:pPr algn="ctr"/>
            <a:r>
              <a:rPr lang="en-GB" sz="2800" dirty="0" smtClean="0">
                <a:solidFill>
                  <a:srgbClr val="FF0000"/>
                </a:solidFill>
                <a:latin typeface="Comic Sans MS" panose="030F0702030302020204" pitchFamily="66" charset="0"/>
              </a:rPr>
              <a:t>We are learning to recognise, read and make words containing the </a:t>
            </a:r>
            <a:r>
              <a:rPr lang="en-GB" sz="2800" dirty="0" smtClean="0">
                <a:solidFill>
                  <a:srgbClr val="FF0000"/>
                </a:solidFill>
                <a:latin typeface="Comic Sans MS" panose="030F0702030302020204" pitchFamily="66" charset="0"/>
              </a:rPr>
              <a:t>“</a:t>
            </a:r>
            <a:r>
              <a:rPr lang="en-GB" sz="2800" dirty="0" err="1" smtClean="0">
                <a:solidFill>
                  <a:srgbClr val="FF0000"/>
                </a:solidFill>
                <a:latin typeface="Comic Sans MS" panose="030F0702030302020204" pitchFamily="66" charset="0"/>
              </a:rPr>
              <a:t>oo</a:t>
            </a:r>
            <a:r>
              <a:rPr lang="en-GB" sz="2800" dirty="0" smtClean="0">
                <a:solidFill>
                  <a:srgbClr val="FF0000"/>
                </a:solidFill>
                <a:latin typeface="Comic Sans MS" panose="030F0702030302020204" pitchFamily="66" charset="0"/>
              </a:rPr>
              <a:t>” </a:t>
            </a:r>
            <a:r>
              <a:rPr lang="en-GB" sz="2800" dirty="0" smtClean="0">
                <a:solidFill>
                  <a:srgbClr val="FF0000"/>
                </a:solidFill>
                <a:latin typeface="Comic Sans MS" panose="030F0702030302020204" pitchFamily="66" charset="0"/>
              </a:rPr>
              <a:t>phoneme.</a:t>
            </a:r>
            <a:endParaRPr lang="en-GB" sz="2800" dirty="0">
              <a:solidFill>
                <a:srgbClr val="FF0000"/>
              </a:solidFill>
              <a:latin typeface="Comic Sans MS" panose="030F0702030302020204" pitchFamily="66" charset="0"/>
            </a:endParaRPr>
          </a:p>
        </p:txBody>
      </p:sp>
      <p:sp>
        <p:nvSpPr>
          <p:cNvPr id="10" name="TextBox 9"/>
          <p:cNvSpPr txBox="1"/>
          <p:nvPr/>
        </p:nvSpPr>
        <p:spPr>
          <a:xfrm>
            <a:off x="612775" y="2612252"/>
            <a:ext cx="8279705" cy="4247317"/>
          </a:xfrm>
          <a:prstGeom prst="rect">
            <a:avLst/>
          </a:prstGeom>
          <a:noFill/>
        </p:spPr>
        <p:txBody>
          <a:bodyPr wrap="square" rtlCol="0">
            <a:spAutoFit/>
          </a:bodyPr>
          <a:lstStyle/>
          <a:p>
            <a:endParaRPr lang="en-GB" dirty="0">
              <a:solidFill>
                <a:schemeClr val="accent2">
                  <a:lumMod val="75000"/>
                </a:schemeClr>
              </a:solidFill>
            </a:endParaRPr>
          </a:p>
          <a:p>
            <a:r>
              <a:rPr lang="en-GB" dirty="0" smtClean="0">
                <a:solidFill>
                  <a:schemeClr val="accent2">
                    <a:lumMod val="75000"/>
                  </a:schemeClr>
                </a:solidFill>
              </a:rPr>
              <a:t>Sing and complete actions to jolly phonics alphabet songs  </a:t>
            </a:r>
          </a:p>
          <a:p>
            <a:r>
              <a:rPr lang="en-GB" dirty="0">
                <a:solidFill>
                  <a:schemeClr val="accent2">
                    <a:lumMod val="75000"/>
                  </a:schemeClr>
                </a:solidFill>
                <a:hlinkClick r:id="rId4"/>
              </a:rPr>
              <a:t>https://</a:t>
            </a:r>
            <a:r>
              <a:rPr lang="en-GB" dirty="0" smtClean="0">
                <a:solidFill>
                  <a:schemeClr val="accent2">
                    <a:lumMod val="75000"/>
                  </a:schemeClr>
                </a:solidFill>
                <a:hlinkClick r:id="rId4"/>
              </a:rPr>
              <a:t>www.youtube.com/watch?v=U2HYM9VXz9k&amp;t=630s</a:t>
            </a:r>
            <a:endParaRPr lang="en-GB" dirty="0" smtClean="0">
              <a:solidFill>
                <a:schemeClr val="accent2">
                  <a:lumMod val="75000"/>
                </a:schemeClr>
              </a:solidFill>
            </a:endParaRPr>
          </a:p>
          <a:p>
            <a:endParaRPr lang="en-GB" dirty="0">
              <a:solidFill>
                <a:schemeClr val="accent2">
                  <a:lumMod val="75000"/>
                </a:schemeClr>
              </a:solidFill>
            </a:endParaRPr>
          </a:p>
          <a:p>
            <a:r>
              <a:rPr lang="en-GB" dirty="0" smtClean="0">
                <a:solidFill>
                  <a:schemeClr val="accent2">
                    <a:lumMod val="75000"/>
                  </a:schemeClr>
                </a:solidFill>
              </a:rPr>
              <a:t>Break and blend </a:t>
            </a:r>
            <a:r>
              <a:rPr lang="en-GB" dirty="0" err="1" smtClean="0">
                <a:solidFill>
                  <a:schemeClr val="accent2">
                    <a:lumMod val="75000"/>
                  </a:schemeClr>
                </a:solidFill>
              </a:rPr>
              <a:t>oo</a:t>
            </a:r>
            <a:r>
              <a:rPr lang="en-GB" dirty="0" smtClean="0">
                <a:solidFill>
                  <a:schemeClr val="accent2">
                    <a:lumMod val="75000"/>
                  </a:schemeClr>
                </a:solidFill>
              </a:rPr>
              <a:t> </a:t>
            </a:r>
            <a:r>
              <a:rPr lang="en-GB" dirty="0" smtClean="0">
                <a:solidFill>
                  <a:schemeClr val="accent2">
                    <a:lumMod val="75000"/>
                  </a:schemeClr>
                </a:solidFill>
              </a:rPr>
              <a:t>words </a:t>
            </a:r>
            <a:r>
              <a:rPr lang="en-GB" dirty="0" smtClean="0">
                <a:solidFill>
                  <a:schemeClr val="accent2">
                    <a:lumMod val="75000"/>
                  </a:schemeClr>
                </a:solidFill>
              </a:rPr>
              <a:t>below</a:t>
            </a:r>
            <a:endParaRPr lang="en-GB" dirty="0">
              <a:solidFill>
                <a:schemeClr val="accent2">
                  <a:lumMod val="75000"/>
                </a:schemeClr>
              </a:solidFill>
            </a:endParaRPr>
          </a:p>
          <a:p>
            <a:r>
              <a:rPr lang="en-GB" dirty="0">
                <a:hlinkClick r:id="rId5"/>
              </a:rPr>
              <a:t>https://www.youtube.com/watch?v=ONgqoexO8gY</a:t>
            </a:r>
            <a:endParaRPr lang="en-GB" dirty="0" smtClean="0">
              <a:solidFill>
                <a:schemeClr val="accent2">
                  <a:lumMod val="75000"/>
                </a:schemeClr>
              </a:solidFill>
            </a:endParaRPr>
          </a:p>
          <a:p>
            <a:r>
              <a:rPr lang="en-GB" dirty="0" smtClean="0">
                <a:solidFill>
                  <a:schemeClr val="accent2">
                    <a:lumMod val="75000"/>
                  </a:schemeClr>
                </a:solidFill>
              </a:rPr>
              <a:t> </a:t>
            </a:r>
            <a:endParaRPr lang="en-GB" dirty="0" smtClean="0">
              <a:solidFill>
                <a:schemeClr val="accent2">
                  <a:lumMod val="75000"/>
                </a:schemeClr>
              </a:solidFill>
            </a:endParaRPr>
          </a:p>
          <a:p>
            <a:endParaRPr lang="en-GB" dirty="0" smtClean="0">
              <a:solidFill>
                <a:schemeClr val="accent2">
                  <a:lumMod val="75000"/>
                </a:schemeClr>
              </a:solidFill>
            </a:endParaRPr>
          </a:p>
          <a:p>
            <a:r>
              <a:rPr lang="en-GB" dirty="0" smtClean="0">
                <a:solidFill>
                  <a:schemeClr val="accent2">
                    <a:lumMod val="75000"/>
                  </a:schemeClr>
                </a:solidFill>
              </a:rPr>
              <a:t>Complete activities for day 3 in pack.</a:t>
            </a:r>
          </a:p>
          <a:p>
            <a:endParaRPr lang="en-GB" dirty="0" smtClean="0">
              <a:solidFill>
                <a:schemeClr val="accent2">
                  <a:lumMod val="75000"/>
                </a:schemeClr>
              </a:solidFill>
            </a:endParaRPr>
          </a:p>
          <a:p>
            <a:r>
              <a:rPr lang="en-GB" dirty="0" err="1" smtClean="0">
                <a:solidFill>
                  <a:schemeClr val="accent2">
                    <a:lumMod val="75000"/>
                  </a:schemeClr>
                </a:solidFill>
              </a:rPr>
              <a:t>Elkonin</a:t>
            </a:r>
            <a:r>
              <a:rPr lang="en-GB" dirty="0" smtClean="0">
                <a:solidFill>
                  <a:schemeClr val="accent2">
                    <a:lumMod val="75000"/>
                  </a:schemeClr>
                </a:solidFill>
              </a:rPr>
              <a:t> box example </a:t>
            </a:r>
          </a:p>
          <a:p>
            <a:endParaRPr lang="en-GB" dirty="0">
              <a:solidFill>
                <a:schemeClr val="accent2">
                  <a:lumMod val="75000"/>
                </a:schemeClr>
              </a:solidFill>
            </a:endParaRPr>
          </a:p>
          <a:p>
            <a:r>
              <a:rPr lang="en-GB" dirty="0" smtClean="0">
                <a:solidFill>
                  <a:schemeClr val="accent2">
                    <a:lumMod val="75000"/>
                  </a:schemeClr>
                </a:solidFill>
              </a:rPr>
              <a:t>Please use a whiteboard pen to write on the </a:t>
            </a:r>
            <a:r>
              <a:rPr lang="en-GB" dirty="0" err="1" smtClean="0">
                <a:solidFill>
                  <a:schemeClr val="accent2">
                    <a:lumMod val="75000"/>
                  </a:schemeClr>
                </a:solidFill>
              </a:rPr>
              <a:t>polypocket</a:t>
            </a:r>
            <a:r>
              <a:rPr lang="en-GB" dirty="0" smtClean="0">
                <a:solidFill>
                  <a:schemeClr val="accent2">
                    <a:lumMod val="75000"/>
                  </a:schemeClr>
                </a:solidFill>
              </a:rPr>
              <a:t> so you are able to wipe it clean and use it again next week.</a:t>
            </a:r>
            <a:endParaRPr lang="en-GB" dirty="0">
              <a:solidFill>
                <a:schemeClr val="accent2">
                  <a:lumMod val="75000"/>
                </a:schemeClr>
              </a:solidFill>
            </a:endParaRPr>
          </a:p>
          <a:p>
            <a:endParaRPr lang="en-GB"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477275156"/>
              </p:ext>
            </p:extLst>
          </p:nvPr>
        </p:nvGraphicFramePr>
        <p:xfrm>
          <a:off x="2987824" y="5157192"/>
          <a:ext cx="2304256" cy="365760"/>
        </p:xfrm>
        <a:graphic>
          <a:graphicData uri="http://schemas.openxmlformats.org/drawingml/2006/table">
            <a:tbl>
              <a:tblPr firstRow="1" bandRow="1">
                <a:tableStyleId>{69CF1AB2-1976-4502-BF36-3FF5EA218861}</a:tableStyleId>
              </a:tblPr>
              <a:tblGrid>
                <a:gridCol w="534416"/>
                <a:gridCol w="566349"/>
                <a:gridCol w="637142"/>
                <a:gridCol w="566349"/>
              </a:tblGrid>
              <a:tr h="360040">
                <a:tc>
                  <a:txBody>
                    <a:bodyPr/>
                    <a:lstStyle/>
                    <a:p>
                      <a:r>
                        <a:rPr lang="en-GB" dirty="0" smtClean="0"/>
                        <a:t>s</a:t>
                      </a:r>
                      <a:endParaRPr lang="en-GB" dirty="0"/>
                    </a:p>
                  </a:txBody>
                  <a:tcPr/>
                </a:tc>
                <a:tc>
                  <a:txBody>
                    <a:bodyPr/>
                    <a:lstStyle/>
                    <a:p>
                      <a:r>
                        <a:rPr lang="en-GB" dirty="0" smtClean="0"/>
                        <a:t>p</a:t>
                      </a:r>
                      <a:endParaRPr lang="en-GB" dirty="0"/>
                    </a:p>
                  </a:txBody>
                  <a:tcPr/>
                </a:tc>
                <a:tc>
                  <a:txBody>
                    <a:bodyPr/>
                    <a:lstStyle/>
                    <a:p>
                      <a:r>
                        <a:rPr lang="en-GB" dirty="0" err="1" smtClean="0"/>
                        <a:t>oo</a:t>
                      </a:r>
                      <a:endParaRPr lang="en-GB" dirty="0"/>
                    </a:p>
                  </a:txBody>
                  <a:tcPr/>
                </a:tc>
                <a:tc>
                  <a:txBody>
                    <a:bodyPr/>
                    <a:lstStyle/>
                    <a:p>
                      <a:r>
                        <a:rPr lang="en-GB" dirty="0" smtClean="0"/>
                        <a:t>n</a:t>
                      </a:r>
                      <a:endParaRPr lang="en-GB" dirty="0"/>
                    </a:p>
                  </a:txBody>
                  <a:tcPr/>
                </a:tc>
              </a:tr>
            </a:tbl>
          </a:graphicData>
        </a:graphic>
      </p:graphicFrame>
    </p:spTree>
    <p:extLst>
      <p:ext uri="{BB962C8B-B14F-4D97-AF65-F5344CB8AC3E}">
        <p14:creationId xmlns:p14="http://schemas.microsoft.com/office/powerpoint/2010/main" val="3673111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31955"/>
            <a:ext cx="6512511" cy="1143000"/>
          </a:xfrm>
        </p:spPr>
        <p:txBody>
          <a:bodyPr>
            <a:normAutofit/>
          </a:bodyPr>
          <a:lstStyle/>
          <a:p>
            <a:pPr marL="0" indent="0" algn="ctr">
              <a:buNone/>
            </a:pPr>
            <a:r>
              <a:rPr lang="en-GB" sz="3200" u="sng" dirty="0" smtClean="0">
                <a:latin typeface="SassoonCRInfant" panose="02010503020300020003" pitchFamily="2" charset="0"/>
              </a:rPr>
              <a:t>While we Can’t Hug</a:t>
            </a:r>
            <a:r>
              <a:rPr lang="en-GB" sz="2400" dirty="0" smtClean="0"/>
              <a:t/>
            </a:r>
            <a:br>
              <a:rPr lang="en-GB" sz="2400" dirty="0" smtClean="0"/>
            </a:br>
            <a:endParaRPr lang="en-GB" sz="2400" dirty="0"/>
          </a:p>
        </p:txBody>
      </p:sp>
      <p:sp>
        <p:nvSpPr>
          <p:cNvPr id="3" name="Content Placeholder 2"/>
          <p:cNvSpPr>
            <a:spLocks noGrp="1"/>
          </p:cNvSpPr>
          <p:nvPr>
            <p:ph sz="quarter" idx="13"/>
          </p:nvPr>
        </p:nvSpPr>
        <p:spPr>
          <a:xfrm>
            <a:off x="457200" y="1600200"/>
            <a:ext cx="8435280" cy="5069160"/>
          </a:xfrm>
        </p:spPr>
        <p:txBody>
          <a:bodyPr>
            <a:normAutofit lnSpcReduction="10000"/>
          </a:bodyPr>
          <a:lstStyle/>
          <a:p>
            <a:pPr marL="0" indent="0">
              <a:buNone/>
            </a:pPr>
            <a:endParaRPr lang="en-GB" dirty="0" smtClean="0">
              <a:hlinkClick r:id="rId2"/>
            </a:endParaRPr>
          </a:p>
          <a:p>
            <a:pPr marL="0" indent="0">
              <a:buNone/>
            </a:pPr>
            <a:endParaRPr lang="en-GB" dirty="0">
              <a:hlinkClick r:id="rId2"/>
            </a:endParaRPr>
          </a:p>
          <a:p>
            <a:pPr marL="0" indent="0">
              <a:buNone/>
            </a:pPr>
            <a:endParaRPr lang="en-GB" dirty="0" smtClean="0">
              <a:hlinkClick r:id="rId2"/>
            </a:endParaRPr>
          </a:p>
          <a:p>
            <a:pPr marL="0" indent="0">
              <a:buNone/>
            </a:pPr>
            <a:endParaRPr lang="en-GB" dirty="0">
              <a:hlinkClick r:id="rId2"/>
            </a:endParaRPr>
          </a:p>
          <a:p>
            <a:pPr marL="0" indent="0">
              <a:buNone/>
            </a:pPr>
            <a:endParaRPr lang="en-GB" dirty="0">
              <a:hlinkClick r:id="rId2"/>
            </a:endParaRPr>
          </a:p>
          <a:p>
            <a:pPr marL="0" indent="0">
              <a:buNone/>
            </a:pPr>
            <a:endParaRPr lang="en-GB" dirty="0" smtClean="0">
              <a:hlinkClick r:id="rId2"/>
            </a:endParaRPr>
          </a:p>
          <a:p>
            <a:pPr marL="0" indent="0">
              <a:buNone/>
            </a:pPr>
            <a:endParaRPr lang="en-GB" dirty="0">
              <a:hlinkClick r:id="rId2"/>
            </a:endParaRPr>
          </a:p>
          <a:p>
            <a:pPr marL="0" indent="0">
              <a:buNone/>
            </a:pPr>
            <a:endParaRPr lang="en-GB" dirty="0" smtClean="0">
              <a:hlinkClick r:id="rId2"/>
            </a:endParaRPr>
          </a:p>
          <a:p>
            <a:pPr marL="0" indent="0">
              <a:buNone/>
            </a:pPr>
            <a:endParaRPr lang="en-GB" dirty="0" smtClean="0">
              <a:hlinkClick r:id="rId2"/>
            </a:endParaRPr>
          </a:p>
          <a:p>
            <a:pPr marL="0" indent="0" algn="ctr">
              <a:buNone/>
            </a:pPr>
            <a:r>
              <a:rPr lang="en-GB" dirty="0" smtClean="0">
                <a:hlinkClick r:id="rId2"/>
              </a:rPr>
              <a:t>https</a:t>
            </a:r>
            <a:r>
              <a:rPr lang="en-GB" dirty="0">
                <a:hlinkClick r:id="rId2"/>
              </a:rPr>
              <a:t>://</a:t>
            </a:r>
            <a:r>
              <a:rPr lang="en-GB" dirty="0" smtClean="0">
                <a:hlinkClick r:id="rId2"/>
              </a:rPr>
              <a:t>www.youtube.com/watch?v=2PnnFrPaRgY</a:t>
            </a:r>
            <a:endParaRPr lang="en-GB" dirty="0" smtClean="0"/>
          </a:p>
          <a:p>
            <a:pPr marL="0" indent="0" algn="ctr">
              <a:buNone/>
            </a:pPr>
            <a:r>
              <a:rPr lang="en-GB" dirty="0"/>
              <a:t>Today’s story was recommended by Mrs Russell (Amelia’s mum). Thank </a:t>
            </a:r>
            <a:r>
              <a:rPr lang="en-GB" dirty="0" smtClean="0"/>
              <a:t>you! </a:t>
            </a:r>
            <a:r>
              <a:rPr lang="en-GB" dirty="0">
                <a:sym typeface="Wingdings" panose="05000000000000000000" pitchFamily="2" charset="2"/>
              </a:rPr>
              <a:t></a:t>
            </a:r>
            <a:endParaRPr lang="en-GB" dirty="0"/>
          </a:p>
        </p:txBody>
      </p:sp>
      <p:sp>
        <p:nvSpPr>
          <p:cNvPr id="4" name="Rectangle 3"/>
          <p:cNvSpPr/>
          <p:nvPr/>
        </p:nvSpPr>
        <p:spPr>
          <a:xfrm>
            <a:off x="2286000" y="3105835"/>
            <a:ext cx="4572000" cy="369332"/>
          </a:xfrm>
          <a:prstGeom prst="rect">
            <a:avLst/>
          </a:prstGeom>
        </p:spPr>
        <p:txBody>
          <a:bodyPr>
            <a:spAutoFit/>
          </a:bodyPr>
          <a:lstStyle/>
          <a:p>
            <a:endParaRPr lang="en-GB" dirty="0"/>
          </a:p>
        </p:txBody>
      </p:sp>
      <p:sp>
        <p:nvSpPr>
          <p:cNvPr id="5" name="AutoShape 2" descr="While We Can't Hug: Amazon.co.uk: McLaughlin, Eoin, Dunbar, Polly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5267" r="27740" b="8378"/>
          <a:stretch/>
        </p:blipFill>
        <p:spPr bwMode="auto">
          <a:xfrm>
            <a:off x="2280037" y="1052736"/>
            <a:ext cx="4158208" cy="3694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2019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260648"/>
            <a:ext cx="6400800" cy="936105"/>
          </a:xfrm>
        </p:spPr>
        <p:txBody>
          <a:bodyPr>
            <a:normAutofit/>
          </a:bodyPr>
          <a:lstStyle/>
          <a:p>
            <a:pPr marL="45720" indent="0" algn="ctr">
              <a:buNone/>
            </a:pPr>
            <a:r>
              <a:rPr lang="en-GB" sz="3600" dirty="0" smtClean="0"/>
              <a:t>Health and Wellbeing </a:t>
            </a:r>
            <a:endParaRPr lang="en-GB" sz="3600" dirty="0"/>
          </a:p>
        </p:txBody>
      </p:sp>
      <p:pic>
        <p:nvPicPr>
          <p:cNvPr id="2050" name="Picture 2" descr="While We Can't Hug - YouTub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4340" y="1052736"/>
            <a:ext cx="2628268" cy="158417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64845" y="2780928"/>
            <a:ext cx="3358991" cy="3600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During this time we have been required to show love in different ways. </a:t>
            </a:r>
          </a:p>
          <a:p>
            <a:pPr algn="ctr"/>
            <a:endParaRPr lang="en-GB" dirty="0"/>
          </a:p>
          <a:p>
            <a:pPr algn="ctr"/>
            <a:r>
              <a:rPr lang="en-GB" dirty="0" smtClean="0"/>
              <a:t> Can you think of your own way of showing a someone special to you that they are loved? </a:t>
            </a:r>
          </a:p>
          <a:p>
            <a:pPr algn="ctr"/>
            <a:endParaRPr lang="en-GB" dirty="0"/>
          </a:p>
          <a:p>
            <a:pPr algn="ctr"/>
            <a:r>
              <a:rPr lang="en-GB" dirty="0" smtClean="0"/>
              <a:t>I would love to hear some of your ideas.</a:t>
            </a:r>
            <a:endParaRPr lang="en-GB" dirty="0"/>
          </a:p>
        </p:txBody>
      </p:sp>
      <p:sp>
        <p:nvSpPr>
          <p:cNvPr id="5" name="Rectangle 4"/>
          <p:cNvSpPr/>
          <p:nvPr/>
        </p:nvSpPr>
        <p:spPr>
          <a:xfrm>
            <a:off x="4716016" y="1268760"/>
            <a:ext cx="4320480" cy="3744416"/>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GB" dirty="0" smtClean="0"/>
              <a:t>You could give this a go…</a:t>
            </a:r>
          </a:p>
          <a:p>
            <a:pPr algn="ctr"/>
            <a:endParaRPr lang="en-GB" dirty="0"/>
          </a:p>
          <a:p>
            <a:pPr algn="ctr"/>
            <a:r>
              <a:rPr lang="en-GB" dirty="0" smtClean="0"/>
              <a:t>Draw around your hands or use paint to make hand prints onto a piece of paper.</a:t>
            </a:r>
          </a:p>
          <a:p>
            <a:pPr algn="ctr"/>
            <a:endParaRPr lang="en-GB" dirty="0"/>
          </a:p>
          <a:p>
            <a:pPr algn="ctr"/>
            <a:r>
              <a:rPr lang="en-GB" dirty="0" smtClean="0"/>
              <a:t>Cut them out then attach them together with a piece of string. </a:t>
            </a:r>
          </a:p>
          <a:p>
            <a:pPr algn="ctr"/>
            <a:endParaRPr lang="en-GB" dirty="0"/>
          </a:p>
          <a:p>
            <a:pPr algn="ctr"/>
            <a:r>
              <a:rPr lang="en-GB" dirty="0" smtClean="0"/>
              <a:t>Post them to someone special to you.</a:t>
            </a:r>
          </a:p>
          <a:p>
            <a:pPr algn="ctr"/>
            <a:endParaRPr lang="en-GB" dirty="0"/>
          </a:p>
          <a:p>
            <a:pPr algn="ctr"/>
            <a:r>
              <a:rPr lang="en-GB" dirty="0" smtClean="0"/>
              <a:t>I will attach a poem for you to print/write out to send along with it. </a:t>
            </a:r>
            <a:endParaRPr lang="en-GB" dirty="0"/>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57067"/>
          <a:stretch/>
        </p:blipFill>
        <p:spPr bwMode="auto">
          <a:xfrm>
            <a:off x="7291897" y="5353863"/>
            <a:ext cx="1600583" cy="11254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descr="mail a hug, grandparent gift"/>
          <p:cNvPicPr>
            <a:picLocks noChangeAspect="1" noChangeArrowheads="1"/>
          </p:cNvPicPr>
          <p:nvPr/>
        </p:nvPicPr>
        <p:blipFill rotWithShape="1">
          <a:blip r:embed="rId4">
            <a:extLst>
              <a:ext uri="{28A0092B-C50C-407E-A947-70E740481C1C}">
                <a14:useLocalDpi xmlns:a14="http://schemas.microsoft.com/office/drawing/2010/main" val="0"/>
              </a:ext>
            </a:extLst>
          </a:blip>
          <a:srcRect t="26648"/>
          <a:stretch/>
        </p:blipFill>
        <p:spPr bwMode="auto">
          <a:xfrm>
            <a:off x="3851920" y="5238007"/>
            <a:ext cx="1231691" cy="1357127"/>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Send a Hug Across the Mil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64088" y="5233114"/>
            <a:ext cx="1807465" cy="134919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37511" y="421021"/>
            <a:ext cx="1584176"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SassoonCRInfant" panose="02010503020300020003" pitchFamily="2" charset="0"/>
              </a:rPr>
              <a:t>I am </a:t>
            </a:r>
            <a:r>
              <a:rPr lang="en-GB" dirty="0">
                <a:latin typeface="SassoonCRInfant" panose="02010503020300020003" pitchFamily="2" charset="0"/>
              </a:rPr>
              <a:t>learning skills and strategies which will support me in challenging </a:t>
            </a:r>
            <a:r>
              <a:rPr lang="en-GB" dirty="0" smtClean="0">
                <a:latin typeface="SassoonCRInfant" panose="02010503020300020003" pitchFamily="2" charset="0"/>
              </a:rPr>
              <a:t>times. </a:t>
            </a:r>
            <a:r>
              <a:rPr lang="en-GB" dirty="0"/>
              <a:t>	</a:t>
            </a:r>
          </a:p>
        </p:txBody>
      </p:sp>
    </p:spTree>
    <p:extLst>
      <p:ext uri="{BB962C8B-B14F-4D97-AF65-F5344CB8AC3E}">
        <p14:creationId xmlns:p14="http://schemas.microsoft.com/office/powerpoint/2010/main" val="1472211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13520" y="260648"/>
            <a:ext cx="5550768" cy="2304256"/>
          </a:xfrm>
        </p:spPr>
        <p:txBody>
          <a:bodyPr>
            <a:normAutofit fontScale="90000"/>
          </a:bodyPr>
          <a:lstStyle/>
          <a:p>
            <a:pPr algn="ctr"/>
            <a:r>
              <a:rPr lang="en-GB" dirty="0" smtClean="0">
                <a:latin typeface="SassoonCRInfant" panose="02010503020300020003" pitchFamily="2" charset="0"/>
              </a:rPr>
              <a:t/>
            </a:r>
            <a:br>
              <a:rPr lang="en-GB" dirty="0" smtClean="0">
                <a:latin typeface="SassoonCRInfant" panose="02010503020300020003" pitchFamily="2" charset="0"/>
              </a:rPr>
            </a:br>
            <a:r>
              <a:rPr lang="en-GB" dirty="0">
                <a:latin typeface="SassoonCRInfant" panose="02010503020300020003" pitchFamily="2" charset="0"/>
              </a:rPr>
              <a:t/>
            </a:r>
            <a:br>
              <a:rPr lang="en-GB" dirty="0">
                <a:latin typeface="SassoonCRInfant" panose="02010503020300020003" pitchFamily="2" charset="0"/>
              </a:rPr>
            </a:br>
            <a:r>
              <a:rPr lang="en-GB" cap="none" dirty="0">
                <a:latin typeface="SassoonCRInfant" panose="02010503020300020003" pitchFamily="2" charset="0"/>
              </a:rPr>
              <a:t>M</a:t>
            </a:r>
            <a:r>
              <a:rPr lang="en-GB" cap="none" dirty="0" smtClean="0">
                <a:latin typeface="SassoonCRInfant" panose="02010503020300020003" pitchFamily="2" charset="0"/>
              </a:rPr>
              <a:t>athematics   </a:t>
            </a:r>
            <a:br>
              <a:rPr lang="en-GB" cap="none" dirty="0" smtClean="0">
                <a:latin typeface="SassoonCRInfant" panose="02010503020300020003" pitchFamily="2" charset="0"/>
              </a:rPr>
            </a:br>
            <a:r>
              <a:rPr lang="en-GB" cap="none" dirty="0" smtClean="0">
                <a:latin typeface="SassoonCRInfant" panose="02010503020300020003" pitchFamily="2" charset="0"/>
              </a:rPr>
              <a:t>Number </a:t>
            </a:r>
            <a:r>
              <a:rPr lang="en-GB" cap="none" dirty="0">
                <a:latin typeface="SassoonCRInfant" panose="02010503020300020003" pitchFamily="2" charset="0"/>
              </a:rPr>
              <a:t>T</a:t>
            </a:r>
            <a:r>
              <a:rPr lang="en-GB" cap="none" dirty="0" smtClean="0">
                <a:latin typeface="SassoonCRInfant" panose="02010503020300020003" pitchFamily="2" charset="0"/>
              </a:rPr>
              <a:t>alk</a:t>
            </a:r>
            <a:r>
              <a:rPr lang="en-GB" dirty="0" smtClean="0">
                <a:latin typeface="SassoonCRInfant" panose="02010503020300020003" pitchFamily="2" charset="0"/>
              </a:rPr>
              <a:t/>
            </a:r>
            <a:br>
              <a:rPr lang="en-GB" dirty="0" smtClean="0">
                <a:latin typeface="SassoonCRInfant" panose="02010503020300020003" pitchFamily="2" charset="0"/>
              </a:rPr>
            </a:br>
            <a:r>
              <a:rPr lang="en-GB" dirty="0" smtClean="0">
                <a:latin typeface="SassoonCRInfant" panose="02010503020300020003" pitchFamily="2" charset="0"/>
              </a:rPr>
              <a:t/>
            </a:r>
            <a:br>
              <a:rPr lang="en-GB" dirty="0" smtClean="0">
                <a:latin typeface="SassoonCRInfant" panose="02010503020300020003" pitchFamily="2" charset="0"/>
              </a:rPr>
            </a:br>
            <a:endParaRPr lang="en-GB" sz="2000" dirty="0">
              <a:solidFill>
                <a:srgbClr val="002060"/>
              </a:solidFill>
              <a:latin typeface="SassoonCRInfant" panose="02010503020300020003" pitchFamily="2" charset="0"/>
            </a:endParaRPr>
          </a:p>
        </p:txBody>
      </p:sp>
      <p:sp>
        <p:nvSpPr>
          <p:cNvPr id="4" name="Content Placeholder 3"/>
          <p:cNvSpPr>
            <a:spLocks noGrp="1"/>
          </p:cNvSpPr>
          <p:nvPr>
            <p:ph idx="4294967295"/>
          </p:nvPr>
        </p:nvSpPr>
        <p:spPr>
          <a:xfrm>
            <a:off x="731520" y="3284984"/>
            <a:ext cx="7680960" cy="3384376"/>
          </a:xfrm>
          <a:prstGeom prst="rect">
            <a:avLst/>
          </a:prstGeom>
        </p:spPr>
        <p:txBody>
          <a:bodyPr>
            <a:normAutofit/>
          </a:bodyPr>
          <a:lstStyle/>
          <a:p>
            <a:pPr marL="0" indent="0">
              <a:buNone/>
            </a:pPr>
            <a:r>
              <a:rPr lang="en-GB" sz="2400" cap="none" dirty="0" smtClean="0">
                <a:latin typeface="SassoonCRInfant" panose="02010503020300020003" pitchFamily="2" charset="0"/>
              </a:rPr>
              <a:t>Warm up - </a:t>
            </a:r>
            <a:r>
              <a:rPr lang="en-GB" sz="2400" cap="none" dirty="0" smtClean="0">
                <a:hlinkClick r:id="rId2"/>
              </a:rPr>
              <a:t>https://www.bbc.co.uk/teach/supermovers/ks1-maths-counting-with-john-farnworth/zbct8xs</a:t>
            </a:r>
            <a:endParaRPr lang="en-GB" sz="2400" cap="none" dirty="0" smtClean="0">
              <a:latin typeface="SassoonCRInfant" panose="02010503020300020003" pitchFamily="2" charset="0"/>
            </a:endParaRPr>
          </a:p>
          <a:p>
            <a:pPr marL="0" indent="0">
              <a:buNone/>
            </a:pPr>
            <a:r>
              <a:rPr lang="en-GB" sz="2400" cap="none" dirty="0" smtClean="0">
                <a:latin typeface="SassoonCRInfant" panose="02010503020300020003" pitchFamily="2" charset="0"/>
              </a:rPr>
              <a:t>*Remember – number talks are all about how you solve a task, mentally. </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14091" y="84455"/>
            <a:ext cx="2025994" cy="1360742"/>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520" y="295284"/>
            <a:ext cx="1752248" cy="1149913"/>
          </a:xfrm>
          <a:prstGeom prst="rect">
            <a:avLst/>
          </a:prstGeom>
        </p:spPr>
      </p:pic>
    </p:spTree>
    <p:extLst>
      <p:ext uri="{BB962C8B-B14F-4D97-AF65-F5344CB8AC3E}">
        <p14:creationId xmlns:p14="http://schemas.microsoft.com/office/powerpoint/2010/main" val="2936230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pPr marL="0" indent="0" algn="ctr">
              <a:buNone/>
            </a:pPr>
            <a:r>
              <a:rPr lang="en-US" sz="3200" b="1" dirty="0" smtClean="0"/>
              <a:t>You are about to see a larger group of dots.</a:t>
            </a:r>
            <a:br>
              <a:rPr lang="en-US" sz="3200" b="1" dirty="0" smtClean="0"/>
            </a:br>
            <a:r>
              <a:rPr lang="en-US" sz="3200" b="1" dirty="0"/>
              <a:t/>
            </a:r>
            <a:br>
              <a:rPr lang="en-US" sz="3200" b="1" dirty="0"/>
            </a:br>
            <a:r>
              <a:rPr lang="en-US" sz="3200" dirty="0"/>
              <a:t>F</a:t>
            </a:r>
            <a:r>
              <a:rPr lang="en-US" sz="3200" b="1" dirty="0" smtClean="0"/>
              <a:t>ind </a:t>
            </a:r>
            <a:r>
              <a:rPr lang="en-US" sz="3200" b="1" dirty="0" smtClean="0"/>
              <a:t>as many ways as you can to show how you know what the total is.</a:t>
            </a:r>
            <a:br>
              <a:rPr lang="en-US" sz="3200" b="1" dirty="0" smtClean="0"/>
            </a:br>
            <a:r>
              <a:rPr lang="en-US" sz="3200" b="1" dirty="0"/>
              <a:t/>
            </a:r>
            <a:br>
              <a:rPr lang="en-US" sz="3200" b="1" dirty="0"/>
            </a:b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980182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Autofit/>
          </a:bodyPr>
          <a:lstStyle/>
          <a:p>
            <a:pPr algn="ctr"/>
            <a:r>
              <a:rPr lang="en-US" sz="3200" b="1" dirty="0" smtClean="0"/>
              <a:t>Now I’ll show you a large copy of your pattern.</a:t>
            </a:r>
            <a:br>
              <a:rPr lang="en-US" sz="3200" b="1" dirty="0" smtClean="0"/>
            </a:br>
            <a:r>
              <a:rPr lang="en-US" sz="3200" b="1" dirty="0"/>
              <a:t/>
            </a:r>
            <a:br>
              <a:rPr lang="en-US" sz="3200" b="1" dirty="0"/>
            </a:br>
            <a:r>
              <a:rPr lang="en-US" sz="3200" b="1" dirty="0" smtClean="0"/>
              <a:t>Then I’ll show you several smaller copies so you can find as many ways as possible of showing different ways of seeing the total.</a:t>
            </a:r>
            <a:r>
              <a:rPr lang="en-US" sz="3200" b="1" dirty="0"/>
              <a:t/>
            </a:r>
            <a:br>
              <a:rPr lang="en-US" sz="3200" b="1" dirty="0"/>
            </a:br>
            <a:r>
              <a:rPr lang="en-US" sz="3200" b="1" dirty="0" smtClean="0"/>
              <a:t/>
            </a:r>
            <a:br>
              <a:rPr lang="en-US" sz="3200" b="1" dirty="0" smtClean="0"/>
            </a:br>
            <a:r>
              <a:rPr lang="en-US" sz="3200" b="1" dirty="0" smtClean="0"/>
              <a:t>Here </a:t>
            </a:r>
            <a:r>
              <a:rPr lang="en-US" sz="3200" dirty="0" smtClean="0"/>
              <a:t>they are</a:t>
            </a:r>
            <a:r>
              <a:rPr lang="en-US" sz="3200" b="1" dirty="0" smtClean="0"/>
              <a:t>!</a:t>
            </a:r>
            <a:endParaRPr lang="en-US" sz="3200" b="1" dirty="0"/>
          </a:p>
        </p:txBody>
      </p:sp>
      <p:sp>
        <p:nvSpPr>
          <p:cNvPr id="4" name="TextBox 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tx1">
                  <a:lumMod val="75000"/>
                  <a:lumOff val="25000"/>
                </a:schemeClr>
              </a:solidFill>
            </a:endParaRPr>
          </a:p>
        </p:txBody>
      </p:sp>
    </p:spTree>
    <p:extLst>
      <p:ext uri="{BB962C8B-B14F-4D97-AF65-F5344CB8AC3E}">
        <p14:creationId xmlns:p14="http://schemas.microsoft.com/office/powerpoint/2010/main" val="1198748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3"/>
          </p:nvPr>
        </p:nvSpPr>
        <p:spPr/>
        <p:txBody>
          <a:bodyPr/>
          <a:lstStyle/>
          <a:p>
            <a:endParaRPr lang="en-GB"/>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70959" b="70468"/>
          <a:stretch/>
        </p:blipFill>
        <p:spPr bwMode="auto">
          <a:xfrm>
            <a:off x="0" y="116632"/>
            <a:ext cx="9144000" cy="66723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4083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0" y="116632"/>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7317294"/>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1902</TotalTime>
  <Words>413</Words>
  <Application>Microsoft Office PowerPoint</Application>
  <PresentationFormat>On-screen Show (4:3)</PresentationFormat>
  <Paragraphs>109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Wednesday 27th of May</vt:lpstr>
      <vt:lpstr>Literacy</vt:lpstr>
      <vt:lpstr>While we Can’t Hug </vt:lpstr>
      <vt:lpstr>PowerPoint Presentation</vt:lpstr>
      <vt:lpstr>  Mathematics    Number Talk  </vt:lpstr>
      <vt:lpstr>You are about to see a larger group of dots.  Find as many ways as you can to show how you know what the total is.  </vt:lpstr>
      <vt:lpstr>Now I’ll show you a large copy of your pattern.  Then I’ll show you several smaller copies so you can find as many ways as possible of showing different ways of seeing the total.  Here they are!</vt:lpstr>
      <vt:lpstr>PowerPoint Presentation</vt:lpstr>
      <vt:lpstr>PowerPoint Presentation</vt:lpstr>
      <vt:lpstr>PowerPoint Presentation</vt:lpstr>
      <vt:lpstr> Health and Wellbeing. Let’s dance </vt:lpstr>
      <vt:lpstr>Enjoy the rest of your day Primary 1!</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Stanners</dc:creator>
  <cp:lastModifiedBy>Stephanie Sloan</cp:lastModifiedBy>
  <cp:revision>41</cp:revision>
  <dcterms:created xsi:type="dcterms:W3CDTF">2020-05-19T09:05:51Z</dcterms:created>
  <dcterms:modified xsi:type="dcterms:W3CDTF">2020-05-27T07:48:52Z</dcterms:modified>
</cp:coreProperties>
</file>