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9" r:id="rId3"/>
    <p:sldId id="260" r:id="rId4"/>
    <p:sldId id="275" r:id="rId5"/>
    <p:sldId id="261" r:id="rId6"/>
    <p:sldId id="279" r:id="rId7"/>
    <p:sldId id="281" r:id="rId8"/>
    <p:sldId id="278" r:id="rId9"/>
    <p:sldId id="271" r:id="rId10"/>
    <p:sldId id="280" r:id="rId11"/>
    <p:sldId id="270"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32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6F2DE-24B0-478D-847D-CA523F418550}" type="datetimeFigureOut">
              <a:rPr lang="en-GB" smtClean="0"/>
              <a:t>26/05/2020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323A4-577D-4957-9DB6-24440126AFFA}" type="slidenum">
              <a:rPr lang="en-GB" smtClean="0"/>
              <a:t>‹#›</a:t>
            </a:fld>
            <a:endParaRPr lang="en-GB"/>
          </a:p>
        </p:txBody>
      </p:sp>
    </p:spTree>
    <p:extLst>
      <p:ext uri="{BB962C8B-B14F-4D97-AF65-F5344CB8AC3E}">
        <p14:creationId xmlns:p14="http://schemas.microsoft.com/office/powerpoint/2010/main" val="160890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F323A4-577D-4957-9DB6-24440126AFFA}" type="slidenum">
              <a:rPr lang="en-GB" smtClean="0"/>
              <a:t>3</a:t>
            </a:fld>
            <a:endParaRPr lang="en-GB"/>
          </a:p>
        </p:txBody>
      </p:sp>
    </p:spTree>
    <p:extLst>
      <p:ext uri="{BB962C8B-B14F-4D97-AF65-F5344CB8AC3E}">
        <p14:creationId xmlns:p14="http://schemas.microsoft.com/office/powerpoint/2010/main" val="1775063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26/05/2020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26/05/2020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26/05/2020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ADg5Nunkmow"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psugar.co.uk/fitness/photo-gallery/45644743/video/45644768/8-minute-Ab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teach/school-radio/english-meet-the-authors-anne-fine/zfrnxyc" TargetMode="External"/><Relationship Id="rId2" Type="http://schemas.openxmlformats.org/officeDocument/2006/relationships/hyperlink" Target="https://www.youtube.com/watch?v=X3ehxvw79b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q6MwsfHR9U" TargetMode="External"/><Relationship Id="rId2" Type="http://schemas.openxmlformats.org/officeDocument/2006/relationships/hyperlink" Target="https://www.youtube.com/watch?v=FvLFQhQplKs"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40769"/>
            <a:ext cx="5723468" cy="1512168"/>
          </a:xfrm>
        </p:spPr>
        <p:txBody>
          <a:bodyPr/>
          <a:lstStyle/>
          <a:p>
            <a:r>
              <a:rPr lang="en-GB" dirty="0" smtClean="0">
                <a:latin typeface="SassoonCRInfantMedium" panose="02000603020000020003" pitchFamily="2" charset="0"/>
              </a:rPr>
              <a:t>Wednesday 27-5-20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068960"/>
            <a:ext cx="5712179" cy="2520280"/>
          </a:xfrm>
        </p:spPr>
        <p:txBody>
          <a:bodyPr/>
          <a:lstStyle/>
          <a:p>
            <a:r>
              <a:rPr lang="en-GB" sz="3200" dirty="0" smtClean="0">
                <a:latin typeface="SassoonCRInfantMedium" panose="02000603020000020003" pitchFamily="2" charset="0"/>
              </a:rPr>
              <a:t>Good Morning Everyone!</a:t>
            </a:r>
          </a:p>
          <a:p>
            <a:endParaRPr lang="en-GB" sz="3200" dirty="0" smtClean="0">
              <a:latin typeface="SassoonCRInfantMedium" panose="02000603020000020003" pitchFamily="2" charset="0"/>
            </a:endParaRPr>
          </a:p>
          <a:p>
            <a:endParaRPr lang="en-GB" sz="3200" dirty="0" smtClean="0">
              <a:latin typeface="SassoonCRInfantMedium" panose="02000603020000020003" pitchFamily="2" charset="0"/>
            </a:endParaRPr>
          </a:p>
          <a:p>
            <a:endParaRPr lang="en-GB" dirty="0"/>
          </a:p>
        </p:txBody>
      </p:sp>
      <p:pic>
        <p:nvPicPr>
          <p:cNvPr id="1026" name="Picture 2" descr="C:\Users\marianne.docherty\AppData\Local\Microsoft\Windows\INetCache\IE\329LSYY7\simpsons_PNG5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717032"/>
            <a:ext cx="1540773"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99250"/>
          </a:xfrm>
        </p:spPr>
        <p:txBody>
          <a:bodyPr>
            <a:normAutofit/>
          </a:bodyPr>
          <a:lstStyle/>
          <a:p>
            <a:r>
              <a:rPr lang="en-GB" sz="3200" b="1" dirty="0" smtClean="0">
                <a:solidFill>
                  <a:srgbClr val="00B050"/>
                </a:solidFill>
                <a:latin typeface="SassoonCRInfantMedium" panose="02000603020000020003" pitchFamily="2" charset="0"/>
              </a:rPr>
              <a:t>Bonnie Prince Charlie</a:t>
            </a:r>
            <a:endParaRPr lang="en-GB" sz="3200" b="1"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817440"/>
            <a:ext cx="6196405" cy="3905629"/>
          </a:xfrm>
        </p:spPr>
        <p:txBody>
          <a:bodyPr>
            <a:normAutofit lnSpcReduction="10000"/>
          </a:bodyPr>
          <a:lstStyle/>
          <a:p>
            <a:r>
              <a:rPr lang="en-GB" sz="1800" dirty="0" smtClean="0">
                <a:latin typeface="SassoonCRInfantMedium" panose="02000603020000020003" pitchFamily="2" charset="0"/>
              </a:rPr>
              <a:t>In 1745 Charles Edward Stuart arrived from France on the island of </a:t>
            </a:r>
            <a:r>
              <a:rPr lang="en-GB" sz="1800" dirty="0" err="1" smtClean="0">
                <a:latin typeface="SassoonCRInfantMedium" panose="02000603020000020003" pitchFamily="2" charset="0"/>
              </a:rPr>
              <a:t>Eriskay</a:t>
            </a:r>
            <a:r>
              <a:rPr lang="en-GB" sz="1800" dirty="0" smtClean="0">
                <a:latin typeface="SassoonCRInfantMedium" panose="02000603020000020003" pitchFamily="2" charset="0"/>
              </a:rPr>
              <a:t>, off the West Coast of Scotland.</a:t>
            </a:r>
          </a:p>
          <a:p>
            <a:r>
              <a:rPr lang="en-GB" sz="1800" dirty="0" smtClean="0">
                <a:latin typeface="SassoonCRInfantMedium" panose="02000603020000020003" pitchFamily="2" charset="0"/>
              </a:rPr>
              <a:t>He arrived to start the next Jacobite rebellion.</a:t>
            </a:r>
          </a:p>
          <a:p>
            <a:r>
              <a:rPr lang="en-GB" sz="1800" dirty="0" smtClean="0">
                <a:latin typeface="SassoonCRInfantMedium" panose="02000603020000020003" pitchFamily="2" charset="0"/>
              </a:rPr>
              <a:t>Some thought his rebellion would be a lost cause and they told him to go home. He famously said ‘I am home’.</a:t>
            </a:r>
          </a:p>
          <a:p>
            <a:pPr marL="0" indent="0">
              <a:buNone/>
            </a:pPr>
            <a:r>
              <a:rPr lang="en-GB" sz="1800" dirty="0" smtClean="0">
                <a:latin typeface="SassoonCRInfantMedium" panose="02000603020000020003" pitchFamily="2" charset="0"/>
              </a:rPr>
              <a:t>Task: - Your first task is to find </a:t>
            </a:r>
            <a:r>
              <a:rPr lang="en-GB" sz="1800" dirty="0" err="1" smtClean="0">
                <a:latin typeface="SassoonCRInfantMedium" panose="02000603020000020003" pitchFamily="2" charset="0"/>
              </a:rPr>
              <a:t>Eriskay</a:t>
            </a:r>
            <a:r>
              <a:rPr lang="en-GB" sz="1800" dirty="0" smtClean="0">
                <a:latin typeface="SassoonCRInfantMedium" panose="02000603020000020003" pitchFamily="2" charset="0"/>
              </a:rPr>
              <a:t> on a map of Scotland. Then, create a </a:t>
            </a:r>
            <a:r>
              <a:rPr lang="en-GB" sz="1800" dirty="0" err="1" smtClean="0">
                <a:latin typeface="SassoonCRInfantMedium" panose="02000603020000020003" pitchFamily="2" charset="0"/>
              </a:rPr>
              <a:t>factfile</a:t>
            </a:r>
            <a:r>
              <a:rPr lang="en-GB" sz="1800" dirty="0" smtClean="0">
                <a:latin typeface="SassoonCRInfantMedium" panose="02000603020000020003" pitchFamily="2" charset="0"/>
              </a:rPr>
              <a:t> of Bonnie Prince Charlie. Your </a:t>
            </a:r>
            <a:r>
              <a:rPr lang="en-GB" sz="1800" dirty="0" err="1" smtClean="0">
                <a:latin typeface="SassoonCRInfantMedium" panose="02000603020000020003" pitchFamily="2" charset="0"/>
              </a:rPr>
              <a:t>factfile</a:t>
            </a:r>
            <a:r>
              <a:rPr lang="en-GB" sz="1800" dirty="0" smtClean="0">
                <a:latin typeface="SassoonCRInfantMedium" panose="02000603020000020003" pitchFamily="2" charset="0"/>
              </a:rPr>
              <a:t> should include:- </a:t>
            </a:r>
          </a:p>
          <a:p>
            <a:pPr>
              <a:buFont typeface="Arial" panose="020B0604020202020204" pitchFamily="34" charset="0"/>
              <a:buChar char="•"/>
            </a:pPr>
            <a:r>
              <a:rPr lang="en-GB" sz="1800" dirty="0" smtClean="0">
                <a:latin typeface="SassoonCRInfantMedium" panose="02000603020000020003" pitchFamily="2" charset="0"/>
              </a:rPr>
              <a:t>a drawing of Bonnie Prince Charlie </a:t>
            </a:r>
          </a:p>
          <a:p>
            <a:pPr>
              <a:buFont typeface="Arial" panose="020B0604020202020204" pitchFamily="34" charset="0"/>
              <a:buChar char="•"/>
            </a:pPr>
            <a:r>
              <a:rPr lang="en-GB" sz="1800" dirty="0">
                <a:latin typeface="SassoonCRInfantMedium" panose="02000603020000020003" pitchFamily="2" charset="0"/>
              </a:rPr>
              <a:t>w</a:t>
            </a:r>
            <a:r>
              <a:rPr lang="en-GB" sz="1800" dirty="0" smtClean="0">
                <a:latin typeface="SassoonCRInfantMedium" panose="02000603020000020003" pitchFamily="2" charset="0"/>
              </a:rPr>
              <a:t>hat other name he is known by</a:t>
            </a:r>
          </a:p>
          <a:p>
            <a:pPr>
              <a:buFont typeface="Arial" panose="020B0604020202020204" pitchFamily="34" charset="0"/>
              <a:buChar char="•"/>
            </a:pPr>
            <a:r>
              <a:rPr lang="en-GB" sz="1800" dirty="0" smtClean="0">
                <a:latin typeface="SassoonCRInfantMedium" panose="02000603020000020003" pitchFamily="2" charset="0"/>
              </a:rPr>
              <a:t>a very basic family tree </a:t>
            </a:r>
          </a:p>
          <a:p>
            <a:pPr>
              <a:buFont typeface="Arial" panose="020B0604020202020204" pitchFamily="34" charset="0"/>
              <a:buChar char="•"/>
            </a:pPr>
            <a:r>
              <a:rPr lang="en-GB" sz="1800" dirty="0">
                <a:latin typeface="SassoonCRInfantMedium" panose="02000603020000020003" pitchFamily="2" charset="0"/>
              </a:rPr>
              <a:t>w</a:t>
            </a:r>
            <a:r>
              <a:rPr lang="en-GB" sz="1800" dirty="0" smtClean="0">
                <a:latin typeface="SassoonCRInfantMedium" panose="02000603020000020003" pitchFamily="2" charset="0"/>
              </a:rPr>
              <a:t>hen and where he was born</a:t>
            </a:r>
          </a:p>
          <a:p>
            <a:pPr>
              <a:buFont typeface="Arial" panose="020B0604020202020204" pitchFamily="34" charset="0"/>
              <a:buChar char="•"/>
            </a:pPr>
            <a:r>
              <a:rPr lang="en-GB" sz="1800" dirty="0" smtClean="0">
                <a:latin typeface="SassoonCRInfantMedium" panose="02000603020000020003" pitchFamily="2" charset="0"/>
              </a:rPr>
              <a:t>why he wanted to start a rebellion.</a:t>
            </a:r>
          </a:p>
          <a:p>
            <a:pPr marL="0" indent="0">
              <a:buNone/>
            </a:pPr>
            <a:endParaRPr lang="en-GB" sz="1600" dirty="0" smtClean="0">
              <a:latin typeface="SassoonCRInfantMedium" panose="02000603020000020003" pitchFamily="2" charset="0"/>
            </a:endParaRPr>
          </a:p>
        </p:txBody>
      </p:sp>
      <p:pic>
        <p:nvPicPr>
          <p:cNvPr id="4" name="Picture 2" descr="C:\Users\marianne.docherty\AppData\Local\Microsoft\Windows\INetCache\IE\A932XLRN\Carlos_Bonni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980728"/>
            <a:ext cx="11521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A932XLRN\Carlos_Bonni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980728"/>
            <a:ext cx="1104158"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06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00B050"/>
                </a:solidFill>
                <a:latin typeface="SassoonCRInfantMedium" panose="02000603020000020003" pitchFamily="2" charset="0"/>
              </a:rPr>
              <a:t>P.E.      </a:t>
            </a:r>
            <a:endParaRPr lang="en-GB" u="sng"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You may wish to do some exercise outside with members of your family. However if this not possible perhaps you can persuade them to join you for a workout with the Body Coach. Click on the link below:-</a:t>
            </a:r>
          </a:p>
          <a:p>
            <a:pPr marL="0" indent="0">
              <a:buNone/>
            </a:pPr>
            <a:r>
              <a:rPr lang="en-GB" dirty="0">
                <a:hlinkClick r:id="rId2"/>
              </a:rPr>
              <a:t>https://www.youtube.com/watch?v=ADg5Nunkmow</a:t>
            </a:r>
            <a:endParaRPr lang="en-GB" dirty="0" smtClean="0"/>
          </a:p>
          <a:p>
            <a:pPr marL="0" indent="0">
              <a:buNone/>
            </a:pPr>
            <a:endParaRPr lang="en-GB" dirty="0" smtClean="0">
              <a:latin typeface="SassoonCRInfantMedium" panose="02000603020000020003" pitchFamily="2" charset="0"/>
            </a:endParaRPr>
          </a:p>
        </p:txBody>
      </p:sp>
      <p:pic>
        <p:nvPicPr>
          <p:cNvPr id="1026" name="Picture 2" descr="C:\Users\marianne.docherty\AppData\Local\Microsoft\Windows\INetCache\IE\59GN6VRP\1308233554IB7G1H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0" y="819150"/>
            <a:ext cx="1099840" cy="1025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HP17TGP7\stickman-25574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798333"/>
            <a:ext cx="882998" cy="104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4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thinking of those older members of our community who live in care homes.</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4098" name="Picture 2" descr="C:\Users\marianne.docherty\AppData\Local\Microsoft\Windows\INetCache\IE\59GN6VRP\praying_ha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910" y="3789040"/>
            <a:ext cx="1274440" cy="161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27242"/>
          </a:xfrm>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lstStyle/>
          <a:p>
            <a:pPr marL="0" indent="0">
              <a:buNone/>
            </a:pPr>
            <a:r>
              <a:rPr lang="en-GB" dirty="0" smtClean="0">
                <a:latin typeface="SassoonCRInfantMedium" panose="02000603020000020003" pitchFamily="2" charset="0"/>
              </a:rPr>
              <a:t>       Well done for working hard today</a:t>
            </a:r>
            <a:r>
              <a:rPr lang="en-GB" dirty="0" smtClean="0"/>
              <a:t>!</a:t>
            </a:r>
          </a:p>
          <a:p>
            <a:endParaRPr lang="en-GB" dirty="0"/>
          </a:p>
          <a:p>
            <a:endParaRPr lang="en-GB" dirty="0"/>
          </a:p>
        </p:txBody>
      </p:sp>
      <p:pic>
        <p:nvPicPr>
          <p:cNvPr id="2050" name="Picture 2" descr="C:\Users\marianne.docherty\AppData\Local\Microsoft\Windows\INetCache\IE\IKH0WW8E\GreatJob[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2636912"/>
            <a:ext cx="42100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20000"/>
          </a:bodyPr>
          <a:lstStyle/>
          <a:p>
            <a:r>
              <a:rPr lang="en-GB" dirty="0" smtClean="0"/>
              <a:t>Morning Exercise</a:t>
            </a:r>
          </a:p>
          <a:p>
            <a:r>
              <a:rPr lang="en-GB" dirty="0" smtClean="0"/>
              <a:t>French</a:t>
            </a:r>
          </a:p>
          <a:p>
            <a:r>
              <a:rPr lang="en-GB" dirty="0" smtClean="0"/>
              <a:t>Morning Starter </a:t>
            </a:r>
          </a:p>
          <a:p>
            <a:r>
              <a:rPr lang="en-GB" dirty="0" smtClean="0"/>
              <a:t>Maths Lesson</a:t>
            </a:r>
          </a:p>
          <a:p>
            <a:r>
              <a:rPr lang="en-GB" dirty="0" smtClean="0"/>
              <a:t>Spelling Task</a:t>
            </a:r>
          </a:p>
          <a:p>
            <a:r>
              <a:rPr lang="en-GB" dirty="0" smtClean="0"/>
              <a:t>Literacy Task</a:t>
            </a:r>
          </a:p>
          <a:p>
            <a:r>
              <a:rPr lang="en-GB" dirty="0" smtClean="0"/>
              <a:t>R.E.</a:t>
            </a:r>
          </a:p>
          <a:p>
            <a:r>
              <a:rPr lang="en-GB" dirty="0" smtClean="0"/>
              <a:t>Topic</a:t>
            </a:r>
          </a:p>
          <a:p>
            <a:r>
              <a:rPr lang="en-GB" dirty="0" smtClean="0"/>
              <a:t>P.E.</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lnSpcReduction="10000"/>
          </a:bodyPr>
          <a:lstStyle/>
          <a:p>
            <a:r>
              <a:rPr lang="en-GB" dirty="0" smtClean="0">
                <a:latin typeface="SassoonCRInfantMedium" panose="02000603020000020003" pitchFamily="2" charset="0"/>
              </a:rPr>
              <a:t>Try to do some form of exercise to start the day. This could be a walk or run with a family member or a workout in the house. Check with your parents that it is ok for you to do this.</a:t>
            </a:r>
          </a:p>
          <a:p>
            <a:r>
              <a:rPr lang="en-GB" dirty="0" smtClean="0">
                <a:latin typeface="SassoonCRInfantMedium" panose="02000603020000020003" pitchFamily="2" charset="0"/>
              </a:rPr>
              <a:t>Why not try this workout :- </a:t>
            </a:r>
          </a:p>
          <a:p>
            <a:pPr marL="0" indent="0">
              <a:buNone/>
            </a:pPr>
            <a:r>
              <a:rPr lang="en-GB" dirty="0">
                <a:hlinkClick r:id="rId3"/>
              </a:rPr>
              <a:t>https://www.popsugar.co.uk/fitness/photo-gallery/45644743/video/45644768/8-minute-Abs</a:t>
            </a:r>
            <a:endParaRPr lang="en-GB" dirty="0" smtClean="0"/>
          </a:p>
          <a:p>
            <a:pPr marL="0" indent="0">
              <a:buNone/>
            </a:pPr>
            <a:r>
              <a:rPr lang="en-GB" dirty="0" smtClean="0">
                <a:latin typeface="SassoonCRInfantMedium" panose="02000603020000020003" pitchFamily="2" charset="0"/>
              </a:rPr>
              <a:t>  Or join the Body Coach at 9am</a:t>
            </a:r>
          </a:p>
          <a:p>
            <a:endParaRPr lang="en-GB" dirty="0"/>
          </a:p>
        </p:txBody>
      </p:sp>
      <p:pic>
        <p:nvPicPr>
          <p:cNvPr id="5122" name="Picture 2" descr="C:\Users\marianne.docherty\AppData\Local\Microsoft\Windows\INetCache\IE\M1OIXKJY\treadmill[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anne.docherty\AppData\Local\Microsoft\Windows\INetCache\IE\PD7VUD0M\stretching[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891654"/>
            <a:ext cx="792088" cy="82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331640" y="2119257"/>
            <a:ext cx="6480720" cy="3974039"/>
          </a:xfrm>
        </p:spPr>
        <p:txBody>
          <a:bodyPr>
            <a:normAutofit fontScale="70000" lnSpcReduction="20000"/>
          </a:bodyPr>
          <a:lstStyle/>
          <a:p>
            <a:pPr marL="0" indent="0">
              <a:buNone/>
            </a:pPr>
            <a:r>
              <a:rPr lang="en-GB" dirty="0" err="1">
                <a:latin typeface="SassoonCRInfantMedium" panose="02000603020000020003" pitchFamily="2" charset="0"/>
              </a:rPr>
              <a:t>Quelle</a:t>
            </a:r>
            <a:r>
              <a:rPr lang="en-GB" dirty="0">
                <a:latin typeface="SassoonCRInfantMedium" panose="02000603020000020003" pitchFamily="2" charset="0"/>
              </a:rPr>
              <a:t> </a:t>
            </a:r>
            <a:r>
              <a:rPr lang="en-GB" dirty="0" err="1">
                <a:latin typeface="SassoonCRInfantMedium" panose="02000603020000020003" pitchFamily="2" charset="0"/>
              </a:rPr>
              <a:t>est</a:t>
            </a:r>
            <a:r>
              <a:rPr lang="en-GB" dirty="0">
                <a:latin typeface="SassoonCRInfantMedium" panose="02000603020000020003" pitchFamily="2" charset="0"/>
              </a:rPr>
              <a:t> la date </a:t>
            </a:r>
            <a:r>
              <a:rPr lang="en-GB" dirty="0" err="1">
                <a:latin typeface="SassoonCRInfantMedium" panose="02000603020000020003" pitchFamily="2" charset="0"/>
              </a:rPr>
              <a:t>aujourd’hui</a:t>
            </a:r>
            <a:r>
              <a:rPr lang="en-GB" dirty="0">
                <a:latin typeface="SassoonCRInfantMedium" panose="02000603020000020003" pitchFamily="2" charset="0"/>
              </a:rPr>
              <a:t>?           Comment </a:t>
            </a:r>
            <a:r>
              <a:rPr lang="en-GB" dirty="0" smtClean="0">
                <a:latin typeface="SassoonCRInfantMedium" panose="02000603020000020003" pitchFamily="2" charset="0"/>
              </a:rPr>
              <a:t>ca </a:t>
            </a:r>
            <a:r>
              <a:rPr lang="en-GB" dirty="0" err="1">
                <a:latin typeface="SassoonCRInfantMedium" panose="02000603020000020003" pitchFamily="2" charset="0"/>
              </a:rPr>
              <a:t>va</a:t>
            </a:r>
            <a:r>
              <a:rPr lang="en-GB" dirty="0">
                <a:latin typeface="SassoonCRInfantMedium" panose="02000603020000020003" pitchFamily="2" charset="0"/>
              </a:rPr>
              <a:t>?</a:t>
            </a:r>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e.g. </a:t>
            </a:r>
            <a:r>
              <a:rPr lang="en-GB" dirty="0" err="1">
                <a:latin typeface="SassoonCRInfantMedium" panose="02000603020000020003" pitchFamily="2" charset="0"/>
              </a:rPr>
              <a:t>C’est</a:t>
            </a:r>
            <a:r>
              <a:rPr lang="en-GB" dirty="0">
                <a:latin typeface="SassoonCRInfantMedium" panose="02000603020000020003" pitchFamily="2" charset="0"/>
              </a:rPr>
              <a:t> </a:t>
            </a:r>
            <a:r>
              <a:rPr lang="en-GB" dirty="0" err="1" smtClean="0">
                <a:latin typeface="SassoonCRInfantMedium" panose="02000603020000020003" pitchFamily="2" charset="0"/>
              </a:rPr>
              <a:t>mardi</a:t>
            </a:r>
            <a:r>
              <a:rPr lang="en-GB" dirty="0" smtClean="0">
                <a:latin typeface="SassoonCRInfantMedium" panose="02000603020000020003" pitchFamily="2" charset="0"/>
              </a:rPr>
              <a:t> </a:t>
            </a:r>
            <a:r>
              <a:rPr lang="en-GB" dirty="0" err="1" smtClean="0">
                <a:latin typeface="SassoonCRInfantMedium" panose="02000603020000020003" pitchFamily="2" charset="0"/>
              </a:rPr>
              <a:t>vingt</a:t>
            </a:r>
            <a:r>
              <a:rPr lang="en-GB" dirty="0" smtClean="0">
                <a:latin typeface="SassoonCRInfantMedium" panose="02000603020000020003" pitchFamily="2" charset="0"/>
              </a:rPr>
              <a:t>-six </a:t>
            </a:r>
            <a:r>
              <a:rPr lang="en-GB" dirty="0" err="1" smtClean="0">
                <a:latin typeface="SassoonCRInfantMedium" panose="02000603020000020003" pitchFamily="2" charset="0"/>
              </a:rPr>
              <a:t>mai</a:t>
            </a:r>
            <a:r>
              <a:rPr lang="en-GB" dirty="0" smtClean="0">
                <a:latin typeface="SassoonCRInfantMedium" panose="02000603020000020003" pitchFamily="2" charset="0"/>
              </a:rPr>
              <a:t>               </a:t>
            </a:r>
            <a:r>
              <a:rPr lang="en-GB" dirty="0">
                <a:latin typeface="SassoonCRInfantMedium" panose="02000603020000020003" pitchFamily="2" charset="0"/>
              </a:rPr>
              <a:t>Je </a:t>
            </a:r>
            <a:r>
              <a:rPr lang="en-GB" dirty="0" err="1">
                <a:latin typeface="SassoonCRInfantMedium" panose="02000603020000020003" pitchFamily="2" charset="0"/>
              </a:rPr>
              <a:t>suis</a:t>
            </a:r>
            <a:r>
              <a:rPr lang="en-GB" dirty="0">
                <a:latin typeface="SassoonCRInfantMedium" panose="02000603020000020003" pitchFamily="2" charset="0"/>
              </a:rPr>
              <a:t> content(e)</a:t>
            </a:r>
          </a:p>
          <a:p>
            <a:pPr marL="0" indent="0">
              <a:buNone/>
            </a:pPr>
            <a:r>
              <a:rPr lang="en-GB" dirty="0">
                <a:latin typeface="SassoonCRInfantMedium" panose="02000603020000020003" pitchFamily="2" charset="0"/>
              </a:rPr>
              <a:t>                                                    Je ne </a:t>
            </a:r>
            <a:r>
              <a:rPr lang="en-GB" dirty="0" err="1">
                <a:latin typeface="SassoonCRInfantMedium" panose="02000603020000020003" pitchFamily="2" charset="0"/>
              </a:rPr>
              <a:t>suis</a:t>
            </a:r>
            <a:r>
              <a:rPr lang="en-GB" dirty="0">
                <a:latin typeface="SassoonCRInfantMedium" panose="02000603020000020003" pitchFamily="2" charset="0"/>
              </a:rPr>
              <a:t> pas content(e)</a:t>
            </a:r>
          </a:p>
          <a:p>
            <a:pPr marL="0" indent="0">
              <a:buNone/>
            </a:pPr>
            <a:endParaRPr lang="en-GB" dirty="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r>
              <a:rPr lang="en-GB" dirty="0" err="1">
                <a:latin typeface="SassoonCRInfantMedium" panose="02000603020000020003" pitchFamily="2" charset="0"/>
              </a:rPr>
              <a:t>Quel</a:t>
            </a:r>
            <a:r>
              <a:rPr lang="en-GB" dirty="0">
                <a:latin typeface="SassoonCRInfantMedium" panose="02000603020000020003" pitchFamily="2" charset="0"/>
              </a:rPr>
              <a:t> temps fait-</a:t>
            </a:r>
            <a:r>
              <a:rPr lang="en-GB" dirty="0" err="1">
                <a:latin typeface="SassoonCRInfantMedium" panose="02000603020000020003" pitchFamily="2" charset="0"/>
              </a:rPr>
              <a:t>il</a:t>
            </a:r>
            <a:r>
              <a:rPr lang="en-GB" dirty="0">
                <a:latin typeface="SassoonCRInfantMedium" panose="02000603020000020003" pitchFamily="2" charset="0"/>
              </a:rPr>
              <a:t>?                          </a:t>
            </a:r>
            <a:r>
              <a:rPr lang="en-GB" dirty="0" err="1">
                <a:latin typeface="SassoonCRInfantMedium" panose="02000603020000020003" pitchFamily="2" charset="0"/>
              </a:rPr>
              <a:t>Qu’est</a:t>
            </a:r>
            <a:r>
              <a:rPr lang="en-GB" dirty="0">
                <a:latin typeface="SassoonCRInfantMedium" panose="02000603020000020003" pitchFamily="2" charset="0"/>
              </a:rPr>
              <a:t> </a:t>
            </a:r>
            <a:r>
              <a:rPr lang="en-GB" dirty="0" err="1">
                <a:latin typeface="SassoonCRInfantMedium" panose="02000603020000020003" pitchFamily="2" charset="0"/>
              </a:rPr>
              <a:t>ce</a:t>
            </a:r>
            <a:r>
              <a:rPr lang="en-GB" dirty="0">
                <a:latin typeface="SassoonCRInfantMedium" panose="02000603020000020003" pitchFamily="2" charset="0"/>
              </a:rPr>
              <a:t>-que </a:t>
            </a:r>
            <a:r>
              <a:rPr lang="en-GB" dirty="0" err="1">
                <a:latin typeface="SassoonCRInfantMedium" panose="02000603020000020003" pitchFamily="2" charset="0"/>
              </a:rPr>
              <a:t>tu</a:t>
            </a:r>
            <a:r>
              <a:rPr lang="en-GB" dirty="0">
                <a:latin typeface="SassoonCRInfantMedium" panose="02000603020000020003" pitchFamily="2" charset="0"/>
              </a:rPr>
              <a:t> </a:t>
            </a:r>
            <a:r>
              <a:rPr lang="en-GB" dirty="0" err="1">
                <a:latin typeface="SassoonCRInfantMedium" panose="02000603020000020003" pitchFamily="2" charset="0"/>
              </a:rPr>
              <a:t>veux</a:t>
            </a:r>
            <a:r>
              <a:rPr lang="en-GB" dirty="0">
                <a:latin typeface="SassoonCRInfantMedium" panose="02000603020000020003" pitchFamily="2" charset="0"/>
              </a:rPr>
              <a:t> pour le </a:t>
            </a:r>
          </a:p>
          <a:p>
            <a:pPr marL="0" indent="0">
              <a:buNone/>
            </a:pPr>
            <a:r>
              <a:rPr lang="en-GB" dirty="0">
                <a:latin typeface="SassoonCRInfantMedium" panose="02000603020000020003" pitchFamily="2" charset="0"/>
              </a:rPr>
              <a:t> e.g.  Il y a du </a:t>
            </a:r>
            <a:r>
              <a:rPr lang="en-GB" dirty="0" err="1">
                <a:latin typeface="SassoonCRInfantMedium" panose="02000603020000020003" pitchFamily="2" charset="0"/>
              </a:rPr>
              <a:t>soleil</a:t>
            </a:r>
            <a:r>
              <a:rPr lang="en-GB" dirty="0">
                <a:latin typeface="SassoonCRInfantMedium" panose="02000603020000020003" pitchFamily="2" charset="0"/>
              </a:rPr>
              <a:t>                      dejeuner? </a:t>
            </a:r>
            <a:r>
              <a:rPr lang="en-GB" dirty="0" err="1">
                <a:latin typeface="SassoonCRInfantMedium" panose="02000603020000020003" pitchFamily="2" charset="0"/>
              </a:rPr>
              <a:t>eg</a:t>
            </a:r>
            <a:r>
              <a:rPr lang="en-GB" dirty="0">
                <a:latin typeface="SassoonCRInfantMedium" panose="02000603020000020003" pitchFamily="2" charset="0"/>
              </a:rPr>
              <a:t>.</a:t>
            </a:r>
          </a:p>
          <a:p>
            <a:pPr marL="0" indent="0">
              <a:buNone/>
            </a:pPr>
            <a:r>
              <a:rPr lang="en-GB" dirty="0">
                <a:latin typeface="SassoonCRInfantMedium" panose="02000603020000020003" pitchFamily="2" charset="0"/>
              </a:rPr>
              <a:t>Il </a:t>
            </a:r>
            <a:r>
              <a:rPr lang="en-GB" dirty="0" err="1">
                <a:latin typeface="SassoonCRInfantMedium" panose="02000603020000020003" pitchFamily="2" charset="0"/>
              </a:rPr>
              <a:t>pleut</a:t>
            </a:r>
            <a:r>
              <a:rPr lang="en-GB" dirty="0">
                <a:latin typeface="SassoonCRInfantMedium" panose="02000603020000020003" pitchFamily="2" charset="0"/>
              </a:rPr>
              <a:t> / Il fait beau/ Il fait </a:t>
            </a:r>
            <a:r>
              <a:rPr lang="en-GB" dirty="0" err="1">
                <a:latin typeface="SassoonCRInfantMedium" panose="02000603020000020003" pitchFamily="2" charset="0"/>
              </a:rPr>
              <a:t>froid</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thon</a:t>
            </a:r>
          </a:p>
          <a:p>
            <a:pPr marL="0" indent="0">
              <a:buNone/>
            </a:pPr>
            <a:r>
              <a:rPr lang="en-GB" dirty="0">
                <a:latin typeface="SassoonCRInfantMedium" panose="02000603020000020003" pitchFamily="2" charset="0"/>
              </a:rPr>
              <a:t>Il fait </a:t>
            </a:r>
            <a:r>
              <a:rPr lang="en-GB" dirty="0" err="1">
                <a:latin typeface="SassoonCRInfantMedium" panose="02000603020000020003" pitchFamily="2" charset="0"/>
              </a:rPr>
              <a:t>mauvais</a:t>
            </a:r>
            <a:r>
              <a:rPr lang="en-GB" dirty="0">
                <a:latin typeface="SassoonCRInfantMedium" panose="02000603020000020003" pitchFamily="2" charset="0"/>
              </a:rPr>
              <a:t>/ Il y a des </a:t>
            </a:r>
            <a:r>
              <a:rPr lang="en-GB" dirty="0" err="1">
                <a:latin typeface="SassoonCRInfantMedium" panose="02000603020000020003" pitchFamily="2" charset="0"/>
              </a:rPr>
              <a:t>nuages</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fromage</a:t>
            </a:r>
            <a:endParaRPr lang="en-GB" sz="1800" dirty="0">
              <a:latin typeface="SassoonCRInfantMedium" panose="02000603020000020003" pitchFamily="2" charset="0"/>
            </a:endParaRPr>
          </a:p>
          <a:p>
            <a:pPr marL="0" indent="0">
              <a:buNone/>
            </a:pPr>
            <a:r>
              <a:rPr lang="en-GB" dirty="0">
                <a:latin typeface="SassoonCRInfantMedium" panose="02000603020000020003" pitchFamily="2" charset="0"/>
              </a:rPr>
              <a:t>Il y a du </a:t>
            </a:r>
            <a:r>
              <a:rPr lang="en-GB" dirty="0" err="1">
                <a:latin typeface="SassoonCRInfantMedium" panose="02000603020000020003" pitchFamily="2" charset="0"/>
              </a:rPr>
              <a:t>soleil</a:t>
            </a:r>
            <a:r>
              <a:rPr lang="en-GB" dirty="0">
                <a:latin typeface="SassoonCRInfantMedium" panose="02000603020000020003" pitchFamily="2" charset="0"/>
              </a:rPr>
              <a:t>/ Il fait du vent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jambon</a:t>
            </a:r>
            <a:endParaRPr lang="en-GB" sz="1800" dirty="0">
              <a:latin typeface="SassoonCRInfantMedium" panose="02000603020000020003" pitchFamily="2" charset="0"/>
            </a:endParaRPr>
          </a:p>
          <a:p>
            <a:pPr marL="0" indent="0">
              <a:buNone/>
            </a:pPr>
            <a:r>
              <a:rPr lang="en-GB" dirty="0"/>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aux </a:t>
            </a:r>
            <a:r>
              <a:rPr lang="en-GB" sz="1800" dirty="0" err="1">
                <a:latin typeface="SassoonCRInfantMedium" panose="02000603020000020003" pitchFamily="2" charset="0"/>
              </a:rPr>
              <a:t>oeufs</a:t>
            </a:r>
            <a:endParaRPr lang="en-GB" sz="1800" dirty="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dirty="0" smtClean="0"/>
          </a:p>
          <a:p>
            <a:pPr marL="0" indent="0">
              <a:buNone/>
            </a:pP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3" idx="0"/>
            <a:endCxn id="3" idx="2"/>
          </p:cNvCxnSpPr>
          <p:nvPr/>
        </p:nvCxnSpPr>
        <p:spPr>
          <a:xfrm>
            <a:off x="4572000" y="2119257"/>
            <a:ext cx="0" cy="3974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3861048"/>
            <a:ext cx="6480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43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95193"/>
          </a:xfrm>
        </p:spPr>
        <p:txBody>
          <a:bodyPr>
            <a:noAutofit/>
          </a:bodyPr>
          <a:lstStyle/>
          <a:p>
            <a:r>
              <a:rPr lang="en-GB" sz="4000" u="sng" dirty="0" smtClean="0">
                <a:latin typeface="SassoonCRInfantMedium" panose="02000603020000020003" pitchFamily="2" charset="0"/>
              </a:rPr>
              <a:t>Morning Starter</a:t>
            </a:r>
            <a:endParaRPr lang="en-GB" sz="4000" u="sng" dirty="0">
              <a:latin typeface="SassoonCRInfantMedium" panose="02000603020000020003" pitchFamily="2" charset="0"/>
            </a:endParaRPr>
          </a:p>
        </p:txBody>
      </p:sp>
      <p:sp>
        <p:nvSpPr>
          <p:cNvPr id="3" name="Content Placeholder 2"/>
          <p:cNvSpPr>
            <a:spLocks noGrp="1"/>
          </p:cNvSpPr>
          <p:nvPr>
            <p:ph idx="1"/>
          </p:nvPr>
        </p:nvSpPr>
        <p:spPr>
          <a:xfrm>
            <a:off x="1463040" y="1412776"/>
            <a:ext cx="6196405" cy="4392488"/>
          </a:xfrm>
        </p:spPr>
        <p:txBody>
          <a:bodyPr>
            <a:normAutofit/>
          </a:bodyPr>
          <a:lstStyle/>
          <a:p>
            <a:pPr marL="0" indent="0">
              <a:buNone/>
            </a:pPr>
            <a:endParaRPr lang="en-GB" sz="2800" dirty="0" smtClean="0">
              <a:latin typeface="SassoonCRInfantMedium" panose="02000603020000020003" pitchFamily="2" charset="0"/>
            </a:endParaRPr>
          </a:p>
          <a:p>
            <a:pPr marL="0" indent="0">
              <a:buNone/>
            </a:pPr>
            <a:r>
              <a:rPr lang="en-GB" dirty="0">
                <a:latin typeface="SassoonCRInfantMedium" panose="02000603020000020003" pitchFamily="2" charset="0"/>
              </a:rPr>
              <a:t>Today, everyone’s morning starter is 15-20 minutes on </a:t>
            </a:r>
            <a:endParaRPr lang="en-GB" dirty="0" smtClean="0">
              <a:latin typeface="SassoonCRInfantMedium" panose="02000603020000020003" pitchFamily="2" charset="0"/>
            </a:endParaRPr>
          </a:p>
          <a:p>
            <a:pPr marL="0" indent="0">
              <a:buNone/>
            </a:pPr>
            <a:endParaRPr lang="en-GB" sz="2800" dirty="0">
              <a:latin typeface="SassoonCRInfantMedium" panose="02000603020000020003" pitchFamily="2" charset="0"/>
            </a:endParaRPr>
          </a:p>
          <a:p>
            <a:pPr marL="0" indent="0">
              <a:buNone/>
            </a:pPr>
            <a:r>
              <a:rPr lang="en-GB"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CRInfantMedium" panose="02000603020000020003" pitchFamily="2" charset="0"/>
              </a:rPr>
              <a:t>Times </a:t>
            </a:r>
            <a:r>
              <a:rPr lang="en-GB" sz="4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CRInfantMedium" panose="02000603020000020003" pitchFamily="2" charset="0"/>
              </a:rPr>
              <a:t>TablesRockstars</a:t>
            </a:r>
            <a:endParaRPr lang="en-GB"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SassoonCRInfantMedium" panose="02000603020000020003" pitchFamily="2" charset="0"/>
            </a:endParaRPr>
          </a:p>
          <a:p>
            <a:pPr marL="0" indent="0">
              <a:buNone/>
            </a:pPr>
            <a:r>
              <a:rPr lang="en-GB"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a:p>
            <a:r>
              <a:rPr lang="en-GB" sz="2000" dirty="0">
                <a:latin typeface="SassoonCRInfantMedium" panose="02000603020000020003" pitchFamily="2" charset="0"/>
              </a:rPr>
              <a:t>If you normally do IDL Maths, please do this also for 15-20mins</a:t>
            </a:r>
            <a:r>
              <a:rPr lang="en-GB" sz="2800" dirty="0"/>
              <a:t>.</a:t>
            </a:r>
          </a:p>
          <a:p>
            <a:pPr marL="0" indent="0">
              <a:buNone/>
            </a:pPr>
            <a:endParaRPr lang="en-GB" sz="2800" dirty="0" smtClean="0">
              <a:latin typeface="SassoonCRInfantMedium" panose="02000603020000020003" pitchFamily="2" charset="0"/>
            </a:endParaRPr>
          </a:p>
        </p:txBody>
      </p:sp>
    </p:spTree>
    <p:extLst>
      <p:ext uri="{BB962C8B-B14F-4D97-AF65-F5344CB8AC3E}">
        <p14:creationId xmlns:p14="http://schemas.microsoft.com/office/powerpoint/2010/main" val="344500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Maths Lesson</a:t>
            </a:r>
            <a:endParaRPr lang="en-GB" dirty="0">
              <a:latin typeface="SassoonCRInfantMedium" panose="02000603020000020003" pitchFamily="2" charset="0"/>
            </a:endParaRPr>
          </a:p>
        </p:txBody>
      </p:sp>
      <p:sp>
        <p:nvSpPr>
          <p:cNvPr id="3" name="Content Placeholder 2"/>
          <p:cNvSpPr>
            <a:spLocks noGrp="1"/>
          </p:cNvSpPr>
          <p:nvPr>
            <p:ph idx="1"/>
          </p:nvPr>
        </p:nvSpPr>
        <p:spPr>
          <a:xfrm>
            <a:off x="1473796" y="1971245"/>
            <a:ext cx="6196405" cy="3734229"/>
          </a:xfrm>
        </p:spPr>
        <p:txBody>
          <a:bodyPr>
            <a:normAutofit lnSpcReduction="10000"/>
          </a:bodyPr>
          <a:lstStyle/>
          <a:p>
            <a:r>
              <a:rPr lang="en-GB" sz="1900" dirty="0" smtClean="0">
                <a:latin typeface="SassoonCRInfantMedium" panose="02000603020000020003" pitchFamily="2" charset="0"/>
              </a:rPr>
              <a:t>L.I. -   Today, we are learning about </a:t>
            </a:r>
            <a:r>
              <a:rPr lang="en-GB" sz="1900" dirty="0">
                <a:solidFill>
                  <a:srgbClr val="0070C0"/>
                </a:solidFill>
                <a:latin typeface="SassoonCRInfantMedium" panose="02000603020000020003" pitchFamily="2" charset="0"/>
              </a:rPr>
              <a:t>V</a:t>
            </a:r>
            <a:r>
              <a:rPr lang="en-GB" sz="1900" dirty="0" smtClean="0">
                <a:solidFill>
                  <a:srgbClr val="0070C0"/>
                </a:solidFill>
                <a:latin typeface="SassoonCRInfantMedium" panose="02000603020000020003" pitchFamily="2" charset="0"/>
              </a:rPr>
              <a:t>olume.</a:t>
            </a:r>
            <a:endParaRPr lang="en-GB" sz="1900" dirty="0">
              <a:solidFill>
                <a:srgbClr val="0070C0"/>
              </a:solidFill>
              <a:latin typeface="SassoonCRInfantMedium" panose="02000603020000020003" pitchFamily="2" charset="0"/>
            </a:endParaRPr>
          </a:p>
          <a:p>
            <a:r>
              <a:rPr lang="en-GB" sz="1900" dirty="0">
                <a:latin typeface="SassoonCRInfantMedium" panose="02000603020000020003" pitchFamily="2" charset="0"/>
              </a:rPr>
              <a:t>S.C. – To </a:t>
            </a:r>
            <a:r>
              <a:rPr lang="en-GB" sz="1900" dirty="0" smtClean="0">
                <a:latin typeface="SassoonCRInfantMedium" panose="02000603020000020003" pitchFamily="2" charset="0"/>
              </a:rPr>
              <a:t>understand what we mean by volume.</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 To know the formula for calculating volume.</a:t>
            </a:r>
          </a:p>
          <a:p>
            <a:pPr marL="0" indent="0">
              <a:buNone/>
            </a:pPr>
            <a:r>
              <a:rPr lang="en-GB" sz="1900" dirty="0">
                <a:latin typeface="SassoonCRInfantMedium" panose="02000603020000020003" pitchFamily="2" charset="0"/>
              </a:rPr>
              <a:t> </a:t>
            </a:r>
            <a:r>
              <a:rPr lang="en-GB" sz="1900" dirty="0" smtClean="0">
                <a:latin typeface="SassoonCRInfantMedium" panose="02000603020000020003" pitchFamily="2" charset="0"/>
              </a:rPr>
              <a:t>          </a:t>
            </a:r>
            <a:r>
              <a:rPr lang="en-GB" sz="1900" dirty="0">
                <a:latin typeface="SassoonCRInfantMedium" panose="02000603020000020003" pitchFamily="2" charset="0"/>
              </a:rPr>
              <a:t>- To </a:t>
            </a:r>
            <a:r>
              <a:rPr lang="en-GB" sz="1900" dirty="0" smtClean="0">
                <a:latin typeface="SassoonCRInfantMedium" panose="02000603020000020003" pitchFamily="2" charset="0"/>
              </a:rPr>
              <a:t>be able to calculate volume problems.</a:t>
            </a:r>
            <a:endParaRPr lang="en-GB" dirty="0" smtClean="0">
              <a:latin typeface="SassoonCRInfantMedium" panose="02000603020000020003" pitchFamily="2" charset="0"/>
            </a:endParaRPr>
          </a:p>
          <a:p>
            <a:pPr marL="0" indent="0">
              <a:buNone/>
            </a:pPr>
            <a:r>
              <a:rPr lang="en-GB" sz="1900" dirty="0" smtClean="0">
                <a:latin typeface="SassoonCRInfantMedium" panose="02000603020000020003" pitchFamily="2" charset="0"/>
              </a:rPr>
              <a:t>There are 2 </a:t>
            </a:r>
            <a:r>
              <a:rPr lang="en-GB" sz="1900" dirty="0" err="1" smtClean="0">
                <a:latin typeface="SassoonCRInfantMedium" panose="02000603020000020003" pitchFamily="2" charset="0"/>
              </a:rPr>
              <a:t>powerpoints</a:t>
            </a:r>
            <a:r>
              <a:rPr lang="en-GB" sz="1900" dirty="0" smtClean="0">
                <a:latin typeface="SassoonCRInfantMedium" panose="02000603020000020003" pitchFamily="2" charset="0"/>
              </a:rPr>
              <a:t> to watch. First, watch the ‘Volume </a:t>
            </a:r>
            <a:r>
              <a:rPr lang="en-GB" sz="1900" dirty="0" err="1" smtClean="0">
                <a:latin typeface="SassoonCRInfantMedium" panose="02000603020000020003" pitchFamily="2" charset="0"/>
              </a:rPr>
              <a:t>Powerpoint</a:t>
            </a:r>
            <a:r>
              <a:rPr lang="en-GB" sz="1900" dirty="0" smtClean="0">
                <a:latin typeface="SassoonCRInfantMedium" panose="02000603020000020003" pitchFamily="2" charset="0"/>
              </a:rPr>
              <a:t>’ to understand what we mean by volume. Then watch the ‘Volume Activity </a:t>
            </a:r>
            <a:r>
              <a:rPr lang="en-GB" sz="1900" dirty="0" err="1" smtClean="0">
                <a:latin typeface="SassoonCRInfantMedium" panose="02000603020000020003" pitchFamily="2" charset="0"/>
              </a:rPr>
              <a:t>Powerpoint</a:t>
            </a:r>
            <a:r>
              <a:rPr lang="en-GB" sz="1900" dirty="0" smtClean="0">
                <a:latin typeface="SassoonCRInfantMedium" panose="02000603020000020003" pitchFamily="2" charset="0"/>
              </a:rPr>
              <a:t>’ to try out some questions.</a:t>
            </a:r>
            <a:endParaRPr lang="en-GB" sz="2000" dirty="0">
              <a:latin typeface="SassoonCRInfantMedium" panose="02000603020000020003" pitchFamily="2" charset="0"/>
            </a:endParaRPr>
          </a:p>
          <a:p>
            <a:pPr marL="0" indent="0">
              <a:buNone/>
            </a:pPr>
            <a:r>
              <a:rPr lang="en-GB" sz="1900" dirty="0">
                <a:latin typeface="SassoonCRInfantMedium" panose="02000603020000020003" pitchFamily="2" charset="0"/>
              </a:rPr>
              <a:t>Task :- Please </a:t>
            </a:r>
            <a:r>
              <a:rPr lang="en-GB" sz="1900" dirty="0" smtClean="0">
                <a:latin typeface="SassoonCRInfantMedium" panose="02000603020000020003" pitchFamily="2" charset="0"/>
              </a:rPr>
              <a:t>also complete the written task attached to the blog.</a:t>
            </a:r>
          </a:p>
          <a:p>
            <a:pPr marL="0" indent="0">
              <a:buNone/>
            </a:pPr>
            <a:r>
              <a:rPr lang="en-GB" sz="1900" dirty="0" smtClean="0">
                <a:latin typeface="SassoonCRInfantMedium" panose="02000603020000020003" pitchFamily="2" charset="0"/>
              </a:rPr>
              <a:t>Circles</a:t>
            </a:r>
            <a:r>
              <a:rPr lang="en-GB" sz="1900" dirty="0">
                <a:latin typeface="SassoonCRInfantMedium" panose="02000603020000020003" pitchFamily="2" charset="0"/>
              </a:rPr>
              <a:t> </a:t>
            </a:r>
            <a:r>
              <a:rPr lang="en-GB" sz="1900" dirty="0" smtClean="0">
                <a:latin typeface="SassoonCRInfantMedium" panose="02000603020000020003" pitchFamily="2" charset="0"/>
              </a:rPr>
              <a:t>– Qu 1-3    Squares and Triangles – All questions.</a:t>
            </a:r>
          </a:p>
          <a:p>
            <a:pPr marL="0" indent="0">
              <a:buNone/>
            </a:pPr>
            <a:r>
              <a:rPr lang="en-GB" sz="1900" dirty="0" smtClean="0">
                <a:latin typeface="SassoonCRInfantMedium" panose="02000603020000020003" pitchFamily="2" charset="0"/>
              </a:rPr>
              <a:t>The answers sheet is attached.</a:t>
            </a:r>
            <a:r>
              <a:rPr lang="en-GB" sz="1900" dirty="0" smtClean="0">
                <a:solidFill>
                  <a:srgbClr val="FF0000"/>
                </a:solidFill>
                <a:latin typeface="SassoonCRInfantMedium" panose="02000603020000020003" pitchFamily="2" charset="0"/>
              </a:rPr>
              <a:t>  </a:t>
            </a:r>
            <a:endParaRPr lang="en-GB" sz="1900" dirty="0">
              <a:solidFill>
                <a:srgbClr val="FF0000"/>
              </a:solidFill>
              <a:latin typeface="SassoonCRInfantMedium" panose="02000603020000020003" pitchFamily="2" charset="0"/>
            </a:endParaRPr>
          </a:p>
          <a:p>
            <a:endParaRPr lang="en-GB" dirty="0">
              <a:latin typeface="SassoonCRInfantMedium" panose="02000603020000020003" pitchFamily="2" charset="0"/>
            </a:endParaRP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2051" name="Picture 3" descr="C:\Users\marianne.docherty\AppData\Local\Microsoft\Windows\INetCache\IE\Y8WOJOLH\rectangle_pris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80728"/>
            <a:ext cx="1008112" cy="720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ianne.docherty\AppData\Local\Microsoft\Windows\INetCache\IE\329LSYY7\surface_area_to_volume_rati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980728"/>
            <a:ext cx="971600" cy="65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4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SassoonCRInfantMedium" panose="02000603020000020003" pitchFamily="2" charset="0"/>
              </a:rPr>
              <a:t>Spelling</a:t>
            </a:r>
            <a:endParaRPr lang="en-GB" sz="4800"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4409727"/>
          </a:xfrm>
        </p:spPr>
        <p:txBody>
          <a:bodyPr>
            <a:normAutofit/>
          </a:bodyPr>
          <a:lstStyle/>
          <a:p>
            <a:r>
              <a:rPr lang="en-GB" sz="1600" dirty="0" smtClean="0">
                <a:latin typeface="SassoonCRInfantMedium" panose="02000603020000020003" pitchFamily="2" charset="0"/>
              </a:rPr>
              <a:t>Log in to </a:t>
            </a:r>
            <a:r>
              <a:rPr lang="en-GB" sz="1600" dirty="0" err="1" smtClean="0">
                <a:latin typeface="SassoonCRInfantMedium" panose="02000603020000020003" pitchFamily="2" charset="0"/>
              </a:rPr>
              <a:t>Sumdog</a:t>
            </a:r>
            <a:r>
              <a:rPr lang="en-GB" sz="1600" dirty="0" smtClean="0">
                <a:latin typeface="SassoonCRInfantMedium" panose="02000603020000020003" pitchFamily="2" charset="0"/>
              </a:rPr>
              <a:t> for your spelling task. </a:t>
            </a:r>
            <a:r>
              <a:rPr lang="en-GB" sz="1600" dirty="0" smtClean="0">
                <a:latin typeface="SassoonCRInfantMedium" panose="02000603020000020003" pitchFamily="2" charset="0"/>
              </a:rPr>
              <a:t>I have set a new Challenge for those of you who have completed the </a:t>
            </a:r>
            <a:r>
              <a:rPr lang="en-GB" sz="1600" dirty="0" smtClean="0">
                <a:latin typeface="SassoonCRInfantMedium" panose="02000603020000020003" pitchFamily="2" charset="0"/>
              </a:rPr>
              <a:t>original task – well done! </a:t>
            </a:r>
            <a:r>
              <a:rPr lang="en-GB" sz="1600" dirty="0" smtClean="0">
                <a:latin typeface="SassoonCRInfantMedium" panose="02000603020000020003" pitchFamily="2" charset="0"/>
              </a:rPr>
              <a:t>You </a:t>
            </a:r>
            <a:r>
              <a:rPr lang="en-GB" sz="1600" dirty="0" smtClean="0">
                <a:latin typeface="SassoonCRInfantMedium" panose="02000603020000020003" pitchFamily="2" charset="0"/>
              </a:rPr>
              <a:t>should be getting really good at spelling your words now</a:t>
            </a:r>
            <a:r>
              <a:rPr lang="en-GB" sz="1600" dirty="0" smtClean="0">
                <a:latin typeface="SassoonCRInfantMedium" panose="02000603020000020003" pitchFamily="2" charset="0"/>
              </a:rPr>
              <a:t>. I know some of you had problems with accessing </a:t>
            </a:r>
            <a:r>
              <a:rPr lang="en-GB" sz="1600" dirty="0" err="1" smtClean="0">
                <a:latin typeface="SassoonCRInfantMedium" panose="02000603020000020003" pitchFamily="2" charset="0"/>
              </a:rPr>
              <a:t>Sumdog</a:t>
            </a:r>
            <a:r>
              <a:rPr lang="en-GB" sz="1600" dirty="0" smtClean="0">
                <a:latin typeface="SassoonCRInfantMedium" panose="02000603020000020003" pitchFamily="2" charset="0"/>
              </a:rPr>
              <a:t> Spelling yesterday. Please try again today even if this means doing some Maths first. </a:t>
            </a:r>
            <a:endParaRPr lang="en-GB" sz="1600" dirty="0" smtClean="0">
              <a:latin typeface="SassoonCRInfantMedium" panose="02000603020000020003" pitchFamily="2" charset="0"/>
            </a:endParaRPr>
          </a:p>
          <a:p>
            <a:r>
              <a:rPr lang="en-GB" sz="1600" dirty="0" smtClean="0">
                <a:latin typeface="SassoonCRInfantMedium" panose="02000603020000020003" pitchFamily="2" charset="0"/>
              </a:rPr>
              <a:t>Please make sure you click on the task set for your group. However if it is too easy, try the next group up or if it is too hard, drop down a group.</a:t>
            </a:r>
          </a:p>
          <a:p>
            <a:r>
              <a:rPr lang="en-GB" sz="1600" dirty="0" smtClean="0">
                <a:latin typeface="SassoonCRInfantMedium" panose="02000603020000020003" pitchFamily="2" charset="0"/>
              </a:rPr>
              <a:t>Group 1 – Red Reading Group, Group 2 – Most of the Class</a:t>
            </a:r>
          </a:p>
          <a:p>
            <a:pPr marL="0" indent="0">
              <a:buNone/>
            </a:pPr>
            <a:r>
              <a:rPr lang="en-GB" sz="1600" dirty="0" smtClean="0">
                <a:latin typeface="SassoonCRInfantMedium" panose="02000603020000020003" pitchFamily="2" charset="0"/>
              </a:rPr>
              <a:t>    Group 3 – Super Spellers</a:t>
            </a:r>
          </a:p>
          <a:p>
            <a:pPr marL="0" indent="0">
              <a:buNone/>
            </a:pPr>
            <a:endParaRPr lang="en-GB" sz="1600" dirty="0" smtClean="0">
              <a:latin typeface="SassoonCRInfantMedium" panose="02000603020000020003" pitchFamily="2" charset="0"/>
            </a:endParaRPr>
          </a:p>
          <a:p>
            <a:pPr marL="0" indent="0">
              <a:buNone/>
            </a:pPr>
            <a:endParaRPr lang="en-GB" sz="1800" dirty="0">
              <a:latin typeface="SassoonCRInfantMedium" panose="02000603020000020003" pitchFamily="2" charset="0"/>
            </a:endParaRPr>
          </a:p>
        </p:txBody>
      </p:sp>
      <p:pic>
        <p:nvPicPr>
          <p:cNvPr id="4" name="Picture 2" descr="C:\Users\marianne.docherty\AppData\Local\Microsoft\Windows\INetCache\IE\VPM0XAD3\freelance-wri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797152"/>
            <a:ext cx="208823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7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39209"/>
          </a:xfrm>
        </p:spPr>
        <p:txBody>
          <a:bodyPr>
            <a:normAutofit/>
          </a:bodyPr>
          <a:lstStyle/>
          <a:p>
            <a:r>
              <a:rPr lang="en-GB" sz="2800" u="sng" dirty="0" smtClean="0">
                <a:solidFill>
                  <a:srgbClr val="7030A0"/>
                </a:solidFill>
                <a:latin typeface="SassoonCRInfantMedium" panose="02000603020000020003" pitchFamily="2" charset="0"/>
              </a:rPr>
              <a:t>Literacy </a:t>
            </a:r>
            <a:endParaRPr lang="en-GB" sz="2800" u="sng" dirty="0">
              <a:solidFill>
                <a:srgbClr val="7030A0"/>
              </a:solidFill>
              <a:latin typeface="SassoonCRInfantMedium" panose="02000603020000020003" pitchFamily="2" charset="0"/>
            </a:endParaRPr>
          </a:p>
        </p:txBody>
      </p:sp>
      <p:sp>
        <p:nvSpPr>
          <p:cNvPr id="3" name="Content Placeholder 2"/>
          <p:cNvSpPr>
            <a:spLocks noGrp="1"/>
          </p:cNvSpPr>
          <p:nvPr>
            <p:ph idx="1"/>
          </p:nvPr>
        </p:nvSpPr>
        <p:spPr>
          <a:xfrm>
            <a:off x="1463040" y="1484784"/>
            <a:ext cx="6196405" cy="4238285"/>
          </a:xfrm>
        </p:spPr>
        <p:txBody>
          <a:bodyPr>
            <a:normAutofit fontScale="85000" lnSpcReduction="20000"/>
          </a:bodyPr>
          <a:lstStyle/>
          <a:p>
            <a:r>
              <a:rPr lang="en-GB" sz="2000" dirty="0" smtClean="0">
                <a:latin typeface="SassoonCRInfantMedium" panose="02000603020000020003" pitchFamily="2" charset="0"/>
              </a:rPr>
              <a:t>Your task today is to listen to the next 4 chapters of ‘Wonder’:- ‘Choose Kind’, ‘’Lunch’, ‘The Summer Table’ and ‘One to Ten’. </a:t>
            </a:r>
          </a:p>
          <a:p>
            <a:pPr marL="0" indent="0">
              <a:buNone/>
            </a:pPr>
            <a:r>
              <a:rPr lang="en-GB" sz="1900" dirty="0">
                <a:latin typeface="SassoonCRInfantMedium" panose="02000603020000020003" pitchFamily="2" charset="0"/>
                <a:hlinkClick r:id="rId2"/>
              </a:rPr>
              <a:t>https://www.youtube.com/watch?v=X3ehxvw79b8</a:t>
            </a:r>
            <a:endParaRPr lang="en-GB" sz="1900" dirty="0" smtClean="0">
              <a:latin typeface="SassoonCRInfantMedium" panose="02000603020000020003" pitchFamily="2" charset="0"/>
            </a:endParaRPr>
          </a:p>
          <a:p>
            <a:r>
              <a:rPr lang="en-GB" sz="2000" dirty="0" smtClean="0">
                <a:latin typeface="SassoonCRInfantMedium" panose="02000603020000020003" pitchFamily="2" charset="0"/>
              </a:rPr>
              <a:t>Once you have listened to it, your task is to think about who you are? What are your precepts in life? Write a short paragraph about what is important to you, what are your precepts in life?</a:t>
            </a:r>
          </a:p>
          <a:p>
            <a:r>
              <a:rPr lang="en-GB" sz="2000" dirty="0" smtClean="0">
                <a:latin typeface="SassoonCRInfantMedium" panose="02000603020000020003" pitchFamily="2" charset="0"/>
              </a:rPr>
              <a:t>L.I. - To be able to develop a good understanding of ourselves and what is important to us.</a:t>
            </a:r>
          </a:p>
          <a:p>
            <a:r>
              <a:rPr lang="en-GB" sz="2000" dirty="0" smtClean="0">
                <a:latin typeface="SassoonCRInfantMedium" panose="02000603020000020003" pitchFamily="2" charset="0"/>
              </a:rPr>
              <a:t>S.C. – To be able to listen to the text being read.</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  To be able to understand what is important to</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you.</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  To be able to write a short paragraph about who you </a:t>
            </a: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a:t>
            </a:r>
            <a:r>
              <a:rPr lang="en-GB" sz="2000" dirty="0" smtClean="0">
                <a:latin typeface="SassoonCRInfantMedium" panose="02000603020000020003" pitchFamily="2" charset="0"/>
              </a:rPr>
              <a:t>are and what is important to you.</a:t>
            </a:r>
            <a:endParaRPr lang="en-GB" sz="2000" dirty="0" smtClean="0">
              <a:latin typeface="SassoonCRInfantMedium" panose="02000603020000020003" pitchFamily="2" charset="0"/>
            </a:endParaRPr>
          </a:p>
          <a:p>
            <a:pPr marL="0" indent="0">
              <a:buNone/>
            </a:pPr>
            <a:r>
              <a:rPr lang="en-GB" sz="2000" dirty="0" smtClean="0">
                <a:solidFill>
                  <a:srgbClr val="FF0000"/>
                </a:solidFill>
                <a:latin typeface="SassoonCRInfantMedium" panose="02000603020000020003" pitchFamily="2" charset="0"/>
              </a:rPr>
              <a:t>Circles</a:t>
            </a:r>
            <a:r>
              <a:rPr lang="en-GB" sz="2000" dirty="0" smtClean="0">
                <a:latin typeface="SassoonCRInfantMedium" panose="02000603020000020003" pitchFamily="2" charset="0"/>
              </a:rPr>
              <a:t> : - List 3 precepts which are important to you.</a:t>
            </a:r>
          </a:p>
          <a:p>
            <a:pPr marL="0" indent="0">
              <a:buNone/>
            </a:pPr>
            <a:r>
              <a:rPr lang="en-GB" sz="2000" dirty="0" smtClean="0">
                <a:latin typeface="SassoonCRInfantMedium" panose="02000603020000020003" pitchFamily="2" charset="0"/>
              </a:rPr>
              <a:t>If you do IDL please do 15-20 mins today.</a:t>
            </a: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endParaRPr lang="en-GB" dirty="0">
              <a:latin typeface="SassoonCRInfantMedium" panose="02000603020000020003" pitchFamily="2" charset="0"/>
            </a:endParaRP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a:p>
            <a:endParaRPr lang="en-GB" dirty="0" smtClean="0">
              <a:hlinkClick r:id="rId3"/>
            </a:endParaRPr>
          </a:p>
          <a:p>
            <a:endParaRPr lang="en-GB" dirty="0">
              <a:hlinkClick r:id="rId3"/>
            </a:endParaRPr>
          </a:p>
        </p:txBody>
      </p:sp>
    </p:spTree>
    <p:extLst>
      <p:ext uri="{BB962C8B-B14F-4D97-AF65-F5344CB8AC3E}">
        <p14:creationId xmlns:p14="http://schemas.microsoft.com/office/powerpoint/2010/main" val="265665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rgbClr val="FFC000"/>
                </a:solidFill>
                <a:latin typeface="SassoonCRInfantMedium" panose="02000603020000020003" pitchFamily="2" charset="0"/>
              </a:rPr>
              <a:t>R.E.</a:t>
            </a:r>
            <a:endParaRPr lang="en-GB" sz="4000"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772816"/>
            <a:ext cx="6196405" cy="4176464"/>
          </a:xfrm>
        </p:spPr>
        <p:txBody>
          <a:bodyPr>
            <a:normAutofit fontScale="92500" lnSpcReduction="10000"/>
          </a:bodyPr>
          <a:lstStyle/>
          <a:p>
            <a:r>
              <a:rPr lang="en-GB" sz="2000" dirty="0" smtClean="0">
                <a:latin typeface="SassoonCRInfantMedium" panose="02000603020000020003" pitchFamily="2" charset="0"/>
              </a:rPr>
              <a:t>Today we are going to learn about the Feast of Pentecost</a:t>
            </a:r>
          </a:p>
          <a:p>
            <a:r>
              <a:rPr lang="en-GB" sz="2000" dirty="0" smtClean="0">
                <a:latin typeface="SassoonCRInfantMedium" panose="02000603020000020003" pitchFamily="2" charset="0"/>
              </a:rPr>
              <a:t>Pentecost will be celebrated at Mass on Sunday 31</a:t>
            </a:r>
            <a:r>
              <a:rPr lang="en-GB" sz="2000" baseline="30000" dirty="0" smtClean="0">
                <a:latin typeface="SassoonCRInfantMedium" panose="02000603020000020003" pitchFamily="2" charset="0"/>
              </a:rPr>
              <a:t>st</a:t>
            </a:r>
            <a:r>
              <a:rPr lang="en-GB" sz="2000" dirty="0" smtClean="0">
                <a:latin typeface="SassoonCRInfantMedium" panose="02000603020000020003" pitchFamily="2" charset="0"/>
              </a:rPr>
              <a:t> May</a:t>
            </a:r>
          </a:p>
          <a:p>
            <a:r>
              <a:rPr lang="en-GB" sz="2000" dirty="0" smtClean="0">
                <a:latin typeface="SassoonCRInfantMedium" panose="02000603020000020003" pitchFamily="2" charset="0"/>
              </a:rPr>
              <a:t>Watch the following short films:-</a:t>
            </a:r>
          </a:p>
          <a:p>
            <a:pPr marL="0" indent="0">
              <a:buNone/>
            </a:pPr>
            <a:r>
              <a:rPr lang="en-GB" sz="2000" dirty="0">
                <a:hlinkClick r:id="rId2"/>
              </a:rPr>
              <a:t>https://www.youtube.com/watch?v=FvLFQhQplKs</a:t>
            </a:r>
            <a:endParaRPr lang="en-GB" sz="2000" dirty="0" smtClean="0">
              <a:solidFill>
                <a:srgbClr val="0070C0"/>
              </a:solidFill>
              <a:latin typeface="SassoonCRInfantMedium" panose="02000603020000020003" pitchFamily="2" charset="0"/>
            </a:endParaRPr>
          </a:p>
          <a:p>
            <a:pPr marL="0" indent="0">
              <a:buNone/>
            </a:pPr>
            <a:endParaRPr lang="en-GB" sz="2000" dirty="0" smtClean="0">
              <a:latin typeface="SassoonCRInfantMedium" panose="02000603020000020003" pitchFamily="2" charset="0"/>
            </a:endParaRPr>
          </a:p>
          <a:p>
            <a:pPr marL="0" indent="0">
              <a:buNone/>
            </a:pPr>
            <a:r>
              <a:rPr lang="en-GB" sz="2000" dirty="0" smtClean="0">
                <a:latin typeface="SassoonCRInfantMedium" panose="02000603020000020003" pitchFamily="2" charset="0"/>
              </a:rPr>
              <a:t>Task:- Your task is to draw or make a dove to represent the Holy Spirit. You also need to list the seven gifts of the Holy Sprit. If you can’t remember them from your Confirmation you will need to do a bit of research.</a:t>
            </a:r>
          </a:p>
          <a:p>
            <a:pPr marL="0" indent="0">
              <a:buNone/>
            </a:pPr>
            <a:r>
              <a:rPr lang="en-GB" sz="2000" dirty="0">
                <a:hlinkClick r:id="rId3"/>
              </a:rPr>
              <a:t>https://www.youtube.com/watch?v=Jq6MwsfHR9U</a:t>
            </a:r>
            <a:endParaRPr lang="en-GB" sz="2000" dirty="0" smtClean="0">
              <a:latin typeface="SassoonCRInfantMedium" panose="02000603020000020003" pitchFamily="2" charset="0"/>
            </a:endParaRPr>
          </a:p>
          <a:p>
            <a:pPr marL="0" indent="0">
              <a:buNone/>
            </a:pPr>
            <a:r>
              <a:rPr lang="en-GB" sz="2000" dirty="0">
                <a:latin typeface="SassoonCRInfantMedium" panose="02000603020000020003" pitchFamily="2" charset="0"/>
              </a:rPr>
              <a:t> </a:t>
            </a:r>
            <a:r>
              <a:rPr lang="en-GB" sz="2000" dirty="0" smtClean="0">
                <a:latin typeface="SassoonCRInfantMedium" panose="02000603020000020003" pitchFamily="2" charset="0"/>
              </a:rPr>
              <a:t>      </a:t>
            </a:r>
            <a:endParaRPr lang="en-GB" sz="2000" dirty="0">
              <a:latin typeface="SassoonCRInfantMedium" panose="02000603020000020003" pitchFamily="2" charset="0"/>
            </a:endParaRPr>
          </a:p>
          <a:p>
            <a:pPr marL="0" indent="0">
              <a:buNone/>
            </a:pPr>
            <a:endParaRPr lang="en-GB" sz="2000" dirty="0" smtClean="0"/>
          </a:p>
          <a:p>
            <a:pPr marL="0" indent="0">
              <a:buNone/>
            </a:pPr>
            <a:endParaRPr lang="en-GB" sz="2000" dirty="0" smtClean="0">
              <a:latin typeface="SassoonCRInfantMedium" panose="02000603020000020003" pitchFamily="2" charset="0"/>
            </a:endParaRPr>
          </a:p>
          <a:p>
            <a:pPr marL="0" indent="0">
              <a:buNone/>
            </a:pPr>
            <a:endParaRPr lang="en-GB" sz="2000" dirty="0">
              <a:latin typeface="SassoonCRInfantMedium" panose="02000603020000020003" pitchFamily="2" charset="0"/>
            </a:endParaRPr>
          </a:p>
          <a:p>
            <a:pPr marL="0" indent="0">
              <a:buNone/>
            </a:pPr>
            <a:endParaRPr lang="en-GB" sz="2000" dirty="0" smtClean="0">
              <a:latin typeface="SassoonCRInfantMedium" panose="02000603020000020003" pitchFamily="2" charset="0"/>
            </a:endParaRPr>
          </a:p>
          <a:p>
            <a:pPr marL="0" indent="0">
              <a:buNone/>
            </a:pPr>
            <a:endParaRPr lang="en-GB" sz="2000" dirty="0">
              <a:latin typeface="SassoonCRInfantMedium" panose="02000603020000020003" pitchFamily="2" charset="0"/>
            </a:endParaRPr>
          </a:p>
          <a:p>
            <a:pPr marL="0" indent="0">
              <a:buNone/>
            </a:pPr>
            <a:endParaRPr lang="en-GB" sz="2000" dirty="0" smtClean="0">
              <a:latin typeface="SassoonCRInfantMedium" panose="02000603020000020003" pitchFamily="2" charset="0"/>
            </a:endParaRPr>
          </a:p>
          <a:p>
            <a:pPr marL="0" indent="0">
              <a:buNone/>
            </a:pPr>
            <a:endParaRPr lang="en-GB" sz="2000" dirty="0">
              <a:latin typeface="SassoonCRInfantMedium" panose="02000603020000020003" pitchFamily="2" charset="0"/>
            </a:endParaRPr>
          </a:p>
        </p:txBody>
      </p:sp>
      <p:pic>
        <p:nvPicPr>
          <p:cNvPr id="1028" name="Picture 4" descr="C:\Users\marianne.docherty\AppData\Local\Microsoft\Windows\INetCache\IE\M1OIXKJY\Acts_of_the_Apostles_Chapter_2-2-sweet-media-tongues-of-fire-pentecos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692696"/>
            <a:ext cx="1260004" cy="9609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ianne.docherty\AppData\Local\Microsoft\Windows\INetCache\IE\CQEJ3UKK\Fill-Me-Up-Creative-Common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764704"/>
            <a:ext cx="1170761" cy="88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375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3688</TotalTime>
  <Words>930</Words>
  <Application>Microsoft Office PowerPoint</Application>
  <PresentationFormat>On-screen Show (4:3)</PresentationFormat>
  <Paragraphs>108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Wednesday 27-5-20</vt:lpstr>
      <vt:lpstr>Today’s Timetable</vt:lpstr>
      <vt:lpstr>Daily Exercise </vt:lpstr>
      <vt:lpstr>A little bit of French to start the day  </vt:lpstr>
      <vt:lpstr>Morning Starter</vt:lpstr>
      <vt:lpstr>Maths Lesson</vt:lpstr>
      <vt:lpstr>Spelling</vt:lpstr>
      <vt:lpstr>Literacy </vt:lpstr>
      <vt:lpstr>R.E.</vt:lpstr>
      <vt:lpstr>Bonnie Prince Charlie</vt:lpstr>
      <vt:lpstr>P.E.      </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126</cp:revision>
  <dcterms:created xsi:type="dcterms:W3CDTF">2020-03-23T22:24:08Z</dcterms:created>
  <dcterms:modified xsi:type="dcterms:W3CDTF">2020-05-26T20:20:55Z</dcterms:modified>
</cp:coreProperties>
</file>