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71" r:id="rId6"/>
    <p:sldId id="276" r:id="rId7"/>
    <p:sldId id="277" r:id="rId8"/>
    <p:sldId id="275" r:id="rId9"/>
    <p:sldId id="272" r:id="rId10"/>
    <p:sldId id="274"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5" d="100"/>
          <a:sy n="65" d="100"/>
        </p:scale>
        <p:origin x="-15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26/05/2020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26/05/2020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26/05/2020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26/05/2020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26/05/2020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26/05/2020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26/05/2020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26/05/2020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uolingo.com/enroll/gd/en/Learn-Scottish%20Gaeli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L_A_HjHZxfI"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QsuagCNBt6o"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HQhuLQTuGko&amp;t=14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202017"/>
          </a:xfrm>
        </p:spPr>
        <p:txBody>
          <a:bodyPr/>
          <a:lstStyle/>
          <a:p>
            <a:r>
              <a:rPr lang="en-GB" dirty="0" smtClean="0">
                <a:latin typeface="SassoonCRInfantMedium" panose="02000603020000020003" pitchFamily="2" charset="0"/>
              </a:rPr>
              <a:t>Tuesday 26-5-20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691680" y="3140968"/>
            <a:ext cx="5712179" cy="2182552"/>
          </a:xfrm>
        </p:spPr>
        <p:txBody>
          <a:bodyPr/>
          <a:lstStyle/>
          <a:p>
            <a:r>
              <a:rPr lang="en-GB" dirty="0" smtClean="0">
                <a:latin typeface="SassoonCRInfantMedium" panose="02000603020000020003" pitchFamily="2" charset="0"/>
              </a:rPr>
              <a:t>Good Morning Everyone!</a:t>
            </a:r>
          </a:p>
          <a:p>
            <a:endParaRPr lang="en-GB" dirty="0"/>
          </a:p>
        </p:txBody>
      </p:sp>
      <p:pic>
        <p:nvPicPr>
          <p:cNvPr id="1027" name="Picture 3" descr="C:\Users\marianne.docherty\AppData\Local\Microsoft\Windows\INetCache\IE\59GN6VRP\223px-Maggie_Simp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789040"/>
            <a:ext cx="149408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811217"/>
          </a:xfrm>
        </p:spPr>
        <p:txBody>
          <a:bodyPr>
            <a:normAutofit/>
          </a:bodyPr>
          <a:lstStyle/>
          <a:p>
            <a:r>
              <a:rPr lang="en-GB" sz="4000" dirty="0" smtClean="0">
                <a:solidFill>
                  <a:srgbClr val="00B050"/>
                </a:solidFill>
                <a:latin typeface="SassoonCRInfantMedium" panose="02000603020000020003" pitchFamily="2" charset="0"/>
              </a:rPr>
              <a:t>The Language of the </a:t>
            </a:r>
            <a:r>
              <a:rPr lang="en-GB" sz="4000" dirty="0" err="1" smtClean="0">
                <a:solidFill>
                  <a:srgbClr val="00B050"/>
                </a:solidFill>
                <a:latin typeface="SassoonCRInfantMedium" panose="02000603020000020003" pitchFamily="2" charset="0"/>
              </a:rPr>
              <a:t>Jacobites</a:t>
            </a:r>
            <a:endParaRPr lang="en-GB" sz="4000"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484784"/>
            <a:ext cx="6196405" cy="4238285"/>
          </a:xfrm>
        </p:spPr>
        <p:txBody>
          <a:bodyPr>
            <a:noAutofit/>
          </a:bodyPr>
          <a:lstStyle/>
          <a:p>
            <a:r>
              <a:rPr lang="en-GB" sz="1400" dirty="0" smtClean="0">
                <a:latin typeface="SassoonCRInfantMedium" panose="02000603020000020003" pitchFamily="2" charset="0"/>
              </a:rPr>
              <a:t>In the 17</a:t>
            </a:r>
            <a:r>
              <a:rPr lang="en-GB" sz="1400" baseline="30000" dirty="0" smtClean="0">
                <a:latin typeface="SassoonCRInfantMedium" panose="02000603020000020003" pitchFamily="2" charset="0"/>
              </a:rPr>
              <a:t>th</a:t>
            </a:r>
            <a:r>
              <a:rPr lang="en-GB" sz="1400" dirty="0">
                <a:latin typeface="SassoonCRInfantMedium" panose="02000603020000020003" pitchFamily="2" charset="0"/>
              </a:rPr>
              <a:t> </a:t>
            </a:r>
            <a:r>
              <a:rPr lang="en-GB" sz="1400" dirty="0" smtClean="0">
                <a:latin typeface="SassoonCRInfantMedium" panose="02000603020000020003" pitchFamily="2" charset="0"/>
              </a:rPr>
              <a:t>and 18</a:t>
            </a:r>
            <a:r>
              <a:rPr lang="en-GB" sz="1400" baseline="30000" dirty="0" smtClean="0">
                <a:latin typeface="SassoonCRInfantMedium" panose="02000603020000020003" pitchFamily="2" charset="0"/>
              </a:rPr>
              <a:t>th</a:t>
            </a:r>
            <a:r>
              <a:rPr lang="en-GB" sz="1400" dirty="0" smtClean="0">
                <a:latin typeface="SassoonCRInfantMedium" panose="02000603020000020003" pitchFamily="2" charset="0"/>
              </a:rPr>
              <a:t> centuries the languages of Scotland were Scots and Gaelic. Scots was the language of the law and of the royalty and was also widely spoken in the Lowlands. However, in the Highlands the main language was Gaelic and therefore was the language spoken by most </a:t>
            </a:r>
            <a:r>
              <a:rPr lang="en-GB" sz="1400" dirty="0" err="1" smtClean="0">
                <a:latin typeface="SassoonCRInfantMedium" panose="02000603020000020003" pitchFamily="2" charset="0"/>
              </a:rPr>
              <a:t>Jacobites</a:t>
            </a:r>
            <a:r>
              <a:rPr lang="en-GB" sz="1400" dirty="0" smtClean="0">
                <a:latin typeface="SassoonCRInfantMedium" panose="02000603020000020003" pitchFamily="2" charset="0"/>
              </a:rPr>
              <a:t>. The Gaelic language is all around us – in surnames, place names etc. Sometimes we don’t realise it. Gaelic is currently undergoing a revival.</a:t>
            </a:r>
          </a:p>
          <a:p>
            <a:r>
              <a:rPr lang="en-GB" sz="1400" dirty="0">
                <a:latin typeface="SassoonCRInfantMedium" panose="02000603020000020003" pitchFamily="2" charset="0"/>
              </a:rPr>
              <a:t>The prefix </a:t>
            </a:r>
            <a:r>
              <a:rPr lang="en-GB" sz="1400" i="1" dirty="0">
                <a:latin typeface="SassoonCRInfantMedium" panose="02000603020000020003" pitchFamily="2" charset="0"/>
              </a:rPr>
              <a:t>Mac- </a:t>
            </a:r>
            <a:r>
              <a:rPr lang="en-GB" sz="1400" dirty="0">
                <a:latin typeface="SassoonCRInfantMedium" panose="02000603020000020003" pitchFamily="2" charset="0"/>
              </a:rPr>
              <a:t>means </a:t>
            </a:r>
            <a:r>
              <a:rPr lang="en-GB" sz="1400" i="1" dirty="0">
                <a:latin typeface="SassoonCRInfantMedium" panose="02000603020000020003" pitchFamily="2" charset="0"/>
              </a:rPr>
              <a:t>son </a:t>
            </a:r>
            <a:r>
              <a:rPr lang="en-GB" sz="1400" dirty="0">
                <a:latin typeface="SassoonCRInfantMedium" panose="02000603020000020003" pitchFamily="2" charset="0"/>
              </a:rPr>
              <a:t>in Gaelic, so </a:t>
            </a:r>
            <a:r>
              <a:rPr lang="en-GB" sz="1400" i="1" dirty="0">
                <a:latin typeface="SassoonCRInfantMedium" panose="02000603020000020003" pitchFamily="2" charset="0"/>
              </a:rPr>
              <a:t>Macdonald </a:t>
            </a:r>
            <a:r>
              <a:rPr lang="en-GB" sz="1400" dirty="0">
                <a:latin typeface="SassoonCRInfantMedium" panose="02000603020000020003" pitchFamily="2" charset="0"/>
              </a:rPr>
              <a:t>means </a:t>
            </a:r>
            <a:r>
              <a:rPr lang="en-GB" sz="1400" i="1" dirty="0">
                <a:latin typeface="SassoonCRInfantMedium" panose="02000603020000020003" pitchFamily="2" charset="0"/>
              </a:rPr>
              <a:t>son of Donald </a:t>
            </a:r>
            <a:r>
              <a:rPr lang="en-GB" sz="1400" dirty="0">
                <a:latin typeface="SassoonCRInfantMedium" panose="02000603020000020003" pitchFamily="2" charset="0"/>
              </a:rPr>
              <a:t>and so on.</a:t>
            </a:r>
          </a:p>
          <a:p>
            <a:r>
              <a:rPr lang="en-GB" sz="1400" i="1" dirty="0">
                <a:latin typeface="SassoonCRInfantMedium" panose="02000603020000020003" pitchFamily="2" charset="0"/>
              </a:rPr>
              <a:t>Duff </a:t>
            </a:r>
            <a:r>
              <a:rPr lang="en-GB" sz="1400" dirty="0">
                <a:latin typeface="SassoonCRInfantMedium" panose="02000603020000020003" pitchFamily="2" charset="0"/>
              </a:rPr>
              <a:t>is derived from the Gaelic </a:t>
            </a:r>
            <a:r>
              <a:rPr lang="en-GB" sz="1400" i="1" dirty="0" err="1">
                <a:latin typeface="SassoonCRInfantMedium" panose="02000603020000020003" pitchFamily="2" charset="0"/>
              </a:rPr>
              <a:t>dubh</a:t>
            </a:r>
            <a:r>
              <a:rPr lang="en-GB" sz="1400" dirty="0">
                <a:latin typeface="SassoonCRInfantMedium" panose="02000603020000020003" pitchFamily="2" charset="0"/>
              </a:rPr>
              <a:t>, which means </a:t>
            </a:r>
            <a:r>
              <a:rPr lang="en-GB" sz="1400" i="1" dirty="0">
                <a:latin typeface="SassoonCRInfantMedium" panose="02000603020000020003" pitchFamily="2" charset="0"/>
              </a:rPr>
              <a:t>dark</a:t>
            </a:r>
            <a:r>
              <a:rPr lang="en-GB" sz="1400" dirty="0">
                <a:latin typeface="SassoonCRInfantMedium" panose="02000603020000020003" pitchFamily="2" charset="0"/>
              </a:rPr>
              <a:t>.</a:t>
            </a:r>
          </a:p>
          <a:p>
            <a:r>
              <a:rPr lang="en-GB" sz="1400" i="1" dirty="0">
                <a:latin typeface="SassoonCRInfantMedium" panose="02000603020000020003" pitchFamily="2" charset="0"/>
              </a:rPr>
              <a:t>Buchanan </a:t>
            </a:r>
            <a:r>
              <a:rPr lang="en-GB" sz="1400" dirty="0">
                <a:latin typeface="SassoonCRInfantMedium" panose="02000603020000020003" pitchFamily="2" charset="0"/>
              </a:rPr>
              <a:t>comes from a Scottish place name that means </a:t>
            </a:r>
            <a:r>
              <a:rPr lang="en-GB" sz="1400" i="1" dirty="0">
                <a:latin typeface="SassoonCRInfantMedium" panose="02000603020000020003" pitchFamily="2" charset="0"/>
              </a:rPr>
              <a:t>house of the canon</a:t>
            </a:r>
            <a:r>
              <a:rPr lang="en-GB" sz="1400" dirty="0">
                <a:latin typeface="SassoonCRInfantMedium" panose="02000603020000020003" pitchFamily="2" charset="0"/>
              </a:rPr>
              <a:t>.</a:t>
            </a:r>
          </a:p>
          <a:p>
            <a:r>
              <a:rPr lang="en-GB" sz="1400" i="1" dirty="0">
                <a:latin typeface="SassoonCRInfantMedium" panose="02000603020000020003" pitchFamily="2" charset="0"/>
              </a:rPr>
              <a:t>Cameron </a:t>
            </a:r>
            <a:r>
              <a:rPr lang="en-GB" sz="1400" dirty="0">
                <a:latin typeface="SassoonCRInfantMedium" panose="02000603020000020003" pitchFamily="2" charset="0"/>
              </a:rPr>
              <a:t>means </a:t>
            </a:r>
            <a:r>
              <a:rPr lang="en-GB" sz="1400" i="1" dirty="0">
                <a:latin typeface="SassoonCRInfantMedium" panose="02000603020000020003" pitchFamily="2" charset="0"/>
              </a:rPr>
              <a:t>crooked nose </a:t>
            </a:r>
            <a:r>
              <a:rPr lang="en-GB" sz="1400" dirty="0">
                <a:latin typeface="SassoonCRInfantMedium" panose="02000603020000020003" pitchFamily="2" charset="0"/>
              </a:rPr>
              <a:t>(Gaelic: </a:t>
            </a:r>
            <a:r>
              <a:rPr lang="en-GB" sz="1400" i="1" dirty="0">
                <a:latin typeface="SassoonCRInfantMedium" panose="02000603020000020003" pitchFamily="2" charset="0"/>
              </a:rPr>
              <a:t>cam – crooked / </a:t>
            </a:r>
            <a:r>
              <a:rPr lang="en-GB" sz="1400" i="1" dirty="0" err="1">
                <a:latin typeface="SassoonCRInfantMedium" panose="02000603020000020003" pitchFamily="2" charset="0"/>
              </a:rPr>
              <a:t>sròn</a:t>
            </a:r>
            <a:r>
              <a:rPr lang="en-GB" sz="1400" i="1" dirty="0">
                <a:latin typeface="SassoonCRInfantMedium" panose="02000603020000020003" pitchFamily="2" charset="0"/>
              </a:rPr>
              <a:t> – nose)</a:t>
            </a:r>
            <a:r>
              <a:rPr lang="en-GB" sz="1400" dirty="0">
                <a:latin typeface="SassoonCRInfantMedium" panose="02000603020000020003" pitchFamily="2" charset="0"/>
              </a:rPr>
              <a:t>.</a:t>
            </a:r>
          </a:p>
          <a:p>
            <a:r>
              <a:rPr lang="en-GB" sz="1400" i="1" dirty="0">
                <a:latin typeface="SassoonCRInfantMedium" panose="02000603020000020003" pitchFamily="2" charset="0"/>
              </a:rPr>
              <a:t>Murray </a:t>
            </a:r>
            <a:r>
              <a:rPr lang="en-GB" sz="1400" dirty="0">
                <a:latin typeface="SassoonCRInfantMedium" panose="02000603020000020003" pitchFamily="2" charset="0"/>
              </a:rPr>
              <a:t>is derived from the Scottish region Moray and means </a:t>
            </a:r>
            <a:r>
              <a:rPr lang="en-GB" sz="1400" i="1" dirty="0">
                <a:latin typeface="SassoonCRInfantMedium" panose="02000603020000020003" pitchFamily="2" charset="0"/>
              </a:rPr>
              <a:t>seaboard settlement </a:t>
            </a:r>
            <a:r>
              <a:rPr lang="en-GB" sz="1400" dirty="0">
                <a:latin typeface="SassoonCRInfantMedium" panose="02000603020000020003" pitchFamily="2" charset="0"/>
              </a:rPr>
              <a:t>in Gaelic</a:t>
            </a:r>
            <a:r>
              <a:rPr lang="en-GB" sz="1400" dirty="0" smtClean="0">
                <a:latin typeface="SassoonCRInfantMedium" panose="02000603020000020003" pitchFamily="2" charset="0"/>
              </a:rPr>
              <a:t>.</a:t>
            </a:r>
          </a:p>
          <a:p>
            <a:r>
              <a:rPr lang="en-GB" sz="1400" dirty="0" smtClean="0">
                <a:latin typeface="SassoonCRInfantMedium" panose="02000603020000020003" pitchFamily="2" charset="0"/>
              </a:rPr>
              <a:t>Task: - Your task is to spend 15-20mins on </a:t>
            </a:r>
            <a:r>
              <a:rPr lang="en-GB" sz="1400" dirty="0" err="1" smtClean="0">
                <a:latin typeface="SassoonCRInfantMedium" panose="02000603020000020003" pitchFamily="2" charset="0"/>
              </a:rPr>
              <a:t>Duolingo</a:t>
            </a:r>
            <a:r>
              <a:rPr lang="en-GB" sz="1400" dirty="0" smtClean="0">
                <a:latin typeface="SassoonCRInfantMedium" panose="02000603020000020003" pitchFamily="2" charset="0"/>
              </a:rPr>
              <a:t> to learn some basic Gaelic words and phrases. The app is free and very easy to use.</a:t>
            </a:r>
            <a:r>
              <a:rPr lang="en-GB" sz="1400" dirty="0">
                <a:latin typeface="SassoonCRInfantMedium" panose="02000603020000020003" pitchFamily="2" charset="0"/>
                <a:hlinkClick r:id="rId2"/>
              </a:rPr>
              <a:t> https://www.duolingo.com/enroll/gd/en/Learn-Scottish%20Gaelic</a:t>
            </a:r>
            <a:endParaRPr lang="en-GB" sz="1400" dirty="0" smtClean="0">
              <a:latin typeface="SassoonCRInfantMedium" panose="02000603020000020003" pitchFamily="2" charset="0"/>
            </a:endParaRPr>
          </a:p>
          <a:p>
            <a:pPr marL="0" indent="0">
              <a:buNone/>
            </a:pPr>
            <a:endParaRPr lang="en-GB" sz="1400" dirty="0">
              <a:latin typeface="SassoonCRInfantMedium" panose="02000603020000020003" pitchFamily="2" charset="0"/>
            </a:endParaRPr>
          </a:p>
        </p:txBody>
      </p:sp>
    </p:spTree>
    <p:extLst>
      <p:ext uri="{BB962C8B-B14F-4D97-AF65-F5344CB8AC3E}">
        <p14:creationId xmlns:p14="http://schemas.microsoft.com/office/powerpoint/2010/main" val="3993573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Please take a few moments to say a prayer for all the doctors, nurses and care staff who are constantly working very hard to save lives.</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2051" name="Picture 3" descr="C:\Users\marianne.docherty\AppData\Local\Microsoft\Windows\INetCache\IE\M1OIXKJY\prayer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618286"/>
            <a:ext cx="237626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4098" name="Picture 2" descr="C:\Users\marianne.docherty\AppData\Local\Microsoft\Windows\INetCache\IE\59GN6VRP\clipart-thumbs-up-happy-smiley-emoticon-256x256-859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52936"/>
            <a:ext cx="328339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dirty="0" smtClean="0"/>
              <a:t>Morning Exercise</a:t>
            </a:r>
          </a:p>
          <a:p>
            <a:r>
              <a:rPr lang="en-GB" dirty="0" smtClean="0"/>
              <a:t>French</a:t>
            </a:r>
          </a:p>
          <a:p>
            <a:r>
              <a:rPr lang="en-GB" dirty="0" smtClean="0"/>
              <a:t>Morning Starter</a:t>
            </a:r>
          </a:p>
          <a:p>
            <a:r>
              <a:rPr lang="en-GB" dirty="0" smtClean="0"/>
              <a:t>Maths Lesson</a:t>
            </a:r>
          </a:p>
          <a:p>
            <a:r>
              <a:rPr lang="en-GB" dirty="0" smtClean="0"/>
              <a:t>Spelling</a:t>
            </a:r>
          </a:p>
          <a:p>
            <a:r>
              <a:rPr lang="en-GB" dirty="0" smtClean="0"/>
              <a:t>Literacy Task</a:t>
            </a:r>
          </a:p>
          <a:p>
            <a:r>
              <a:rPr lang="en-GB" dirty="0" smtClean="0"/>
              <a:t>Health and Well-being</a:t>
            </a:r>
          </a:p>
          <a:p>
            <a:r>
              <a:rPr lang="en-GB" dirty="0" smtClean="0"/>
              <a:t>Topic</a:t>
            </a:r>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Try to do some form of exercise to start the day. This could be a walk or run with a family member or a work-out in the house. Check with your parents that it is ok for you to do this.</a:t>
            </a:r>
          </a:p>
          <a:p>
            <a:r>
              <a:rPr lang="en-GB" dirty="0" smtClean="0">
                <a:latin typeface="SassoonCRInfantMedium" panose="02000603020000020003" pitchFamily="2" charset="0"/>
              </a:rPr>
              <a:t>Why not try this workout:-</a:t>
            </a:r>
          </a:p>
          <a:p>
            <a:r>
              <a:rPr lang="en-GB" dirty="0">
                <a:hlinkClick r:id="rId2"/>
              </a:rPr>
              <a:t>https://</a:t>
            </a:r>
            <a:r>
              <a:rPr lang="en-GB" dirty="0" smtClean="0">
                <a:hlinkClick r:id="rId2"/>
              </a:rPr>
              <a:t>www.youtube.com/watch?v=L_A_HjHZxfI</a:t>
            </a:r>
            <a:endParaRPr lang="en-GB" dirty="0" smtClean="0"/>
          </a:p>
          <a:p>
            <a:r>
              <a:rPr lang="en-GB" dirty="0" smtClean="0">
                <a:latin typeface="SassoonCRInfantMedium" panose="02000603020000020003" pitchFamily="2" charset="0"/>
              </a:rPr>
              <a:t>Or join The Body Coach at 9am.</a:t>
            </a:r>
          </a:p>
        </p:txBody>
      </p:sp>
      <p:pic>
        <p:nvPicPr>
          <p:cNvPr id="2050" name="Picture 2" descr="C:\Users\marianne.docherty\AppData\Local\Microsoft\Windows\INetCache\IE\A932XLR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052736"/>
            <a:ext cx="1133872" cy="7783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VPM0XAD3\man-men-jump-17678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052736"/>
            <a:ext cx="1259632" cy="77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assoonCRInfantMedium" panose="02000603020000020003" pitchFamily="2" charset="0"/>
              </a:rPr>
              <a:t>A little bit of French to start the day  </a:t>
            </a:r>
            <a:endParaRPr lang="en-GB" dirty="0">
              <a:latin typeface="SassoonCRInfantMedium" panose="02000603020000020003" pitchFamily="2" charset="0"/>
            </a:endParaRPr>
          </a:p>
        </p:txBody>
      </p:sp>
      <p:sp>
        <p:nvSpPr>
          <p:cNvPr id="3" name="Content Placeholder 2"/>
          <p:cNvSpPr>
            <a:spLocks noGrp="1"/>
          </p:cNvSpPr>
          <p:nvPr>
            <p:ph idx="1"/>
          </p:nvPr>
        </p:nvSpPr>
        <p:spPr>
          <a:xfrm>
            <a:off x="1331640" y="2119257"/>
            <a:ext cx="6480720" cy="3974039"/>
          </a:xfrm>
        </p:spPr>
        <p:txBody>
          <a:bodyPr>
            <a:normAutofit fontScale="70000" lnSpcReduction="20000"/>
          </a:bodyPr>
          <a:lstStyle/>
          <a:p>
            <a:pPr marL="0" indent="0">
              <a:buNone/>
            </a:pPr>
            <a:r>
              <a:rPr lang="en-GB" dirty="0" err="1">
                <a:latin typeface="SassoonCRInfantMedium" panose="02000603020000020003" pitchFamily="2" charset="0"/>
              </a:rPr>
              <a:t>Quelle</a:t>
            </a:r>
            <a:r>
              <a:rPr lang="en-GB" dirty="0">
                <a:latin typeface="SassoonCRInfantMedium" panose="02000603020000020003" pitchFamily="2" charset="0"/>
              </a:rPr>
              <a:t> </a:t>
            </a:r>
            <a:r>
              <a:rPr lang="en-GB" dirty="0" err="1">
                <a:latin typeface="SassoonCRInfantMedium" panose="02000603020000020003" pitchFamily="2" charset="0"/>
              </a:rPr>
              <a:t>est</a:t>
            </a:r>
            <a:r>
              <a:rPr lang="en-GB" dirty="0">
                <a:latin typeface="SassoonCRInfantMedium" panose="02000603020000020003" pitchFamily="2" charset="0"/>
              </a:rPr>
              <a:t> la date </a:t>
            </a:r>
            <a:r>
              <a:rPr lang="en-GB" dirty="0" err="1">
                <a:latin typeface="SassoonCRInfantMedium" panose="02000603020000020003" pitchFamily="2" charset="0"/>
              </a:rPr>
              <a:t>aujourd’hui</a:t>
            </a:r>
            <a:r>
              <a:rPr lang="en-GB" dirty="0">
                <a:latin typeface="SassoonCRInfantMedium" panose="02000603020000020003" pitchFamily="2" charset="0"/>
              </a:rPr>
              <a:t>?           Comment a </a:t>
            </a:r>
            <a:r>
              <a:rPr lang="en-GB" dirty="0" err="1">
                <a:latin typeface="SassoonCRInfantMedium" panose="02000603020000020003" pitchFamily="2" charset="0"/>
              </a:rPr>
              <a:t>va</a:t>
            </a:r>
            <a:r>
              <a:rPr lang="en-GB" dirty="0">
                <a:latin typeface="SassoonCRInfantMedium" panose="02000603020000020003" pitchFamily="2" charset="0"/>
              </a:rPr>
              <a:t>?</a:t>
            </a:r>
          </a:p>
          <a:p>
            <a:pPr marL="0" indent="0">
              <a:buNone/>
            </a:pPr>
            <a:endParaRPr lang="en-GB" dirty="0">
              <a:latin typeface="SassoonCRInfantMedium" panose="02000603020000020003" pitchFamily="2" charset="0"/>
            </a:endParaRPr>
          </a:p>
          <a:p>
            <a:pPr marL="0" indent="0">
              <a:buNone/>
            </a:pPr>
            <a:r>
              <a:rPr lang="en-GB" dirty="0">
                <a:latin typeface="SassoonCRInfantMedium" panose="02000603020000020003" pitchFamily="2" charset="0"/>
              </a:rPr>
              <a:t>e.g. </a:t>
            </a:r>
            <a:r>
              <a:rPr lang="en-GB" dirty="0" err="1">
                <a:latin typeface="SassoonCRInfantMedium" panose="02000603020000020003" pitchFamily="2" charset="0"/>
              </a:rPr>
              <a:t>C’est</a:t>
            </a:r>
            <a:r>
              <a:rPr lang="en-GB" dirty="0">
                <a:latin typeface="SassoonCRInfantMedium" panose="02000603020000020003" pitchFamily="2" charset="0"/>
              </a:rPr>
              <a:t> </a:t>
            </a:r>
            <a:r>
              <a:rPr lang="en-GB" dirty="0" err="1">
                <a:latin typeface="SassoonCRInfantMedium" panose="02000603020000020003" pitchFamily="2" charset="0"/>
              </a:rPr>
              <a:t>lundi</a:t>
            </a:r>
            <a:r>
              <a:rPr lang="en-GB" dirty="0">
                <a:latin typeface="SassoonCRInfantMedium" panose="02000603020000020003" pitchFamily="2" charset="0"/>
              </a:rPr>
              <a:t> </a:t>
            </a:r>
            <a:r>
              <a:rPr lang="en-GB" dirty="0" err="1" smtClean="0">
                <a:latin typeface="SassoonCRInfantMedium" panose="02000603020000020003" pitchFamily="2" charset="0"/>
              </a:rPr>
              <a:t>vingt</a:t>
            </a:r>
            <a:r>
              <a:rPr lang="en-GB" dirty="0" smtClean="0">
                <a:latin typeface="SassoonCRInfantMedium" panose="02000603020000020003" pitchFamily="2" charset="0"/>
              </a:rPr>
              <a:t>-cinq </a:t>
            </a:r>
            <a:r>
              <a:rPr lang="en-GB" dirty="0" err="1" smtClean="0">
                <a:latin typeface="SassoonCRInfantMedium" panose="02000603020000020003" pitchFamily="2" charset="0"/>
              </a:rPr>
              <a:t>mai</a:t>
            </a:r>
            <a:r>
              <a:rPr lang="en-GB" dirty="0" smtClean="0">
                <a:latin typeface="SassoonCRInfantMedium" panose="02000603020000020003" pitchFamily="2" charset="0"/>
              </a:rPr>
              <a:t>           Je </a:t>
            </a:r>
            <a:r>
              <a:rPr lang="en-GB" dirty="0" err="1">
                <a:latin typeface="SassoonCRInfantMedium" panose="02000603020000020003" pitchFamily="2" charset="0"/>
              </a:rPr>
              <a:t>suis</a:t>
            </a:r>
            <a:r>
              <a:rPr lang="en-GB" dirty="0">
                <a:latin typeface="SassoonCRInfantMedium" panose="02000603020000020003" pitchFamily="2" charset="0"/>
              </a:rPr>
              <a:t> content(e)</a:t>
            </a:r>
          </a:p>
          <a:p>
            <a:pPr marL="0" indent="0">
              <a:buNone/>
            </a:pPr>
            <a:r>
              <a:rPr lang="en-GB" dirty="0">
                <a:latin typeface="SassoonCRInfantMedium" panose="02000603020000020003" pitchFamily="2" charset="0"/>
              </a:rPr>
              <a:t>                                                    Je ne </a:t>
            </a:r>
            <a:r>
              <a:rPr lang="en-GB" dirty="0" err="1">
                <a:latin typeface="SassoonCRInfantMedium" panose="02000603020000020003" pitchFamily="2" charset="0"/>
              </a:rPr>
              <a:t>suis</a:t>
            </a:r>
            <a:r>
              <a:rPr lang="en-GB" dirty="0">
                <a:latin typeface="SassoonCRInfantMedium" panose="02000603020000020003" pitchFamily="2" charset="0"/>
              </a:rPr>
              <a:t> pas content(e)</a:t>
            </a:r>
          </a:p>
          <a:p>
            <a:pPr marL="0" indent="0">
              <a:buNone/>
            </a:pPr>
            <a:endParaRPr lang="en-GB" dirty="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r>
              <a:rPr lang="en-GB" dirty="0" err="1">
                <a:latin typeface="SassoonCRInfantMedium" panose="02000603020000020003" pitchFamily="2" charset="0"/>
              </a:rPr>
              <a:t>Quel</a:t>
            </a:r>
            <a:r>
              <a:rPr lang="en-GB" dirty="0">
                <a:latin typeface="SassoonCRInfantMedium" panose="02000603020000020003" pitchFamily="2" charset="0"/>
              </a:rPr>
              <a:t> temps fait-</a:t>
            </a:r>
            <a:r>
              <a:rPr lang="en-GB" dirty="0" err="1">
                <a:latin typeface="SassoonCRInfantMedium" panose="02000603020000020003" pitchFamily="2" charset="0"/>
              </a:rPr>
              <a:t>il</a:t>
            </a:r>
            <a:r>
              <a:rPr lang="en-GB" dirty="0">
                <a:latin typeface="SassoonCRInfantMedium" panose="02000603020000020003" pitchFamily="2" charset="0"/>
              </a:rPr>
              <a:t>?                          </a:t>
            </a:r>
            <a:r>
              <a:rPr lang="en-GB" dirty="0" err="1">
                <a:latin typeface="SassoonCRInfantMedium" panose="02000603020000020003" pitchFamily="2" charset="0"/>
              </a:rPr>
              <a:t>Qu’est</a:t>
            </a:r>
            <a:r>
              <a:rPr lang="en-GB" dirty="0">
                <a:latin typeface="SassoonCRInfantMedium" panose="02000603020000020003" pitchFamily="2" charset="0"/>
              </a:rPr>
              <a:t> </a:t>
            </a:r>
            <a:r>
              <a:rPr lang="en-GB" dirty="0" err="1">
                <a:latin typeface="SassoonCRInfantMedium" panose="02000603020000020003" pitchFamily="2" charset="0"/>
              </a:rPr>
              <a:t>ce</a:t>
            </a:r>
            <a:r>
              <a:rPr lang="en-GB" dirty="0">
                <a:latin typeface="SassoonCRInfantMedium" panose="02000603020000020003" pitchFamily="2" charset="0"/>
              </a:rPr>
              <a:t>-que </a:t>
            </a:r>
            <a:r>
              <a:rPr lang="en-GB" dirty="0" err="1">
                <a:latin typeface="SassoonCRInfantMedium" panose="02000603020000020003" pitchFamily="2" charset="0"/>
              </a:rPr>
              <a:t>tu</a:t>
            </a:r>
            <a:r>
              <a:rPr lang="en-GB" dirty="0">
                <a:latin typeface="SassoonCRInfantMedium" panose="02000603020000020003" pitchFamily="2" charset="0"/>
              </a:rPr>
              <a:t> </a:t>
            </a:r>
            <a:r>
              <a:rPr lang="en-GB" dirty="0" err="1">
                <a:latin typeface="SassoonCRInfantMedium" panose="02000603020000020003" pitchFamily="2" charset="0"/>
              </a:rPr>
              <a:t>veux</a:t>
            </a:r>
            <a:r>
              <a:rPr lang="en-GB" dirty="0">
                <a:latin typeface="SassoonCRInfantMedium" panose="02000603020000020003" pitchFamily="2" charset="0"/>
              </a:rPr>
              <a:t> pour le </a:t>
            </a:r>
          </a:p>
          <a:p>
            <a:pPr marL="0" indent="0">
              <a:buNone/>
            </a:pPr>
            <a:r>
              <a:rPr lang="en-GB" dirty="0">
                <a:latin typeface="SassoonCRInfantMedium" panose="02000603020000020003" pitchFamily="2" charset="0"/>
              </a:rPr>
              <a:t> e.g.  Il y a du </a:t>
            </a:r>
            <a:r>
              <a:rPr lang="en-GB" dirty="0" err="1">
                <a:latin typeface="SassoonCRInfantMedium" panose="02000603020000020003" pitchFamily="2" charset="0"/>
              </a:rPr>
              <a:t>soleil</a:t>
            </a:r>
            <a:r>
              <a:rPr lang="en-GB" dirty="0">
                <a:latin typeface="SassoonCRInfantMedium" panose="02000603020000020003" pitchFamily="2" charset="0"/>
              </a:rPr>
              <a:t>                      dejeuner? </a:t>
            </a:r>
            <a:r>
              <a:rPr lang="en-GB" dirty="0" err="1">
                <a:latin typeface="SassoonCRInfantMedium" panose="02000603020000020003" pitchFamily="2" charset="0"/>
              </a:rPr>
              <a:t>eg</a:t>
            </a:r>
            <a:r>
              <a:rPr lang="en-GB" dirty="0">
                <a:latin typeface="SassoonCRInfantMedium" panose="02000603020000020003" pitchFamily="2" charset="0"/>
              </a:rPr>
              <a:t>.</a:t>
            </a:r>
          </a:p>
          <a:p>
            <a:pPr marL="0" indent="0">
              <a:buNone/>
            </a:pPr>
            <a:r>
              <a:rPr lang="en-GB" dirty="0">
                <a:latin typeface="SassoonCRInfantMedium" panose="02000603020000020003" pitchFamily="2" charset="0"/>
              </a:rPr>
              <a:t>Il </a:t>
            </a:r>
            <a:r>
              <a:rPr lang="en-GB" dirty="0" err="1">
                <a:latin typeface="SassoonCRInfantMedium" panose="02000603020000020003" pitchFamily="2" charset="0"/>
              </a:rPr>
              <a:t>pleut</a:t>
            </a:r>
            <a:r>
              <a:rPr lang="en-GB" dirty="0">
                <a:latin typeface="SassoonCRInfantMedium" panose="02000603020000020003" pitchFamily="2" charset="0"/>
              </a:rPr>
              <a:t> / Il fait beau/ Il fait </a:t>
            </a:r>
            <a:r>
              <a:rPr lang="en-GB" dirty="0" err="1">
                <a:latin typeface="SassoonCRInfantMedium" panose="02000603020000020003" pitchFamily="2" charset="0"/>
              </a:rPr>
              <a:t>froid</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thon</a:t>
            </a:r>
          </a:p>
          <a:p>
            <a:pPr marL="0" indent="0">
              <a:buNone/>
            </a:pPr>
            <a:r>
              <a:rPr lang="en-GB" dirty="0">
                <a:latin typeface="SassoonCRInfantMedium" panose="02000603020000020003" pitchFamily="2" charset="0"/>
              </a:rPr>
              <a:t>Il fait </a:t>
            </a:r>
            <a:r>
              <a:rPr lang="en-GB" dirty="0" err="1">
                <a:latin typeface="SassoonCRInfantMedium" panose="02000603020000020003" pitchFamily="2" charset="0"/>
              </a:rPr>
              <a:t>mauvais</a:t>
            </a:r>
            <a:r>
              <a:rPr lang="en-GB" dirty="0">
                <a:latin typeface="SassoonCRInfantMedium" panose="02000603020000020003" pitchFamily="2" charset="0"/>
              </a:rPr>
              <a:t>/ Il y a des </a:t>
            </a:r>
            <a:r>
              <a:rPr lang="en-GB" dirty="0" err="1">
                <a:latin typeface="SassoonCRInfantMedium" panose="02000603020000020003" pitchFamily="2" charset="0"/>
              </a:rPr>
              <a:t>nuages</a:t>
            </a:r>
            <a:r>
              <a:rPr lang="en-GB" dirty="0">
                <a:latin typeface="SassoonCRInfantMedium" panose="02000603020000020003" pitchFamily="2" charset="0"/>
              </a:rPr>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fromage</a:t>
            </a:r>
            <a:endParaRPr lang="en-GB" sz="1800" dirty="0">
              <a:latin typeface="SassoonCRInfantMedium" panose="02000603020000020003" pitchFamily="2" charset="0"/>
            </a:endParaRPr>
          </a:p>
          <a:p>
            <a:pPr marL="0" indent="0">
              <a:buNone/>
            </a:pPr>
            <a:r>
              <a:rPr lang="en-GB" dirty="0">
                <a:latin typeface="SassoonCRInfantMedium" panose="02000603020000020003" pitchFamily="2" charset="0"/>
              </a:rPr>
              <a:t>Il y a du </a:t>
            </a:r>
            <a:r>
              <a:rPr lang="en-GB" dirty="0" err="1">
                <a:latin typeface="SassoonCRInfantMedium" panose="02000603020000020003" pitchFamily="2" charset="0"/>
              </a:rPr>
              <a:t>soleil</a:t>
            </a:r>
            <a:r>
              <a:rPr lang="en-GB" dirty="0">
                <a:latin typeface="SassoonCRInfantMedium" panose="02000603020000020003" pitchFamily="2" charset="0"/>
              </a:rPr>
              <a:t>/ Il fait du vent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 </a:t>
            </a:r>
            <a:r>
              <a:rPr lang="en-GB" sz="1800" dirty="0" err="1">
                <a:latin typeface="SassoonCRInfantMedium" panose="02000603020000020003" pitchFamily="2" charset="0"/>
              </a:rPr>
              <a:t>jambon</a:t>
            </a:r>
            <a:endParaRPr lang="en-GB" sz="1800" dirty="0">
              <a:latin typeface="SassoonCRInfantMedium" panose="02000603020000020003" pitchFamily="2" charset="0"/>
            </a:endParaRPr>
          </a:p>
          <a:p>
            <a:pPr marL="0" indent="0">
              <a:buNone/>
            </a:pPr>
            <a:r>
              <a:rPr lang="en-GB" dirty="0"/>
              <a:t>                                                                </a:t>
            </a:r>
            <a:r>
              <a:rPr lang="en-GB" sz="1800" dirty="0">
                <a:latin typeface="SassoonCRInfantMedium" panose="02000603020000020003" pitchFamily="2" charset="0"/>
              </a:rPr>
              <a:t>Je </a:t>
            </a:r>
            <a:r>
              <a:rPr lang="en-GB" sz="1800" dirty="0" err="1">
                <a:latin typeface="SassoonCRInfantMedium" panose="02000603020000020003" pitchFamily="2" charset="0"/>
              </a:rPr>
              <a:t>voudrais</a:t>
            </a:r>
            <a:r>
              <a:rPr lang="en-GB" sz="1800" dirty="0">
                <a:latin typeface="SassoonCRInfantMedium" panose="02000603020000020003" pitchFamily="2" charset="0"/>
              </a:rPr>
              <a:t> un sandwich aux </a:t>
            </a:r>
            <a:r>
              <a:rPr lang="en-GB" sz="1800" dirty="0" err="1">
                <a:latin typeface="SassoonCRInfantMedium" panose="02000603020000020003" pitchFamily="2" charset="0"/>
              </a:rPr>
              <a:t>oeufs</a:t>
            </a:r>
            <a:endParaRPr lang="en-GB" sz="1800" dirty="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dirty="0" smtClean="0"/>
          </a:p>
          <a:p>
            <a:pPr marL="0" indent="0">
              <a:buNone/>
            </a:pPr>
            <a:endParaRPr lang="en-GB"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p:txBody>
      </p:sp>
      <p:pic>
        <p:nvPicPr>
          <p:cNvPr id="2050"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1412776"/>
            <a:ext cx="971600" cy="548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ianne.docherty\AppData\Local\Microsoft\Windows\INetCache\IE\M1OIXKJY\french_flag[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412776"/>
            <a:ext cx="971600" cy="54868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a:stCxn id="3" idx="0"/>
            <a:endCxn id="3" idx="2"/>
          </p:cNvCxnSpPr>
          <p:nvPr/>
        </p:nvCxnSpPr>
        <p:spPr>
          <a:xfrm>
            <a:off x="4572000" y="2119257"/>
            <a:ext cx="0" cy="3974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861048"/>
            <a:ext cx="648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08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SassoonCRInfantMedium" panose="02000603020000020003" pitchFamily="2" charset="0"/>
              </a:rPr>
              <a:t>Morning Starter</a:t>
            </a:r>
            <a:endParaRPr lang="en-GB" u="sng" dirty="0">
              <a:latin typeface="SassoonCRInfantMedium" panose="02000603020000020003" pitchFamily="2"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GB" sz="6200" dirty="0">
                <a:latin typeface="SassoonCRInfantMedium" panose="02000603020000020003" pitchFamily="2" charset="0"/>
              </a:rPr>
              <a:t>Y</a:t>
            </a:r>
            <a:r>
              <a:rPr lang="en-GB" sz="6200" dirty="0" smtClean="0">
                <a:latin typeface="SassoonCRInfantMedium" panose="02000603020000020003" pitchFamily="2" charset="0"/>
              </a:rPr>
              <a:t>our morning starter today, is to think of as many ways to get the answer </a:t>
            </a:r>
            <a:r>
              <a:rPr lang="en-GB" sz="7400" dirty="0" smtClean="0">
                <a:solidFill>
                  <a:srgbClr val="FF0000"/>
                </a:solidFill>
                <a:latin typeface="SassoonCRInfantMedium" panose="02000603020000020003" pitchFamily="2" charset="0"/>
              </a:rPr>
              <a:t>107</a:t>
            </a:r>
          </a:p>
          <a:p>
            <a:pPr marL="0" indent="0">
              <a:buNone/>
            </a:pPr>
            <a:r>
              <a:rPr lang="en-GB" sz="6200" dirty="0" smtClean="0">
                <a:latin typeface="SassoonCRInfantMedium" panose="02000603020000020003" pitchFamily="2" charset="0"/>
              </a:rPr>
              <a:t>You must use </a:t>
            </a:r>
            <a:r>
              <a:rPr lang="en-GB" sz="6200" u="sng" dirty="0" smtClean="0">
                <a:solidFill>
                  <a:srgbClr val="FF0000"/>
                </a:solidFill>
                <a:latin typeface="SassoonCRInfantMedium" panose="02000603020000020003" pitchFamily="2" charset="0"/>
              </a:rPr>
              <a:t>at least 2</a:t>
            </a:r>
            <a:r>
              <a:rPr lang="en-GB" sz="6200" u="sng" dirty="0" smtClean="0">
                <a:latin typeface="SassoonCRInfantMedium" panose="02000603020000020003" pitchFamily="2" charset="0"/>
              </a:rPr>
              <a:t> </a:t>
            </a:r>
            <a:r>
              <a:rPr lang="en-GB" sz="6200" dirty="0" smtClean="0">
                <a:latin typeface="SassoonCRInfantMedium" panose="02000603020000020003" pitchFamily="2" charset="0"/>
              </a:rPr>
              <a:t>mathematical calculations to get the answer.</a:t>
            </a:r>
          </a:p>
          <a:p>
            <a:pPr marL="0" indent="0">
              <a:buNone/>
            </a:pPr>
            <a:endParaRPr lang="en-GB" sz="5000" dirty="0" smtClean="0">
              <a:latin typeface="SassoonCRInfantMedium" panose="02000603020000020003" pitchFamily="2" charset="0"/>
            </a:endParaRPr>
          </a:p>
          <a:p>
            <a:pPr marL="0" indent="0">
              <a:buNone/>
            </a:pPr>
            <a:r>
              <a:rPr lang="en-GB" sz="6200" dirty="0" smtClean="0">
                <a:latin typeface="SassoonCRInfantMedium" panose="02000603020000020003" pitchFamily="2" charset="0"/>
              </a:rPr>
              <a:t>e.g. (2 x 55) </a:t>
            </a:r>
            <a:r>
              <a:rPr lang="en-GB" sz="6200" dirty="0">
                <a:latin typeface="SassoonCRInfantMedium" panose="02000603020000020003" pitchFamily="2" charset="0"/>
              </a:rPr>
              <a:t>-</a:t>
            </a:r>
            <a:r>
              <a:rPr lang="en-GB" sz="6200" dirty="0" smtClean="0">
                <a:latin typeface="SassoonCRInfantMedium" panose="02000603020000020003" pitchFamily="2" charset="0"/>
              </a:rPr>
              <a:t> 3 = 107</a:t>
            </a:r>
          </a:p>
          <a:p>
            <a:pPr marL="0" indent="0">
              <a:buNone/>
            </a:pPr>
            <a:endParaRPr lang="en-GB" sz="6200" dirty="0">
              <a:latin typeface="SassoonCRInfantMedium" panose="02000603020000020003" pitchFamily="2" charset="0"/>
            </a:endParaRPr>
          </a:p>
          <a:p>
            <a:pPr marL="0" indent="0">
              <a:buNone/>
            </a:pPr>
            <a:r>
              <a:rPr lang="en-GB" sz="6200" dirty="0" smtClean="0">
                <a:latin typeface="SassoonCRInfantMedium" panose="02000603020000020003" pitchFamily="2" charset="0"/>
              </a:rPr>
              <a:t>      </a:t>
            </a:r>
            <a:r>
              <a:rPr lang="en-GB" sz="6200" dirty="0">
                <a:latin typeface="SassoonCRInfantMedium" panose="02000603020000020003" pitchFamily="2" charset="0"/>
              </a:rPr>
              <a:t>4</a:t>
            </a:r>
            <a:r>
              <a:rPr lang="en-GB" sz="6200" dirty="0" smtClean="0">
                <a:latin typeface="SassoonCRInfantMedium" panose="02000603020000020003" pitchFamily="2" charset="0"/>
              </a:rPr>
              <a:t> </a:t>
            </a:r>
            <a:r>
              <a:rPr lang="en-GB" sz="6200" dirty="0">
                <a:latin typeface="SassoonCRInfantMedium" panose="02000603020000020003" pitchFamily="2" charset="0"/>
              </a:rPr>
              <a:t>x</a:t>
            </a:r>
            <a:r>
              <a:rPr lang="en-GB" sz="6200" dirty="0" smtClean="0">
                <a:latin typeface="SassoonCRInfantMedium" panose="02000603020000020003" pitchFamily="2" charset="0"/>
              </a:rPr>
              <a:t> 25 = 100</a:t>
            </a:r>
          </a:p>
          <a:p>
            <a:pPr marL="0" indent="0">
              <a:buNone/>
            </a:pPr>
            <a:r>
              <a:rPr lang="en-GB" sz="6200" dirty="0">
                <a:latin typeface="SassoonCRInfantMedium" panose="02000603020000020003" pitchFamily="2" charset="0"/>
              </a:rPr>
              <a:t> </a:t>
            </a:r>
            <a:r>
              <a:rPr lang="en-GB" sz="6200" dirty="0" smtClean="0">
                <a:latin typeface="SassoonCRInfantMedium" panose="02000603020000020003" pitchFamily="2" charset="0"/>
              </a:rPr>
              <a:t>        100 + </a:t>
            </a:r>
            <a:r>
              <a:rPr lang="en-GB" sz="6200" dirty="0">
                <a:latin typeface="SassoonCRInfantMedium" panose="02000603020000020003" pitchFamily="2" charset="0"/>
              </a:rPr>
              <a:t>7</a:t>
            </a:r>
            <a:r>
              <a:rPr lang="en-GB" sz="6200" dirty="0" smtClean="0">
                <a:latin typeface="SassoonCRInfantMedium" panose="02000603020000020003" pitchFamily="2" charset="0"/>
              </a:rPr>
              <a:t>  = 107</a:t>
            </a:r>
          </a:p>
          <a:p>
            <a:pPr marL="0" indent="0">
              <a:buNone/>
            </a:pPr>
            <a:endParaRPr lang="en-GB" sz="5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r>
              <a:rPr lang="en-GB" sz="6200" dirty="0" smtClean="0">
                <a:latin typeface="SassoonCRInfantMedium" panose="02000603020000020003" pitchFamily="2" charset="0"/>
              </a:rPr>
              <a:t>If you normally do IDL Maths, please do this also for 15-20mins.</a:t>
            </a:r>
          </a:p>
          <a:p>
            <a:pPr marL="0" indent="0">
              <a:buNone/>
            </a:pPr>
            <a:endParaRPr lang="en-GB" sz="6200" dirty="0">
              <a:latin typeface="SassoonCRInfantMedium" panose="02000603020000020003" pitchFamily="2" charset="0"/>
            </a:endParaRPr>
          </a:p>
          <a:p>
            <a:pPr marL="0" indent="0">
              <a:buNone/>
            </a:pPr>
            <a:endParaRPr lang="en-GB" sz="6200" dirty="0"/>
          </a:p>
        </p:txBody>
      </p:sp>
    </p:spTree>
    <p:extLst>
      <p:ext uri="{BB962C8B-B14F-4D97-AF65-F5344CB8AC3E}">
        <p14:creationId xmlns:p14="http://schemas.microsoft.com/office/powerpoint/2010/main" val="3753860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1099250"/>
          </a:xfrm>
        </p:spPr>
        <p:txBody>
          <a:bodyPr/>
          <a:lstStyle/>
          <a:p>
            <a:r>
              <a:rPr lang="en-GB" dirty="0" smtClean="0">
                <a:latin typeface="SassoonCRInfantMedium" panose="02000603020000020003" pitchFamily="2" charset="0"/>
              </a:rPr>
              <a:t>Maths Lesson</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750740"/>
            <a:ext cx="6196405" cy="4126532"/>
          </a:xfrm>
        </p:spPr>
        <p:txBody>
          <a:bodyPr>
            <a:noAutofit/>
          </a:bodyPr>
          <a:lstStyle/>
          <a:p>
            <a:pPr marL="0" indent="0">
              <a:buNone/>
            </a:pPr>
            <a:endParaRPr lang="en-GB" sz="1400" dirty="0" smtClean="0">
              <a:latin typeface="SassoonCRInfantMedium" panose="02000603020000020003" pitchFamily="2" charset="0"/>
            </a:endParaRPr>
          </a:p>
          <a:p>
            <a:r>
              <a:rPr lang="en-GB" sz="2000" dirty="0" smtClean="0">
                <a:latin typeface="SassoonCRInfantMedium" panose="02000603020000020003" pitchFamily="2" charset="0"/>
              </a:rPr>
              <a:t>Today we are continuing to learn how to read a timetable.</a:t>
            </a:r>
          </a:p>
          <a:p>
            <a:r>
              <a:rPr lang="en-GB" sz="2000" dirty="0" smtClean="0">
                <a:latin typeface="SassoonCRInfantMedium" panose="02000603020000020003" pitchFamily="2" charset="0"/>
              </a:rPr>
              <a:t>The timetable is an example of what your school timetable might look like. It is </a:t>
            </a:r>
            <a:r>
              <a:rPr lang="en-GB" sz="2000" u="sng" dirty="0" smtClean="0">
                <a:latin typeface="SassoonCRInfantMedium" panose="02000603020000020003" pitchFamily="2" charset="0"/>
              </a:rPr>
              <a:t>not</a:t>
            </a:r>
            <a:r>
              <a:rPr lang="en-GB" sz="2000" dirty="0" smtClean="0">
                <a:latin typeface="SassoonCRInfantMedium" panose="02000603020000020003" pitchFamily="2" charset="0"/>
              </a:rPr>
              <a:t> your actual timetable. You will use timetables throughout your time at high school so this is a really useful real life Maths lesson.</a:t>
            </a:r>
          </a:p>
          <a:p>
            <a:r>
              <a:rPr lang="en-GB" sz="2000" dirty="0" smtClean="0">
                <a:latin typeface="SassoonCRInfantMedium" panose="02000603020000020003" pitchFamily="2" charset="0"/>
              </a:rPr>
              <a:t>Please find your timetable and tasks attached to the blog. Today, please answer the questions in the </a:t>
            </a:r>
            <a:r>
              <a:rPr lang="en-GB" sz="2000" u="sng" dirty="0" smtClean="0">
                <a:solidFill>
                  <a:srgbClr val="00B0F0"/>
                </a:solidFill>
                <a:latin typeface="SassoonCRInfantMedium" panose="02000603020000020003" pitchFamily="2" charset="0"/>
              </a:rPr>
              <a:t>blue</a:t>
            </a:r>
            <a:r>
              <a:rPr lang="en-GB" sz="2000" dirty="0" smtClean="0">
                <a:solidFill>
                  <a:srgbClr val="00B0F0"/>
                </a:solidFill>
                <a:latin typeface="SassoonCRInfantMedium" panose="02000603020000020003" pitchFamily="2" charset="0"/>
              </a:rPr>
              <a:t> </a:t>
            </a:r>
            <a:r>
              <a:rPr lang="en-GB" sz="2000" dirty="0" smtClean="0">
                <a:latin typeface="SassoonCRInfantMedium" panose="02000603020000020003" pitchFamily="2" charset="0"/>
              </a:rPr>
              <a:t>and</a:t>
            </a:r>
            <a:r>
              <a:rPr lang="en-GB" sz="2000" dirty="0" smtClean="0">
                <a:solidFill>
                  <a:srgbClr val="0070C0"/>
                </a:solidFill>
                <a:latin typeface="SassoonCRInfantMedium" panose="02000603020000020003" pitchFamily="2" charset="0"/>
              </a:rPr>
              <a:t> </a:t>
            </a:r>
            <a:r>
              <a:rPr lang="en-GB" sz="2000" u="sng" dirty="0" smtClean="0">
                <a:solidFill>
                  <a:srgbClr val="92D050"/>
                </a:solidFill>
                <a:latin typeface="SassoonCRInfantMedium" panose="02000603020000020003" pitchFamily="2" charset="0"/>
              </a:rPr>
              <a:t>green</a:t>
            </a:r>
            <a:r>
              <a:rPr lang="en-GB" sz="2000" dirty="0" smtClean="0">
                <a:solidFill>
                  <a:srgbClr val="0070C0"/>
                </a:solidFill>
                <a:latin typeface="SassoonCRInfantMedium" panose="02000603020000020003" pitchFamily="2" charset="0"/>
              </a:rPr>
              <a:t> </a:t>
            </a:r>
            <a:r>
              <a:rPr lang="en-GB" sz="2000" dirty="0" smtClean="0">
                <a:latin typeface="SassoonCRInfantMedium" panose="02000603020000020003" pitchFamily="2" charset="0"/>
              </a:rPr>
              <a:t>sections.  </a:t>
            </a:r>
          </a:p>
          <a:p>
            <a:r>
              <a:rPr lang="en-GB" sz="2000" dirty="0" smtClean="0">
                <a:latin typeface="SassoonCRInfantMedium" panose="02000603020000020003" pitchFamily="2" charset="0"/>
              </a:rPr>
              <a:t>I would like all groups to try this task. If you have any problems, please get in touch on Teams.</a:t>
            </a:r>
          </a:p>
          <a:p>
            <a:pPr marL="0" indent="0">
              <a:buNone/>
            </a:pPr>
            <a:endParaRPr lang="en-GB" sz="2000" dirty="0" smtClean="0">
              <a:latin typeface="SassoonCRInfantMedium" panose="02000603020000020003" pitchFamily="2" charset="0"/>
            </a:endParaRPr>
          </a:p>
          <a:p>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a:t>
            </a:r>
          </a:p>
          <a:p>
            <a:pPr marL="0" indent="0">
              <a:buNone/>
            </a:pPr>
            <a:endParaRPr lang="en-GB" sz="2000" dirty="0" smtClean="0"/>
          </a:p>
          <a:p>
            <a:endParaRPr lang="en-GB" sz="2000" dirty="0">
              <a:latin typeface="SassoonCRInfantMedium" panose="02000603020000020003" pitchFamily="2" charset="0"/>
            </a:endParaRPr>
          </a:p>
          <a:p>
            <a:pPr marL="0" indent="0">
              <a:buNone/>
            </a:pPr>
            <a:r>
              <a:rPr lang="en-GB" sz="2000" dirty="0" smtClean="0">
                <a:latin typeface="SassoonCRInfantMedium" panose="02000603020000020003" pitchFamily="2" charset="0"/>
              </a:rPr>
              <a:t>                             </a:t>
            </a:r>
            <a:endParaRPr lang="en-GB" sz="2000" dirty="0">
              <a:latin typeface="SassoonCRInfantMedium" panose="02000603020000020003" pitchFamily="2" charset="0"/>
            </a:endParaRPr>
          </a:p>
        </p:txBody>
      </p:sp>
      <p:pic>
        <p:nvPicPr>
          <p:cNvPr id="4" name="Picture 3" descr="C:\Users\marianne.docherty\AppData\Local\Microsoft\Windows\INetCache\IE\HP17TGP7\School_Timetab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908720"/>
            <a:ext cx="1126629" cy="8420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anne.docherty\AppData\Local\Microsoft\Windows\INetCache\IE\VPM0XAD3\My-School-Timetable-doraemon-300x23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908720"/>
            <a:ext cx="1212726" cy="84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383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latin typeface="SassoonCRInfantMedium" panose="02000603020000020003" pitchFamily="2" charset="0"/>
              </a:rPr>
              <a:t>Spelling</a:t>
            </a:r>
            <a:endParaRPr lang="en-GB" sz="4800" dirty="0">
              <a:latin typeface="SassoonCRInfantMedium" panose="02000603020000020003" pitchFamily="2" charset="0"/>
            </a:endParaRPr>
          </a:p>
        </p:txBody>
      </p:sp>
      <p:sp>
        <p:nvSpPr>
          <p:cNvPr id="3" name="Content Placeholder 2"/>
          <p:cNvSpPr>
            <a:spLocks noGrp="1"/>
          </p:cNvSpPr>
          <p:nvPr>
            <p:ph idx="1"/>
          </p:nvPr>
        </p:nvSpPr>
        <p:spPr>
          <a:xfrm>
            <a:off x="1463040" y="1772816"/>
            <a:ext cx="6196405" cy="4409727"/>
          </a:xfrm>
        </p:spPr>
        <p:txBody>
          <a:bodyPr/>
          <a:lstStyle/>
          <a:p>
            <a:r>
              <a:rPr lang="en-GB" sz="2000" dirty="0" smtClean="0">
                <a:latin typeface="SassoonCRInfantMedium" panose="02000603020000020003" pitchFamily="2" charset="0"/>
              </a:rPr>
              <a:t>Log in to </a:t>
            </a:r>
            <a:r>
              <a:rPr lang="en-GB" sz="2000" dirty="0" err="1" smtClean="0">
                <a:latin typeface="SassoonCRInfantMedium" panose="02000603020000020003" pitchFamily="2" charset="0"/>
              </a:rPr>
              <a:t>Sumdog</a:t>
            </a:r>
            <a:r>
              <a:rPr lang="en-GB" sz="2000" dirty="0" smtClean="0">
                <a:latin typeface="SassoonCRInfantMedium" panose="02000603020000020003" pitchFamily="2" charset="0"/>
              </a:rPr>
              <a:t> for your spelling task.</a:t>
            </a:r>
          </a:p>
          <a:p>
            <a:r>
              <a:rPr lang="en-GB" sz="2000" dirty="0" smtClean="0">
                <a:latin typeface="SassoonCRInfantMedium" panose="02000603020000020003" pitchFamily="2" charset="0"/>
              </a:rPr>
              <a:t>You will need to make sure you click on the task set for your group.</a:t>
            </a:r>
          </a:p>
          <a:p>
            <a:r>
              <a:rPr lang="en-GB" sz="2000" dirty="0" smtClean="0">
                <a:latin typeface="SassoonCRInfantMedium" panose="02000603020000020003" pitchFamily="2" charset="0"/>
              </a:rPr>
              <a:t>Group 1 – Red Reading Group, Group 2 – Most of the Class</a:t>
            </a:r>
          </a:p>
          <a:p>
            <a:pPr marL="0" indent="0">
              <a:buNone/>
            </a:pPr>
            <a:r>
              <a:rPr lang="en-GB" sz="2000" dirty="0" smtClean="0">
                <a:latin typeface="SassoonCRInfantMedium" panose="02000603020000020003" pitchFamily="2" charset="0"/>
              </a:rPr>
              <a:t>    Group 3 – Super Spellers</a:t>
            </a:r>
          </a:p>
          <a:p>
            <a:pPr marL="0" indent="0">
              <a:buNone/>
            </a:pPr>
            <a:r>
              <a:rPr lang="en-GB" sz="1800" dirty="0" smtClean="0">
                <a:latin typeface="SassoonCRInfantMedium" panose="02000603020000020003" pitchFamily="2" charset="0"/>
              </a:rPr>
              <a:t>This task is set for the whole week. If you find the words too hard, drop down a group and if they’re too easy, try the next group up. The words are based on your spelling lists.</a:t>
            </a:r>
          </a:p>
          <a:p>
            <a:pPr marL="0" indent="0">
              <a:buNone/>
            </a:pPr>
            <a:endParaRPr lang="en-GB" sz="1800" dirty="0">
              <a:latin typeface="SassoonCRInfantMedium" panose="02000603020000020003" pitchFamily="2" charset="0"/>
            </a:endParaRPr>
          </a:p>
        </p:txBody>
      </p:sp>
      <p:pic>
        <p:nvPicPr>
          <p:cNvPr id="4" name="Picture 2" descr="C:\Users\marianne.docherty\AppData\Local\Microsoft\Windows\INetCache\IE\VPM0XAD3\freelance-writ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852767"/>
            <a:ext cx="208823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188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80729"/>
            <a:ext cx="6965245" cy="648072"/>
          </a:xfrm>
        </p:spPr>
        <p:txBody>
          <a:bodyPr>
            <a:normAutofit fontScale="90000"/>
          </a:bodyPr>
          <a:lstStyle/>
          <a:p>
            <a:r>
              <a:rPr lang="en-GB" dirty="0" smtClean="0">
                <a:latin typeface="SassoonCRInfantMedium" panose="02000603020000020003" pitchFamily="2" charset="0"/>
              </a:rPr>
              <a:t>Literacy</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5"/>
            <a:ext cx="6196405" cy="3672408"/>
          </a:xfrm>
        </p:spPr>
        <p:txBody>
          <a:bodyPr>
            <a:normAutofit fontScale="92500" lnSpcReduction="20000"/>
          </a:bodyPr>
          <a:lstStyle/>
          <a:p>
            <a:r>
              <a:rPr lang="en-GB" sz="1800" dirty="0" smtClean="0">
                <a:latin typeface="SassoonCRInfantMedium" panose="02000603020000020003" pitchFamily="2" charset="0"/>
              </a:rPr>
              <a:t>Today, we’re going to read the next 2 chapters of ‘Wonder’. [‘Around the Room’, ‘Lamb to the Slaughter’]</a:t>
            </a:r>
          </a:p>
          <a:p>
            <a:r>
              <a:rPr lang="en-GB" sz="1800" dirty="0" smtClean="0">
                <a:latin typeface="SassoonCRInfantMedium" panose="02000603020000020003" pitchFamily="2" charset="0"/>
              </a:rPr>
              <a:t>Click on the link to listen to the story. Please listen from12mins 33 secs, to the end:-</a:t>
            </a:r>
          </a:p>
          <a:p>
            <a:r>
              <a:rPr lang="en-GB" sz="1600" dirty="0">
                <a:hlinkClick r:id="rId2"/>
              </a:rPr>
              <a:t>https://www.youtube.com/watch?v=QsuagCNBt6o</a:t>
            </a:r>
            <a:endParaRPr lang="en-GB" sz="1600" dirty="0" smtClean="0">
              <a:latin typeface="SassoonCRInfantMedium" panose="02000603020000020003" pitchFamily="2" charset="0"/>
            </a:endParaRPr>
          </a:p>
          <a:p>
            <a:r>
              <a:rPr lang="en-GB" sz="1800" dirty="0" smtClean="0">
                <a:latin typeface="SassoonCRInfantMedium" panose="02000603020000020003" pitchFamily="2" charset="0"/>
              </a:rPr>
              <a:t>‘Like a Lamb to the Slaughter’ is an expression that is used in every day life. At the start of the chapter the author explains what it means.</a:t>
            </a:r>
          </a:p>
          <a:p>
            <a:r>
              <a:rPr lang="en-GB" sz="1800" dirty="0" smtClean="0">
                <a:solidFill>
                  <a:srgbClr val="0070C0"/>
                </a:solidFill>
                <a:latin typeface="SassoonCRInfantMedium" panose="02000603020000020003" pitchFamily="2" charset="0"/>
              </a:rPr>
              <a:t>Your task, </a:t>
            </a:r>
            <a:r>
              <a:rPr lang="en-GB" sz="1800" dirty="0" smtClean="0">
                <a:latin typeface="SassoonCRInfantMedium" panose="02000603020000020003" pitchFamily="2" charset="0"/>
              </a:rPr>
              <a:t>today, is to write a short paragraph explaining why August was the lamb being lead to the slaughter. What happened to August, how did he feel? Who was unkind to him? </a:t>
            </a:r>
          </a:p>
          <a:p>
            <a:r>
              <a:rPr lang="en-GB" sz="1800" dirty="0" smtClean="0">
                <a:solidFill>
                  <a:srgbClr val="FF0000"/>
                </a:solidFill>
                <a:latin typeface="SassoonCRInfantMedium" panose="02000603020000020003" pitchFamily="2" charset="0"/>
              </a:rPr>
              <a:t>Red Group</a:t>
            </a:r>
            <a:r>
              <a:rPr lang="en-GB" sz="1800" dirty="0" smtClean="0">
                <a:latin typeface="SassoonCRInfantMedium" panose="02000603020000020003" pitchFamily="2" charset="0"/>
              </a:rPr>
              <a:t>: Try to write a few sentences about what happened to August then do your IDL.</a:t>
            </a:r>
          </a:p>
          <a:p>
            <a:pPr marL="0" indent="0">
              <a:buNone/>
            </a:pPr>
            <a:r>
              <a:rPr lang="en-GB" sz="1800" dirty="0" smtClean="0">
                <a:latin typeface="SassoonCRInfantMedium" panose="02000603020000020003" pitchFamily="2" charset="0"/>
              </a:rPr>
              <a:t>     </a:t>
            </a: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3074" name="Picture 2" descr="C:\Users\marianne.docherty\AppData\Local\Microsoft\Windows\INetCache\IE\IKH0WW8E\13471112763_089bf2511f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IKH0WW8E\13471112763_089bf2511f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64704"/>
            <a:ext cx="83972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44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dirty="0" smtClean="0">
                <a:solidFill>
                  <a:srgbClr val="FFC000"/>
                </a:solidFill>
                <a:latin typeface="SassoonCRInfantMedium" panose="02000603020000020003" pitchFamily="2" charset="0"/>
              </a:rPr>
              <a:t>Health and Wellbeing</a:t>
            </a:r>
            <a:endParaRPr lang="en-GB" sz="2800" u="sng" dirty="0">
              <a:solidFill>
                <a:srgbClr val="FFC000"/>
              </a:solidFill>
              <a:latin typeface="SassoonCRInfantMedium" panose="02000603020000020003" pitchFamily="2" charset="0"/>
            </a:endParaRPr>
          </a:p>
        </p:txBody>
      </p:sp>
      <p:sp>
        <p:nvSpPr>
          <p:cNvPr id="3" name="Content Placeholder 2"/>
          <p:cNvSpPr>
            <a:spLocks noGrp="1"/>
          </p:cNvSpPr>
          <p:nvPr>
            <p:ph idx="1"/>
          </p:nvPr>
        </p:nvSpPr>
        <p:spPr>
          <a:xfrm>
            <a:off x="1463040" y="1700809"/>
            <a:ext cx="6349320" cy="3816423"/>
          </a:xfrm>
        </p:spPr>
        <p:txBody>
          <a:bodyPr>
            <a:normAutofit lnSpcReduction="10000"/>
          </a:bodyPr>
          <a:lstStyle/>
          <a:p>
            <a:pPr marL="0" indent="0">
              <a:buNone/>
            </a:pPr>
            <a:r>
              <a:rPr lang="en-GB" sz="2100" dirty="0" smtClean="0">
                <a:latin typeface="SassoonCRInfantMedium" panose="02000603020000020003" pitchFamily="2" charset="0"/>
              </a:rPr>
              <a:t>Today we are going to learn about habit 6. </a:t>
            </a:r>
            <a:endParaRPr lang="en-GB" sz="2000" dirty="0">
              <a:latin typeface="SassoonCRInfantMedium" panose="02000603020000020003" pitchFamily="2" charset="0"/>
            </a:endParaRPr>
          </a:p>
          <a:p>
            <a:pPr marL="0" indent="0">
              <a:buNone/>
            </a:pPr>
            <a:r>
              <a:rPr lang="en-GB" sz="2100" dirty="0" smtClean="0">
                <a:latin typeface="SassoonCRInfantMedium" panose="02000603020000020003" pitchFamily="2" charset="0"/>
              </a:rPr>
              <a:t>This video gives some examples of how we are much better when we do things together’:-</a:t>
            </a:r>
          </a:p>
          <a:p>
            <a:pPr marL="0" indent="0">
              <a:buNone/>
            </a:pPr>
            <a:r>
              <a:rPr lang="en-GB" sz="2000" dirty="0">
                <a:hlinkClick r:id="rId2"/>
              </a:rPr>
              <a:t>https://www.youtube.com/watch?v=HQhuLQTuGko&amp;t=14s</a:t>
            </a:r>
            <a:endParaRPr lang="en-GB" sz="2000" dirty="0" smtClean="0">
              <a:latin typeface="SassoonCRInfantMedium" panose="02000603020000020003" pitchFamily="2" charset="0"/>
            </a:endParaRPr>
          </a:p>
          <a:p>
            <a:pPr marL="0" indent="0">
              <a:buNone/>
            </a:pPr>
            <a:r>
              <a:rPr lang="en-GB" sz="2100" dirty="0" smtClean="0">
                <a:latin typeface="SassoonCRInfantMedium" panose="02000603020000020003" pitchFamily="2" charset="0"/>
              </a:rPr>
              <a:t>Habit 6 is Synergize but synergize is a word which we don’t use very often. It really means ‘2 heads are better than 1’. It is about working things out together – TEAMWORK!</a:t>
            </a:r>
          </a:p>
          <a:p>
            <a:pPr marL="0" indent="0">
              <a:buNone/>
            </a:pPr>
            <a:r>
              <a:rPr lang="en-GB" sz="2100" u="sng" dirty="0" smtClean="0">
                <a:solidFill>
                  <a:srgbClr val="FF0000"/>
                </a:solidFill>
                <a:latin typeface="SassoonCRInfantMedium" panose="02000603020000020003" pitchFamily="2" charset="0"/>
              </a:rPr>
              <a:t>Task</a:t>
            </a:r>
            <a:r>
              <a:rPr lang="en-GB" sz="2100" dirty="0" smtClean="0">
                <a:latin typeface="SassoonCRInfantMedium" panose="02000603020000020003" pitchFamily="2" charset="0"/>
              </a:rPr>
              <a:t>:- .Your task is to try one of the team building games attached to the blog.</a:t>
            </a:r>
            <a:endParaRPr lang="en-GB" sz="2100" dirty="0">
              <a:latin typeface="SassoonCRInfantMedium" panose="02000603020000020003" pitchFamily="2" charset="0"/>
            </a:endParaRPr>
          </a:p>
        </p:txBody>
      </p:sp>
      <p:pic>
        <p:nvPicPr>
          <p:cNvPr id="1026" name="Picture 2" descr="C:\Users\marianne.docherty\AppData\Local\Microsoft\Windows\INetCache\IE\M9SR5U1H\habits_hand_tagxe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692696"/>
            <a:ext cx="998300" cy="828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M9SR5U1H\7_habits_posters_thumbnai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692696"/>
            <a:ext cx="1152128" cy="8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0000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1439</TotalTime>
  <Words>825</Words>
  <Application>Microsoft Office PowerPoint</Application>
  <PresentationFormat>On-screen Show (4:3)</PresentationFormat>
  <Paragraphs>87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Pushpin</vt:lpstr>
      <vt:lpstr>Tuesday 26-5-20</vt:lpstr>
      <vt:lpstr>Today’s Timetable</vt:lpstr>
      <vt:lpstr>Daily Exercise </vt:lpstr>
      <vt:lpstr>A little bit of French to start the day  </vt:lpstr>
      <vt:lpstr>Morning Starter</vt:lpstr>
      <vt:lpstr>Maths Lesson</vt:lpstr>
      <vt:lpstr>Spelling</vt:lpstr>
      <vt:lpstr>Literacy</vt:lpstr>
      <vt:lpstr>Health and Wellbeing</vt:lpstr>
      <vt:lpstr>The Language of the Jacobites</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103</cp:revision>
  <dcterms:created xsi:type="dcterms:W3CDTF">2020-03-23T22:24:08Z</dcterms:created>
  <dcterms:modified xsi:type="dcterms:W3CDTF">2020-05-26T11:29:35Z</dcterms:modified>
</cp:coreProperties>
</file>