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4"/>
  </p:notesMasterIdLst>
  <p:sldIdLst>
    <p:sldId id="308" r:id="rId2"/>
    <p:sldId id="315" r:id="rId3"/>
    <p:sldId id="330" r:id="rId4"/>
    <p:sldId id="331" r:id="rId5"/>
    <p:sldId id="332" r:id="rId6"/>
    <p:sldId id="316" r:id="rId7"/>
    <p:sldId id="333" r:id="rId8"/>
    <p:sldId id="318" r:id="rId9"/>
    <p:sldId id="288" r:id="rId10"/>
    <p:sldId id="322" r:id="rId11"/>
    <p:sldId id="334" r:id="rId12"/>
    <p:sldId id="335" r:id="rId13"/>
    <p:sldId id="275" r:id="rId14"/>
    <p:sldId id="337" r:id="rId15"/>
    <p:sldId id="323" r:id="rId16"/>
    <p:sldId id="324" r:id="rId17"/>
    <p:sldId id="325" r:id="rId18"/>
    <p:sldId id="326" r:id="rId19"/>
    <p:sldId id="327" r:id="rId20"/>
    <p:sldId id="328" r:id="rId21"/>
    <p:sldId id="336" r:id="rId22"/>
    <p:sldId id="26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956"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26/05/2020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2</a:t>
            </a:fld>
            <a:endParaRPr lang="en-GB"/>
          </a:p>
        </p:txBody>
      </p:sp>
    </p:spTree>
    <p:extLst>
      <p:ext uri="{BB962C8B-B14F-4D97-AF65-F5344CB8AC3E}">
        <p14:creationId xmlns:p14="http://schemas.microsoft.com/office/powerpoint/2010/main" val="333807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2F320A-69C6-42B7-B01E-5838488FB4DE}" type="slidenum">
              <a:rPr lang="en-GB" smtClean="0"/>
              <a:t>3</a:t>
            </a:fld>
            <a:endParaRPr lang="en-GB"/>
          </a:p>
        </p:txBody>
      </p:sp>
    </p:spTree>
    <p:extLst>
      <p:ext uri="{BB962C8B-B14F-4D97-AF65-F5344CB8AC3E}">
        <p14:creationId xmlns:p14="http://schemas.microsoft.com/office/powerpoint/2010/main" val="3338072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4524FD3-DA4C-4A0E-81F8-6ECB430FA298}" type="datetimeFigureOut">
              <a:rPr lang="en-GB" smtClean="0"/>
              <a:t>26/05/2020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7E743A06-F6AF-4C0E-8F0E-DA186D2E19F2}"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4524FD3-DA4C-4A0E-81F8-6ECB430FA298}" type="datetimeFigureOut">
              <a:rPr lang="en-GB" smtClean="0"/>
              <a:t>26/05/2020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4524FD3-DA4C-4A0E-81F8-6ECB430FA298}" type="datetimeFigureOut">
              <a:rPr lang="en-GB" smtClean="0"/>
              <a:t>26/05/2020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7E743A06-F6AF-4C0E-8F0E-DA186D2E19F2}"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4524FD3-DA4C-4A0E-81F8-6ECB430FA298}" type="datetimeFigureOut">
              <a:rPr lang="en-GB" smtClean="0"/>
              <a:t>26/05/2020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E743A06-F6AF-4C0E-8F0E-DA186D2E19F2}"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4524FD3-DA4C-4A0E-81F8-6ECB430FA298}" type="datetimeFigureOut">
              <a:rPr lang="en-GB" smtClean="0"/>
              <a:t>26/05/2020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youtube.com/watch?v=zhs4Bx-k-wc" TargetMode="External"/><Relationship Id="rId5" Type="http://schemas.microsoft.com/office/2007/relationships/hdphoto" Target="../media/hdphoto2.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jpeg"/><Relationship Id="rId5" Type="http://schemas.microsoft.com/office/2007/relationships/hdphoto" Target="../media/hdphoto2.wdp"/><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www.youtube.com/playlist?list=PLyCLoPd4VxBvQafyve889qVcPxYEjdSTl" TargetMode="Externa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www.bbc.co.uk/bitesize/clips/z8vb4wx" TargetMode="Externa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blogs.glowscotland.org.uk/wl/public/stanthonypsblog/uploads/sites/2943/2020/05/25211859/Messy-Magpie-adding-suffixes-Red.pdf" TargetMode="External"/><Relationship Id="rId3" Type="http://schemas.microsoft.com/office/2007/relationships/hdphoto" Target="../media/hdphoto1.wdp"/><Relationship Id="rId7" Type="http://schemas.openxmlformats.org/officeDocument/2006/relationships/hyperlink" Target="https://blogs.glowscotland.org.uk/wl/public/stanthonypsblog/uploads/sites/2943/2020/05/25211843/Messy-Magpie-adding-suffixes-Amber-Answers.pdf"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blogs.glowscotland.org.uk/wl/public/stanthonypsblog/uploads/sites/2943/2020/05/25211833/Messy-Magpie-adding-suffixes-Amber.pdf" TargetMode="External"/><Relationship Id="rId11" Type="http://schemas.openxmlformats.org/officeDocument/2006/relationships/hyperlink" Target="https://blogs.glowscotland.org.uk/wl/public/stanthonypsblog/uploads/sites/2943/2020/05/25212115/Chapter-9-Main-Ideas-and-Summarising.pdf" TargetMode="External"/><Relationship Id="rId5" Type="http://schemas.openxmlformats.org/officeDocument/2006/relationships/hyperlink" Target="https://blogs.glowscotland.org.uk/wl/public/stanthonypsblog/uploads/sites/2943/2020/05/25211820/Messy-Magpie-adding-suffixes-Green-Answers.pdf" TargetMode="External"/><Relationship Id="rId10" Type="http://schemas.openxmlformats.org/officeDocument/2006/relationships/hyperlink" Target="https://blogs.glowscotland.org.uk/wl/public/stanthonypsblog/uploads/sites/2943/2020/05/25212039/Chapter-2-Visuliser.pdf" TargetMode="External"/><Relationship Id="rId4" Type="http://schemas.openxmlformats.org/officeDocument/2006/relationships/hyperlink" Target="https://blogs.glowscotland.org.uk/wl/public/stanthonypsblog/uploads/sites/2943/2020/05/25211808/Messy-Magpie-adding-suffixes-Green.pdf" TargetMode="External"/><Relationship Id="rId9" Type="http://schemas.openxmlformats.org/officeDocument/2006/relationships/hyperlink" Target="https://blogs.glowscotland.org.uk/wl/public/stanthonypsblog/uploads/sites/2943/2020/05/25211910/Messy-Magpie-adding-suffixes-Red-Answer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5094" y="1484783"/>
            <a:ext cx="8144073" cy="364619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3211" y="692697"/>
            <a:ext cx="7117180" cy="792087"/>
          </a:xfrm>
        </p:spPr>
        <p:txBody>
          <a:bodyPr>
            <a:normAutofit fontScale="90000"/>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900" dirty="0" smtClean="0">
                <a:latin typeface="Comic Sans MS" panose="030F0702030302020204" pitchFamily="66" charset="0"/>
              </a:rPr>
              <a:t>Tuesday 26</a:t>
            </a:r>
            <a:r>
              <a:rPr lang="en-GB" sz="4900" baseline="30000" dirty="0" smtClean="0">
                <a:latin typeface="Comic Sans MS" panose="030F0702030302020204" pitchFamily="66" charset="0"/>
              </a:rPr>
              <a:t>th</a:t>
            </a:r>
            <a:r>
              <a:rPr lang="en-GB" sz="4900" b="1" dirty="0" smtClean="0">
                <a:latin typeface="Comic Sans MS" panose="030F0702030302020204" pitchFamily="66" charset="0"/>
              </a:rPr>
              <a:t> </a:t>
            </a:r>
            <a:r>
              <a:rPr lang="en-GB" sz="4900" dirty="0" smtClean="0">
                <a:latin typeface="Comic Sans MS" panose="030F0702030302020204" pitchFamily="66" charset="0"/>
              </a:rPr>
              <a:t>May</a:t>
            </a: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smtClean="0">
                <a:latin typeface="Comic Sans MS" panose="030F0702030302020204" pitchFamily="66" charset="0"/>
              </a:rPr>
              <a:t>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lstStyle/>
          <a:p>
            <a:pPr algn="ctr"/>
            <a:r>
              <a:rPr lang="en-GB" sz="3600" b="1" dirty="0" smtClean="0">
                <a:latin typeface="Comic Sans MS" panose="030F0702030302020204" pitchFamily="66" charset="0"/>
              </a:rPr>
              <a:t>Good Morning Primary 4!</a:t>
            </a:r>
          </a:p>
          <a:p>
            <a:pPr algn="ctr"/>
            <a:endParaRPr lang="en-GB" sz="2800" dirty="0" smtClean="0">
              <a:latin typeface="Comic Sans MS" panose="030F0702030302020204" pitchFamily="66" charset="0"/>
            </a:endParaRPr>
          </a:p>
          <a:p>
            <a:pPr algn="ctr"/>
            <a:r>
              <a:rPr lang="en-GB" sz="3600" dirty="0" smtClean="0">
                <a:latin typeface="Comic Sans MS" panose="030F0702030302020204" pitchFamily="66" charset="0"/>
              </a:rPr>
              <a:t>French: </a:t>
            </a:r>
            <a:r>
              <a:rPr lang="en-GB" sz="3600" b="1" dirty="0" smtClean="0">
                <a:latin typeface="Comic Sans MS" panose="030F0702030302020204" pitchFamily="66" charset="0"/>
              </a:rPr>
              <a:t>Bonjour la class!  Ca </a:t>
            </a:r>
            <a:r>
              <a:rPr lang="en-GB" sz="3600" b="1" dirty="0" err="1" smtClean="0">
                <a:latin typeface="Comic Sans MS" panose="030F0702030302020204" pitchFamily="66" charset="0"/>
              </a:rPr>
              <a:t>Va</a:t>
            </a:r>
            <a:r>
              <a:rPr lang="en-GB" sz="3600" b="1" dirty="0" smtClean="0">
                <a:latin typeface="Comic Sans MS" panose="030F0702030302020204" pitchFamily="66" charset="0"/>
              </a:rPr>
              <a:t>?</a:t>
            </a:r>
            <a:endParaRPr lang="en-GB" sz="3200" b="1" dirty="0" smtClean="0">
              <a:latin typeface="Comic Sans MS" panose="030F0702030302020204" pitchFamily="66" charset="0"/>
            </a:endParaRPr>
          </a:p>
          <a:p>
            <a:pPr algn="ctr"/>
            <a:endParaRPr lang="en-GB" sz="1200" b="1" dirty="0">
              <a:latin typeface="Comic Sans MS" panose="030F0702030302020204" pitchFamily="66" charset="0"/>
            </a:endParaRPr>
          </a:p>
          <a:p>
            <a:pPr algn="ctr"/>
            <a:r>
              <a:rPr lang="en-GB" sz="3200" b="1" dirty="0" err="1" smtClean="0">
                <a:latin typeface="Comic Sans MS" panose="030F0702030302020204" pitchFamily="66" charset="0"/>
              </a:rPr>
              <a:t>Quelle</a:t>
            </a:r>
            <a:r>
              <a:rPr lang="en-GB" sz="3200" b="1" dirty="0" smtClean="0">
                <a:latin typeface="Comic Sans MS" panose="030F0702030302020204" pitchFamily="66" charset="0"/>
              </a:rPr>
              <a:t> </a:t>
            </a:r>
            <a:r>
              <a:rPr lang="en-GB" sz="3200" b="1" dirty="0" err="1" smtClean="0">
                <a:latin typeface="Comic Sans MS" panose="030F0702030302020204" pitchFamily="66" charset="0"/>
              </a:rPr>
              <a:t>est</a:t>
            </a:r>
            <a:r>
              <a:rPr lang="en-GB" sz="3200" b="1" dirty="0" smtClean="0">
                <a:latin typeface="Comic Sans MS" panose="030F0702030302020204" pitchFamily="66" charset="0"/>
              </a:rPr>
              <a:t> la date </a:t>
            </a:r>
            <a:r>
              <a:rPr lang="en-GB" sz="3200" b="1" dirty="0" err="1" smtClean="0">
                <a:latin typeface="Comic Sans MS" panose="030F0702030302020204" pitchFamily="66" charset="0"/>
              </a:rPr>
              <a:t>aujourd’hui</a:t>
            </a:r>
            <a:r>
              <a:rPr lang="en-GB" sz="3200" b="1" dirty="0" smtClean="0">
                <a:latin typeface="Comic Sans MS" panose="030F0702030302020204" pitchFamily="66" charset="0"/>
              </a:rPr>
              <a:t>? </a:t>
            </a:r>
          </a:p>
          <a:p>
            <a:pPr algn="ctr"/>
            <a:endParaRPr lang="en-GB" sz="3200" b="1" dirty="0" smtClean="0">
              <a:solidFill>
                <a:schemeClr val="bg2">
                  <a:lumMod val="50000"/>
                </a:schemeClr>
              </a:solidFill>
              <a:latin typeface="Comic Sans MS" panose="030F0702030302020204" pitchFamily="66" charset="0"/>
            </a:endParaRPr>
          </a:p>
          <a:p>
            <a:pPr algn="ctr"/>
            <a:r>
              <a:rPr lang="en-GB" sz="3200" b="1" dirty="0" err="1" smtClean="0">
                <a:solidFill>
                  <a:schemeClr val="bg2">
                    <a:lumMod val="50000"/>
                  </a:schemeClr>
                </a:solidFill>
                <a:latin typeface="Comic Sans MS" panose="030F0702030302020204" pitchFamily="66" charset="0"/>
              </a:rPr>
              <a:t>Aujourd’hui</a:t>
            </a:r>
            <a:r>
              <a:rPr lang="en-GB" sz="3200" b="1" dirty="0" smtClean="0">
                <a:solidFill>
                  <a:schemeClr val="bg2">
                    <a:lumMod val="50000"/>
                  </a:schemeClr>
                </a:solidFill>
                <a:latin typeface="Comic Sans MS" panose="030F0702030302020204" pitchFamily="66" charset="0"/>
              </a:rPr>
              <a:t> </a:t>
            </a:r>
            <a:r>
              <a:rPr lang="en-GB" sz="3200" b="1" dirty="0" err="1" smtClean="0">
                <a:solidFill>
                  <a:schemeClr val="bg2">
                    <a:lumMod val="50000"/>
                  </a:schemeClr>
                </a:solidFill>
                <a:latin typeface="Comic Sans MS" panose="030F0702030302020204" pitchFamily="66" charset="0"/>
              </a:rPr>
              <a:t>cest</a:t>
            </a:r>
            <a:r>
              <a:rPr lang="en-GB" sz="3200" b="1" dirty="0">
                <a:solidFill>
                  <a:schemeClr val="bg2">
                    <a:lumMod val="50000"/>
                  </a:schemeClr>
                </a:solidFill>
                <a:latin typeface="Comic Sans MS" panose="030F0702030302020204" pitchFamily="66" charset="0"/>
              </a:rPr>
              <a:t> </a:t>
            </a:r>
            <a:r>
              <a:rPr lang="en-GB" sz="3200" b="1" dirty="0" smtClean="0">
                <a:solidFill>
                  <a:schemeClr val="bg2">
                    <a:lumMod val="50000"/>
                  </a:schemeClr>
                </a:solidFill>
                <a:latin typeface="Comic Sans MS" panose="030F0702030302020204" pitchFamily="66" charset="0"/>
              </a:rPr>
              <a:t>Mardi 26</a:t>
            </a:r>
            <a:r>
              <a:rPr lang="en-GB" sz="3200" b="1" baseline="30000" dirty="0" smtClean="0">
                <a:solidFill>
                  <a:schemeClr val="bg2">
                    <a:lumMod val="50000"/>
                  </a:schemeClr>
                </a:solidFill>
                <a:latin typeface="Comic Sans MS" panose="030F0702030302020204" pitchFamily="66" charset="0"/>
              </a:rPr>
              <a:t>th</a:t>
            </a:r>
            <a:r>
              <a:rPr lang="en-GB" sz="3200" b="1" dirty="0" smtClean="0">
                <a:solidFill>
                  <a:schemeClr val="bg2">
                    <a:lumMod val="50000"/>
                  </a:schemeClr>
                </a:solidFill>
                <a:latin typeface="Comic Sans MS" panose="030F0702030302020204" pitchFamily="66" charset="0"/>
              </a:rPr>
              <a:t> Mai 2020</a:t>
            </a:r>
          </a:p>
          <a:p>
            <a:pPr algn="ctr"/>
            <a:endParaRPr lang="en-GB" sz="2400" b="1" dirty="0">
              <a:solidFill>
                <a:schemeClr val="tx1"/>
              </a:solidFill>
              <a:latin typeface="Comic Sans MS" panose="030F0702030302020204" pitchFamily="66" charset="0"/>
            </a:endParaRPr>
          </a:p>
          <a:p>
            <a:pPr algn="ctr"/>
            <a:endParaRPr lang="en-GB" sz="2400" b="1" dirty="0" smtClean="0">
              <a:solidFill>
                <a:schemeClr val="bg2">
                  <a:lumMod val="50000"/>
                </a:schemeClr>
              </a:solidFill>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C:\Users\craig.paterson\AppData\Local\Microsoft\Windows\INetCache\IE\LNRCFLDQ\French_fla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575" y="4665043"/>
            <a:ext cx="2215110" cy="209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196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1)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2416" y="599605"/>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1778" y="702415"/>
            <a:ext cx="6094648"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668344" y="310002"/>
            <a:ext cx="1072167" cy="78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3178" y="746331"/>
            <a:ext cx="5901798" cy="461665"/>
          </a:xfrm>
          <a:prstGeom prst="rect">
            <a:avLst/>
          </a:prstGeom>
          <a:noFill/>
        </p:spPr>
        <p:txBody>
          <a:bodyPr wrap="square" rtlCol="0">
            <a:spAutoFit/>
          </a:bodyPr>
          <a:lstStyle/>
          <a:p>
            <a:pPr algn="ctr"/>
            <a:r>
              <a:rPr lang="en-GB" sz="2400" b="1" u="sng" dirty="0" smtClean="0"/>
              <a:t>L.I. I am learning about fractions </a:t>
            </a:r>
            <a:endParaRPr lang="en-GB" sz="2400" b="1" u="sng" dirty="0"/>
          </a:p>
        </p:txBody>
      </p:sp>
      <p:sp>
        <p:nvSpPr>
          <p:cNvPr id="3" name="TextBox 2"/>
          <p:cNvSpPr txBox="1"/>
          <p:nvPr/>
        </p:nvSpPr>
        <p:spPr>
          <a:xfrm>
            <a:off x="748697" y="1412776"/>
            <a:ext cx="7984935" cy="4893647"/>
          </a:xfrm>
          <a:prstGeom prst="rect">
            <a:avLst/>
          </a:prstGeom>
          <a:noFill/>
        </p:spPr>
        <p:txBody>
          <a:bodyPr wrap="square" rtlCol="0">
            <a:spAutoFit/>
          </a:bodyPr>
          <a:lstStyle/>
          <a:p>
            <a:pPr algn="ctr"/>
            <a:r>
              <a:rPr lang="en-GB" sz="2400" dirty="0" smtClean="0"/>
              <a:t>Well done with your work on fractions word problems yesterday!</a:t>
            </a:r>
          </a:p>
          <a:p>
            <a:pPr algn="ctr"/>
            <a:endParaRPr lang="en-GB" sz="2400" dirty="0"/>
          </a:p>
          <a:p>
            <a:pPr algn="ctr"/>
            <a:r>
              <a:rPr lang="en-GB" sz="2400" dirty="0" smtClean="0"/>
              <a:t>I’m going to give you a few more to try today.</a:t>
            </a:r>
          </a:p>
          <a:p>
            <a:pPr algn="ctr"/>
            <a:endParaRPr lang="en-GB" sz="2400" dirty="0"/>
          </a:p>
          <a:p>
            <a:pPr algn="ctr"/>
            <a:r>
              <a:rPr lang="en-GB" sz="2400" dirty="0" smtClean="0"/>
              <a:t>Before you answer the questions (on slide 3), have a look at the RUCSAC method on the next slide. This will give you a few handy pointers about answering word problems!</a:t>
            </a:r>
          </a:p>
          <a:p>
            <a:pPr algn="ctr"/>
            <a:endParaRPr lang="en-GB" sz="2400" dirty="0"/>
          </a:p>
          <a:p>
            <a:pPr algn="ctr"/>
            <a:r>
              <a:rPr lang="en-GB" sz="2400" dirty="0" smtClean="0"/>
              <a:t>I have put a YouTube video on the slide showing other pupils using the RUCSAC method to solve some problems of their own!  </a:t>
            </a:r>
          </a:p>
        </p:txBody>
      </p:sp>
    </p:spTree>
    <p:extLst>
      <p:ext uri="{BB962C8B-B14F-4D97-AF65-F5344CB8AC3E}">
        <p14:creationId xmlns:p14="http://schemas.microsoft.com/office/powerpoint/2010/main" val="421012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2)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2416" y="599605"/>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1778" y="702415"/>
            <a:ext cx="6094648"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668344" y="310002"/>
            <a:ext cx="1072167" cy="78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3178" y="746331"/>
            <a:ext cx="5901798" cy="461665"/>
          </a:xfrm>
          <a:prstGeom prst="rect">
            <a:avLst/>
          </a:prstGeom>
          <a:noFill/>
        </p:spPr>
        <p:txBody>
          <a:bodyPr wrap="square" rtlCol="0">
            <a:spAutoFit/>
          </a:bodyPr>
          <a:lstStyle/>
          <a:p>
            <a:pPr algn="ctr"/>
            <a:r>
              <a:rPr lang="en-GB" sz="2400" b="1" u="sng" dirty="0" smtClean="0"/>
              <a:t>L.I. I am learning about fractions </a:t>
            </a:r>
            <a:endParaRPr lang="en-GB" sz="2400" b="1" u="sng" dirty="0"/>
          </a:p>
        </p:txBody>
      </p:sp>
      <p:sp>
        <p:nvSpPr>
          <p:cNvPr id="3" name="TextBox 2"/>
          <p:cNvSpPr txBox="1"/>
          <p:nvPr/>
        </p:nvSpPr>
        <p:spPr>
          <a:xfrm>
            <a:off x="752005" y="1303540"/>
            <a:ext cx="7984935" cy="1015663"/>
          </a:xfrm>
          <a:prstGeom prst="rect">
            <a:avLst/>
          </a:prstGeom>
          <a:noFill/>
        </p:spPr>
        <p:txBody>
          <a:bodyPr wrap="square" rtlCol="0">
            <a:spAutoFit/>
          </a:bodyPr>
          <a:lstStyle/>
          <a:p>
            <a:pPr algn="ctr"/>
            <a:r>
              <a:rPr lang="en-GB" sz="2000" dirty="0" smtClean="0"/>
              <a:t>First, watch the video! It will tell you all about the RUCSAC method for solving word problems! In this example, the children are solving problems about money, not fractions! </a:t>
            </a:r>
          </a:p>
        </p:txBody>
      </p:sp>
      <p:sp>
        <p:nvSpPr>
          <p:cNvPr id="6" name="Rectangle 5"/>
          <p:cNvSpPr/>
          <p:nvPr/>
        </p:nvSpPr>
        <p:spPr>
          <a:xfrm>
            <a:off x="1383178" y="2351331"/>
            <a:ext cx="6722590" cy="369332"/>
          </a:xfrm>
          <a:prstGeom prst="rect">
            <a:avLst/>
          </a:prstGeom>
        </p:spPr>
        <p:txBody>
          <a:bodyPr wrap="square">
            <a:spAutoFit/>
          </a:bodyPr>
          <a:lstStyle/>
          <a:p>
            <a:pPr algn="ctr"/>
            <a:r>
              <a:rPr lang="en-GB" dirty="0">
                <a:hlinkClick r:id="rId6"/>
              </a:rPr>
              <a:t>https://www.youtube.com/watch?v=zhs4Bx-k-wc</a:t>
            </a:r>
            <a:endParaRPr lang="en-GB"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9883" y="2874183"/>
            <a:ext cx="5349180" cy="3766463"/>
          </a:xfrm>
          <a:prstGeom prst="rect">
            <a:avLst/>
          </a:prstGeom>
        </p:spPr>
      </p:pic>
    </p:spTree>
    <p:extLst>
      <p:ext uri="{BB962C8B-B14F-4D97-AF65-F5344CB8AC3E}">
        <p14:creationId xmlns:p14="http://schemas.microsoft.com/office/powerpoint/2010/main" val="3083415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7937"/>
            <a:ext cx="7934398" cy="792088"/>
          </a:xfrm>
        </p:spPr>
        <p:txBody>
          <a:bodyPr>
            <a:normAutofit/>
          </a:bodyPr>
          <a:lstStyle/>
          <a:p>
            <a:pPr algn="ctr"/>
            <a:r>
              <a:rPr lang="en-GB" sz="3200" u="sng" dirty="0" smtClean="0">
                <a:latin typeface="Comic Sans MS" panose="030F0702030302020204" pitchFamily="66" charset="0"/>
              </a:rPr>
              <a:t>Maths (slide 3)   </a:t>
            </a:r>
            <a:r>
              <a:rPr lang="en-GB" sz="3200" b="1" u="sng" dirty="0" smtClean="0">
                <a:latin typeface="Comic Sans MS" panose="030F0702030302020204" pitchFamily="66" charset="0"/>
              </a:rPr>
              <a:t> </a:t>
            </a:r>
            <a:endParaRPr lang="en-GB" sz="32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02416" y="599605"/>
            <a:ext cx="791304" cy="63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61778" y="702415"/>
            <a:ext cx="6094648" cy="461665"/>
          </a:xfrm>
          <a:prstGeom prst="rect">
            <a:avLst/>
          </a:prstGeom>
          <a:noFill/>
        </p:spPr>
        <p:txBody>
          <a:bodyPr wrap="square" rtlCol="0">
            <a:spAutoFit/>
          </a:bodyPr>
          <a:lstStyle/>
          <a:p>
            <a:pPr algn="ctr"/>
            <a:r>
              <a:rPr lang="en-GB" sz="2400" b="1" u="sng" dirty="0" smtClean="0">
                <a:latin typeface="Comic Sans MS" panose="030F0702030302020204" pitchFamily="66" charset="0"/>
              </a:rPr>
              <a:t>  </a:t>
            </a:r>
            <a:endParaRPr lang="en-GB" sz="2400" b="1" u="sng" dirty="0">
              <a:latin typeface="Comic Sans MS" panose="030F0702030302020204" pitchFamily="66" charset="0"/>
            </a:endParaRPr>
          </a:p>
        </p:txBody>
      </p:sp>
      <p:pic>
        <p:nvPicPr>
          <p:cNvPr id="11" name="Picture 4" descr="Image result for adding cartoo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668344" y="310002"/>
            <a:ext cx="1072167" cy="784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3178" y="746331"/>
            <a:ext cx="5901798" cy="461665"/>
          </a:xfrm>
          <a:prstGeom prst="rect">
            <a:avLst/>
          </a:prstGeom>
          <a:noFill/>
        </p:spPr>
        <p:txBody>
          <a:bodyPr wrap="square" rtlCol="0">
            <a:spAutoFit/>
          </a:bodyPr>
          <a:lstStyle/>
          <a:p>
            <a:pPr algn="ctr"/>
            <a:r>
              <a:rPr lang="en-GB" sz="2400" b="1" u="sng" dirty="0" smtClean="0"/>
              <a:t>L.I. I am learning about fractions </a:t>
            </a:r>
            <a:endParaRPr lang="en-GB" sz="2400" b="1" u="sng" dirty="0"/>
          </a:p>
        </p:txBody>
      </p:sp>
      <p:sp>
        <p:nvSpPr>
          <p:cNvPr id="6" name="Rectangle 5"/>
          <p:cNvSpPr/>
          <p:nvPr/>
        </p:nvSpPr>
        <p:spPr>
          <a:xfrm>
            <a:off x="683568" y="1431643"/>
            <a:ext cx="3809793" cy="4493538"/>
          </a:xfrm>
          <a:prstGeom prst="rect">
            <a:avLst/>
          </a:prstGeom>
        </p:spPr>
        <p:txBody>
          <a:bodyPr wrap="square">
            <a:spAutoFit/>
          </a:bodyPr>
          <a:lstStyle/>
          <a:p>
            <a:pPr algn="ctr"/>
            <a:r>
              <a:rPr lang="en-GB" sz="2600" dirty="0" smtClean="0"/>
              <a:t>Now, try and solve these problems. Remember to use the RUCSAC method as this might help you to understand the question! </a:t>
            </a:r>
            <a:endParaRPr lang="en-GB" sz="2600" dirty="0"/>
          </a:p>
          <a:p>
            <a:pPr algn="ctr"/>
            <a:endParaRPr lang="en-GB" sz="2600" dirty="0" smtClean="0"/>
          </a:p>
          <a:p>
            <a:pPr algn="ctr"/>
            <a:r>
              <a:rPr lang="en-GB" sz="2600" dirty="0" smtClean="0"/>
              <a:t>Please download the question sheet from Teams or the Blog. </a:t>
            </a:r>
            <a:endParaRPr lang="en-GB" sz="2600" dirty="0"/>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4139"/>
          <a:stretch/>
        </p:blipFill>
        <p:spPr>
          <a:xfrm rot="5400000">
            <a:off x="3975733" y="2189066"/>
            <a:ext cx="5268077" cy="3787511"/>
          </a:xfrm>
          <a:prstGeom prst="rect">
            <a:avLst/>
          </a:prstGeom>
        </p:spPr>
      </p:pic>
    </p:spTree>
    <p:extLst>
      <p:ext uri="{BB962C8B-B14F-4D97-AF65-F5344CB8AC3E}">
        <p14:creationId xmlns:p14="http://schemas.microsoft.com/office/powerpoint/2010/main" val="2471788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9" y="2564904"/>
            <a:ext cx="3672408" cy="2448272"/>
          </a:xfrm>
          <a:prstGeom prst="rect">
            <a:avLst/>
          </a:prstGeom>
        </p:spPr>
      </p:pic>
      <p:sp>
        <p:nvSpPr>
          <p:cNvPr id="9" name="TextBox 8"/>
          <p:cNvSpPr txBox="1"/>
          <p:nvPr/>
        </p:nvSpPr>
        <p:spPr>
          <a:xfrm>
            <a:off x="4139952" y="1481526"/>
            <a:ext cx="4767807" cy="5093702"/>
          </a:xfrm>
          <a:prstGeom prst="rect">
            <a:avLst/>
          </a:prstGeom>
          <a:noFill/>
        </p:spPr>
        <p:txBody>
          <a:bodyPr wrap="square" rtlCol="0">
            <a:spAutoFit/>
          </a:bodyPr>
          <a:lstStyle/>
          <a:p>
            <a:pPr algn="ctr"/>
            <a:r>
              <a:rPr lang="en-GB" sz="2500" dirty="0" smtClean="0"/>
              <a:t>Your topic work for today is the same as it was yesterday – I promised you two afternoons to complete it! See the following slides for a reminder of the task. </a:t>
            </a:r>
          </a:p>
          <a:p>
            <a:pPr algn="ctr"/>
            <a:endParaRPr lang="en-GB" sz="2500" b="1" dirty="0"/>
          </a:p>
          <a:p>
            <a:pPr algn="ctr"/>
            <a:r>
              <a:rPr lang="en-GB" sz="2500" b="1" dirty="0" smtClean="0"/>
              <a:t>If you have finished, please fast forward to the last slide. There is an extension task there for this afternoon! </a:t>
            </a:r>
          </a:p>
          <a:p>
            <a:pPr algn="ctr"/>
            <a:endParaRPr lang="en-GB" sz="2500" dirty="0"/>
          </a:p>
          <a:p>
            <a:pPr algn="ctr"/>
            <a:r>
              <a:rPr lang="en-GB" sz="2500" dirty="0" smtClean="0"/>
              <a:t>Enjoy! </a:t>
            </a:r>
            <a:endParaRPr lang="en-GB" sz="2500" dirty="0"/>
          </a:p>
        </p:txBody>
      </p:sp>
    </p:spTree>
    <p:extLst>
      <p:ext uri="{BB962C8B-B14F-4D97-AF65-F5344CB8AC3E}">
        <p14:creationId xmlns:p14="http://schemas.microsoft.com/office/powerpoint/2010/main" val="2755411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1)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989" y="2564904"/>
            <a:ext cx="3672408" cy="2448272"/>
          </a:xfrm>
          <a:prstGeom prst="rect">
            <a:avLst/>
          </a:prstGeom>
        </p:spPr>
      </p:pic>
      <p:sp>
        <p:nvSpPr>
          <p:cNvPr id="5" name="TextBox 4"/>
          <p:cNvSpPr txBox="1"/>
          <p:nvPr/>
        </p:nvSpPr>
        <p:spPr>
          <a:xfrm>
            <a:off x="4102544" y="1157550"/>
            <a:ext cx="4767807" cy="5262979"/>
          </a:xfrm>
          <a:prstGeom prst="rect">
            <a:avLst/>
          </a:prstGeom>
          <a:noFill/>
        </p:spPr>
        <p:txBody>
          <a:bodyPr wrap="square" rtlCol="0">
            <a:spAutoFit/>
          </a:bodyPr>
          <a:lstStyle/>
          <a:p>
            <a:pPr algn="ctr"/>
            <a:r>
              <a:rPr lang="en-GB" sz="2400" dirty="0" smtClean="0"/>
              <a:t>This is a picture of a very famous steam train called </a:t>
            </a:r>
          </a:p>
          <a:p>
            <a:pPr algn="ctr"/>
            <a:r>
              <a:rPr lang="en-GB" sz="2400" dirty="0" smtClean="0"/>
              <a:t>‘The Flying Scotsman’. </a:t>
            </a:r>
          </a:p>
          <a:p>
            <a:pPr algn="ctr"/>
            <a:endParaRPr lang="en-GB" sz="2400" dirty="0"/>
          </a:p>
          <a:p>
            <a:pPr algn="ctr"/>
            <a:r>
              <a:rPr lang="en-GB" sz="2400" dirty="0" smtClean="0"/>
              <a:t>It was built in England in 1923 by a famous railway company called the LNER (London North Eastern Railway). </a:t>
            </a:r>
          </a:p>
          <a:p>
            <a:pPr algn="ctr"/>
            <a:endParaRPr lang="en-GB" sz="2400" dirty="0"/>
          </a:p>
          <a:p>
            <a:pPr algn="ctr"/>
            <a:r>
              <a:rPr lang="en-GB" sz="2400" dirty="0" smtClean="0"/>
              <a:t>The train was used to transport people between London and Edinburgh (in only 8 hours!) This was at a time when EasyJet didn’t exist!   </a:t>
            </a:r>
            <a:endParaRPr lang="en-GB" sz="2400" dirty="0"/>
          </a:p>
        </p:txBody>
      </p:sp>
    </p:spTree>
    <p:extLst>
      <p:ext uri="{BB962C8B-B14F-4D97-AF65-F5344CB8AC3E}">
        <p14:creationId xmlns:p14="http://schemas.microsoft.com/office/powerpoint/2010/main" val="224738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2)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39952" y="1780074"/>
            <a:ext cx="4767807" cy="3785652"/>
          </a:xfrm>
          <a:prstGeom prst="rect">
            <a:avLst/>
          </a:prstGeom>
          <a:noFill/>
        </p:spPr>
        <p:txBody>
          <a:bodyPr wrap="square" rtlCol="0">
            <a:spAutoFit/>
          </a:bodyPr>
          <a:lstStyle/>
          <a:p>
            <a:pPr algn="ctr"/>
            <a:r>
              <a:rPr lang="en-GB" sz="2400" dirty="0"/>
              <a:t>It made the first non-stop train trip between the 2 cities in 1928</a:t>
            </a:r>
            <a:r>
              <a:rPr lang="en-GB" sz="2400" dirty="0" smtClean="0"/>
              <a:t>!</a:t>
            </a:r>
          </a:p>
          <a:p>
            <a:pPr algn="ctr"/>
            <a:endParaRPr lang="en-GB" sz="2400" dirty="0"/>
          </a:p>
          <a:p>
            <a:pPr algn="ctr"/>
            <a:r>
              <a:rPr lang="en-GB" sz="2400" dirty="0" smtClean="0"/>
              <a:t>It was also the first steam train to be officially recorded travelling faster than 100 mph (miles per hour). This happened in 1934!   </a:t>
            </a:r>
          </a:p>
          <a:p>
            <a:pPr algn="ctr"/>
            <a:endParaRPr lang="en-GB" sz="24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589" y="1196752"/>
            <a:ext cx="3428753" cy="4536504"/>
          </a:xfrm>
          <a:prstGeom prst="rect">
            <a:avLst/>
          </a:prstGeom>
        </p:spPr>
      </p:pic>
    </p:spTree>
    <p:extLst>
      <p:ext uri="{BB962C8B-B14F-4D97-AF65-F5344CB8AC3E}">
        <p14:creationId xmlns:p14="http://schemas.microsoft.com/office/powerpoint/2010/main" val="4239508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3)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39951" y="1481526"/>
            <a:ext cx="4767807" cy="5632311"/>
          </a:xfrm>
          <a:prstGeom prst="rect">
            <a:avLst/>
          </a:prstGeom>
          <a:noFill/>
        </p:spPr>
        <p:txBody>
          <a:bodyPr wrap="square" rtlCol="0">
            <a:spAutoFit/>
          </a:bodyPr>
          <a:lstStyle/>
          <a:p>
            <a:pPr algn="ctr"/>
            <a:r>
              <a:rPr lang="en-GB" sz="2400" dirty="0" smtClean="0"/>
              <a:t>LNER – the company that owned the train and the railway line – designed lots of posters to promote their railway. </a:t>
            </a:r>
          </a:p>
          <a:p>
            <a:pPr algn="ctr"/>
            <a:endParaRPr lang="en-GB" sz="2400" dirty="0"/>
          </a:p>
          <a:p>
            <a:pPr algn="ctr"/>
            <a:r>
              <a:rPr lang="en-GB" sz="2400" dirty="0" smtClean="0"/>
              <a:t>They wanted as many people as possible to pay to use the railway and travel to Scotland. </a:t>
            </a:r>
          </a:p>
          <a:p>
            <a:pPr algn="ctr"/>
            <a:endParaRPr lang="en-GB" sz="2400" dirty="0"/>
          </a:p>
          <a:p>
            <a:pPr algn="ctr"/>
            <a:r>
              <a:rPr lang="en-GB" sz="2400" dirty="0" smtClean="0"/>
              <a:t>So, they designed lots of posters to encourage people to go! See some of their other posters on the next slides!</a:t>
            </a:r>
          </a:p>
          <a:p>
            <a:pPr algn="ctr"/>
            <a:endParaRPr lang="en-GB" sz="24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959" r="16562"/>
          <a:stretch/>
        </p:blipFill>
        <p:spPr>
          <a:xfrm>
            <a:off x="899592" y="1196752"/>
            <a:ext cx="3063875" cy="4826652"/>
          </a:xfrm>
          <a:prstGeom prst="rect">
            <a:avLst/>
          </a:prstGeom>
        </p:spPr>
      </p:pic>
      <p:cxnSp>
        <p:nvCxnSpPr>
          <p:cNvPr id="15" name="Straight Arrow Connector 14"/>
          <p:cNvCxnSpPr/>
          <p:nvPr/>
        </p:nvCxnSpPr>
        <p:spPr>
          <a:xfrm flipH="1" flipV="1">
            <a:off x="3963467" y="4941168"/>
            <a:ext cx="639726" cy="3589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056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4)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1173" y="1268760"/>
            <a:ext cx="3376586" cy="491528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293" y="1481526"/>
            <a:ext cx="5080884" cy="4032448"/>
          </a:xfrm>
          <a:prstGeom prst="rect">
            <a:avLst/>
          </a:prstGeom>
        </p:spPr>
      </p:pic>
    </p:spTree>
    <p:extLst>
      <p:ext uri="{BB962C8B-B14F-4D97-AF65-F5344CB8AC3E}">
        <p14:creationId xmlns:p14="http://schemas.microsoft.com/office/powerpoint/2010/main" val="188620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5)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75" y="2048581"/>
            <a:ext cx="4207458" cy="320132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7269" y="2130511"/>
            <a:ext cx="3978442" cy="3170073"/>
          </a:xfrm>
          <a:prstGeom prst="rect">
            <a:avLst/>
          </a:prstGeom>
        </p:spPr>
      </p:pic>
    </p:spTree>
    <p:extLst>
      <p:ext uri="{BB962C8B-B14F-4D97-AF65-F5344CB8AC3E}">
        <p14:creationId xmlns:p14="http://schemas.microsoft.com/office/powerpoint/2010/main" val="63841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6)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02" y="1741798"/>
            <a:ext cx="4638787" cy="371472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2188" y="1741798"/>
            <a:ext cx="4394127" cy="3487402"/>
          </a:xfrm>
          <a:prstGeom prst="rect">
            <a:avLst/>
          </a:prstGeom>
        </p:spPr>
      </p:pic>
    </p:spTree>
    <p:extLst>
      <p:ext uri="{BB962C8B-B14F-4D97-AF65-F5344CB8AC3E}">
        <p14:creationId xmlns:p14="http://schemas.microsoft.com/office/powerpoint/2010/main" val="378775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9" y="312737"/>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07975" y="2646204"/>
            <a:ext cx="8562282" cy="402315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latin typeface="Comic Sans MS" panose="030F0702030302020204" pitchFamily="66" charset="0"/>
            </a:endParaRPr>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9073" y="13096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03648" y="1332071"/>
            <a:ext cx="6696744" cy="1200329"/>
          </a:xfrm>
          <a:prstGeom prst="rect">
            <a:avLst/>
          </a:prstGeom>
          <a:noFill/>
        </p:spPr>
        <p:txBody>
          <a:bodyPr wrap="square" rtlCol="0">
            <a:spAutoFit/>
          </a:bodyPr>
          <a:lstStyle/>
          <a:p>
            <a:r>
              <a:rPr lang="en-GB" sz="2400" b="1" dirty="0" smtClean="0">
                <a:latin typeface="Comic Sans MS" panose="030F0702030302020204" pitchFamily="66" charset="0"/>
              </a:rPr>
              <a:t>LI: We are learning to move our body well, exploring how to manage and control it, finding out how to use and share space. </a:t>
            </a:r>
            <a:endParaRPr lang="en-GB" sz="2400" b="1" dirty="0">
              <a:latin typeface="Comic Sans MS" panose="030F0702030302020204" pitchFamily="66" charset="0"/>
            </a:endParaRPr>
          </a:p>
        </p:txBody>
      </p:sp>
      <p:sp>
        <p:nvSpPr>
          <p:cNvPr id="2" name="TextBox 1"/>
          <p:cNvSpPr txBox="1"/>
          <p:nvPr/>
        </p:nvSpPr>
        <p:spPr>
          <a:xfrm>
            <a:off x="612776" y="2780928"/>
            <a:ext cx="8038312" cy="2246769"/>
          </a:xfrm>
          <a:prstGeom prst="rect">
            <a:avLst/>
          </a:prstGeom>
          <a:noFill/>
        </p:spPr>
        <p:txBody>
          <a:bodyPr wrap="square" rtlCol="0">
            <a:spAutoFit/>
          </a:bodyPr>
          <a:lstStyle/>
          <a:p>
            <a:pPr algn="ctr"/>
            <a:r>
              <a:rPr lang="en-GB" sz="2400" b="1" dirty="0" smtClean="0">
                <a:latin typeface="Comic Sans MS" panose="030F0702030302020204" pitchFamily="66" charset="0"/>
              </a:rPr>
              <a:t>P.E with Joe- Tuesday 26</a:t>
            </a:r>
            <a:r>
              <a:rPr lang="en-GB" sz="2400" b="1" baseline="30000" dirty="0" smtClean="0">
                <a:latin typeface="Comic Sans MS" panose="030F0702030302020204" pitchFamily="66" charset="0"/>
              </a:rPr>
              <a:t>th</a:t>
            </a:r>
            <a:r>
              <a:rPr lang="en-GB" sz="2400" b="1" dirty="0" smtClean="0">
                <a:latin typeface="Comic Sans MS" panose="030F0702030302020204" pitchFamily="66" charset="0"/>
              </a:rPr>
              <a:t> May Video </a:t>
            </a:r>
          </a:p>
          <a:p>
            <a:pPr algn="ctr"/>
            <a:r>
              <a:rPr lang="en-GB" dirty="0" smtClean="0">
                <a:latin typeface="Comic Sans MS" panose="030F0702030302020204" pitchFamily="66" charset="0"/>
              </a:rPr>
              <a:t>(he is nearly as fun as Mr Martin, not quite, but nearly)</a:t>
            </a:r>
          </a:p>
          <a:p>
            <a:pPr algn="ctr"/>
            <a:endParaRPr lang="en-GB" dirty="0">
              <a:latin typeface="Comic Sans MS" panose="030F0702030302020204" pitchFamily="66" charset="0"/>
            </a:endParaRPr>
          </a:p>
          <a:p>
            <a:pPr algn="ctr"/>
            <a:r>
              <a:rPr lang="en-GB" sz="2000" dirty="0">
                <a:hlinkClick r:id="rId5"/>
              </a:rPr>
              <a:t>https://www.youtube.com/playlist?list=PLyCLoPd4VxBvQafyve889qVcPxYEjdSTl</a:t>
            </a:r>
            <a:endParaRPr lang="en-GB" sz="2000" b="1" dirty="0" smtClean="0">
              <a:latin typeface="Comic Sans MS" panose="030F0702030302020204" pitchFamily="66" charset="0"/>
            </a:endParaRPr>
          </a:p>
          <a:p>
            <a:pPr algn="ctr"/>
            <a:endParaRPr lang="en-GB" sz="2000" b="1" dirty="0">
              <a:latin typeface="Comic Sans MS" panose="030F0702030302020204" pitchFamily="66" charset="0"/>
            </a:endParaRPr>
          </a:p>
          <a:p>
            <a:pPr algn="ctr"/>
            <a:endParaRPr lang="en-GB" sz="2000" b="1" dirty="0">
              <a:latin typeface="Comic Sans MS" panose="030F0702030302020204" pitchFamily="66" charset="0"/>
            </a:endParaRPr>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3808" y="4365104"/>
            <a:ext cx="3816424" cy="2193421"/>
          </a:xfrm>
          <a:prstGeom prst="rect">
            <a:avLst/>
          </a:prstGeom>
        </p:spPr>
      </p:pic>
    </p:spTree>
    <p:extLst>
      <p:ext uri="{BB962C8B-B14F-4D97-AF65-F5344CB8AC3E}">
        <p14:creationId xmlns:p14="http://schemas.microsoft.com/office/powerpoint/2010/main" val="1487714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(slide 7) – Great Scots! </a:t>
            </a:r>
            <a:endParaRPr lang="en-GB" sz="4400" dirty="0">
              <a:latin typeface="Comic Sans MS" panose="030F0702030302020204" pitchFamily="66" charset="0"/>
            </a:endParaRPr>
          </a:p>
        </p:txBody>
      </p:sp>
      <p:sp>
        <p:nvSpPr>
          <p:cNvPr id="6" name="TextBox 5"/>
          <p:cNvSpPr txBox="1"/>
          <p:nvPr/>
        </p:nvSpPr>
        <p:spPr>
          <a:xfrm>
            <a:off x="3347864" y="1481526"/>
            <a:ext cx="5559895"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4783" y="1196752"/>
            <a:ext cx="8296473" cy="4093428"/>
          </a:xfrm>
          <a:prstGeom prst="rect">
            <a:avLst/>
          </a:prstGeom>
          <a:noFill/>
        </p:spPr>
        <p:txBody>
          <a:bodyPr wrap="square" rtlCol="0">
            <a:spAutoFit/>
          </a:bodyPr>
          <a:lstStyle/>
          <a:p>
            <a:pPr algn="ctr"/>
            <a:r>
              <a:rPr lang="en-GB" sz="2000" b="1" u="sng" dirty="0" smtClean="0"/>
              <a:t>TASK</a:t>
            </a:r>
          </a:p>
          <a:p>
            <a:pPr algn="ctr"/>
            <a:endParaRPr lang="en-GB" sz="2000" b="1" u="sng" dirty="0"/>
          </a:p>
          <a:p>
            <a:pPr algn="ctr"/>
            <a:r>
              <a:rPr lang="en-GB" sz="2000" dirty="0" smtClean="0"/>
              <a:t>Design a poster in the style of the LNER posters seen on the previous slides. </a:t>
            </a:r>
          </a:p>
          <a:p>
            <a:pPr algn="ctr"/>
            <a:endParaRPr lang="en-GB" sz="2000" dirty="0"/>
          </a:p>
          <a:p>
            <a:pPr algn="ctr"/>
            <a:r>
              <a:rPr lang="en-GB" sz="2000" dirty="0" smtClean="0"/>
              <a:t>Focus on one place in Scotland – it could be a city like Edinburgh or Glasgow or it could be a small town like Armadale! It could even be somewhere in the countryside. </a:t>
            </a:r>
          </a:p>
          <a:p>
            <a:pPr algn="ctr"/>
            <a:endParaRPr lang="en-GB" sz="2000" dirty="0"/>
          </a:p>
          <a:p>
            <a:pPr algn="ctr"/>
            <a:r>
              <a:rPr lang="en-GB" sz="2000" dirty="0" smtClean="0"/>
              <a:t>Your poster </a:t>
            </a:r>
            <a:r>
              <a:rPr lang="en-GB" sz="2000" b="1" dirty="0" smtClean="0"/>
              <a:t>must</a:t>
            </a:r>
            <a:r>
              <a:rPr lang="en-GB" sz="2000" dirty="0" smtClean="0"/>
              <a:t> have ‘LNER’ on it somewhere. Pretend that you are being employed by the train company to design it! </a:t>
            </a:r>
          </a:p>
          <a:p>
            <a:pPr algn="ctr"/>
            <a:endParaRPr lang="en-GB" sz="2000" dirty="0"/>
          </a:p>
          <a:p>
            <a:pPr algn="ctr"/>
            <a:r>
              <a:rPr lang="en-GB" sz="2000" b="1" dirty="0" smtClean="0"/>
              <a:t>Post your completed work on Teams! </a:t>
            </a:r>
            <a:endParaRPr lang="en-GB" sz="2000" b="1" dirty="0"/>
          </a:p>
        </p:txBody>
      </p:sp>
      <p:pic>
        <p:nvPicPr>
          <p:cNvPr id="3074" name="Picture 2" descr="C:\Users\craig.paterson\AppData\Local\Microsoft\Windows\INetCache\IE\SSLNSO0U\1200px-Kentford_-_60103_climbing_towards_Minehead[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5343851"/>
            <a:ext cx="2103511" cy="140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75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460375" y="7937"/>
            <a:ext cx="8229600" cy="634082"/>
          </a:xfrm>
        </p:spPr>
        <p:txBody>
          <a:bodyPr>
            <a:noAutofit/>
          </a:bodyPr>
          <a:lstStyle/>
          <a:p>
            <a:pPr algn="ctr"/>
            <a:r>
              <a:rPr lang="en-GB" sz="4400" dirty="0" smtClean="0">
                <a:latin typeface="Comic Sans MS" panose="030F0702030302020204" pitchFamily="66" charset="0"/>
              </a:rPr>
              <a:t>Topic extension task! </a:t>
            </a:r>
            <a:endParaRPr lang="en-GB" sz="4400" dirty="0">
              <a:latin typeface="Comic Sans MS" panose="030F0702030302020204" pitchFamily="66" charset="0"/>
            </a:endParaRPr>
          </a:p>
        </p:txBody>
      </p:sp>
      <p:sp>
        <p:nvSpPr>
          <p:cNvPr id="6" name="TextBox 5"/>
          <p:cNvSpPr txBox="1"/>
          <p:nvPr/>
        </p:nvSpPr>
        <p:spPr>
          <a:xfrm>
            <a:off x="5436096" y="1481526"/>
            <a:ext cx="3471663" cy="646331"/>
          </a:xfrm>
          <a:prstGeom prst="rect">
            <a:avLst/>
          </a:prstGeom>
          <a:noFill/>
        </p:spPr>
        <p:txBody>
          <a:bodyPr wrap="square" rtlCol="0">
            <a:spAutoFit/>
          </a:bodyPr>
          <a:lstStyle/>
          <a:p>
            <a:pPr algn="ctr"/>
            <a:endParaRPr lang="en-GB" dirty="0"/>
          </a:p>
          <a:p>
            <a:pPr algn="ctr"/>
            <a:endParaRPr lang="en-GB" dirty="0" smtClean="0"/>
          </a:p>
        </p:txBody>
      </p:sp>
      <p:sp>
        <p:nvSpPr>
          <p:cNvPr id="7" name="TextBox 6"/>
          <p:cNvSpPr txBox="1"/>
          <p:nvPr/>
        </p:nvSpPr>
        <p:spPr>
          <a:xfrm>
            <a:off x="160189" y="656743"/>
            <a:ext cx="9144000" cy="369332"/>
          </a:xfrm>
          <a:prstGeom prst="rect">
            <a:avLst/>
          </a:prstGeom>
          <a:noFill/>
        </p:spPr>
        <p:txBody>
          <a:bodyPr wrap="square" rtlCol="0">
            <a:spAutoFit/>
          </a:bodyPr>
          <a:lstStyle/>
          <a:p>
            <a:pPr algn="ctr"/>
            <a:r>
              <a:rPr lang="en-GB" b="1" u="sng" dirty="0" smtClean="0"/>
              <a:t>L.I. I am learning about ‘The Flying Scotsman’ train and can design a poster</a:t>
            </a:r>
            <a:endParaRPr lang="en-GB" b="1" u="sng" dirty="0"/>
          </a:p>
        </p:txBody>
      </p:sp>
      <p:pic>
        <p:nvPicPr>
          <p:cNvPr id="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566" y="481356"/>
            <a:ext cx="691110" cy="55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7602" y="1292334"/>
            <a:ext cx="8447383" cy="3785652"/>
          </a:xfrm>
          <a:prstGeom prst="rect">
            <a:avLst/>
          </a:prstGeom>
          <a:noFill/>
        </p:spPr>
        <p:txBody>
          <a:bodyPr wrap="square" rtlCol="0">
            <a:spAutoFit/>
          </a:bodyPr>
          <a:lstStyle/>
          <a:p>
            <a:pPr algn="ctr"/>
            <a:r>
              <a:rPr lang="en-GB" sz="2000" dirty="0" smtClean="0"/>
              <a:t>Do a research project all about steam trains! </a:t>
            </a:r>
          </a:p>
          <a:p>
            <a:pPr algn="ctr"/>
            <a:endParaRPr lang="en-GB" sz="2000" dirty="0"/>
          </a:p>
          <a:p>
            <a:pPr algn="ctr"/>
            <a:r>
              <a:rPr lang="en-GB" sz="2000" dirty="0" smtClean="0"/>
              <a:t>How much information can you find out about them?</a:t>
            </a:r>
          </a:p>
          <a:p>
            <a:pPr algn="ctr"/>
            <a:endParaRPr lang="en-GB" sz="2000" dirty="0"/>
          </a:p>
          <a:p>
            <a:pPr algn="ctr"/>
            <a:r>
              <a:rPr lang="en-GB" sz="2000" dirty="0" smtClean="0"/>
              <a:t>For example, who invented the steam engine? </a:t>
            </a:r>
            <a:r>
              <a:rPr lang="en-GB" sz="2000" dirty="0"/>
              <a:t>H</a:t>
            </a:r>
            <a:r>
              <a:rPr lang="en-GB" sz="2000" dirty="0" smtClean="0"/>
              <a:t>ow do they work? When were they first used? Why do we not use them as much now? </a:t>
            </a:r>
          </a:p>
          <a:p>
            <a:pPr algn="ctr"/>
            <a:endParaRPr lang="en-GB" sz="2000" dirty="0"/>
          </a:p>
          <a:p>
            <a:pPr algn="ctr"/>
            <a:r>
              <a:rPr lang="en-GB" sz="2000" dirty="0" smtClean="0"/>
              <a:t>Your report can take any form you wish – for example, a PowerPoint, a poster, a fact file…</a:t>
            </a:r>
          </a:p>
          <a:p>
            <a:pPr algn="ctr"/>
            <a:endParaRPr lang="en-GB" sz="2000" dirty="0"/>
          </a:p>
          <a:p>
            <a:pPr algn="ctr"/>
            <a:r>
              <a:rPr lang="en-GB" sz="2000" b="1" dirty="0" smtClean="0"/>
              <a:t>Here is a great video clip to get you started! </a:t>
            </a:r>
          </a:p>
          <a:p>
            <a:pPr algn="ctr"/>
            <a:endParaRPr lang="en-GB" sz="2000"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70" t="22135" r="36750" b="20052"/>
          <a:stretch/>
        </p:blipFill>
        <p:spPr bwMode="auto">
          <a:xfrm>
            <a:off x="5436096" y="4998075"/>
            <a:ext cx="3083119" cy="185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699792" y="5466372"/>
            <a:ext cx="2736304" cy="923330"/>
          </a:xfrm>
          <a:prstGeom prst="rect">
            <a:avLst/>
          </a:prstGeom>
        </p:spPr>
        <p:txBody>
          <a:bodyPr wrap="square">
            <a:spAutoFit/>
          </a:bodyPr>
          <a:lstStyle/>
          <a:p>
            <a:pPr algn="ctr"/>
            <a:r>
              <a:rPr lang="en-GB" dirty="0">
                <a:hlinkClick r:id="rId5"/>
              </a:rPr>
              <a:t>https://www.bbc.co.uk/bitesize/clips/z8vb4wx</a:t>
            </a:r>
            <a:endParaRPr lang="en-GB" dirty="0"/>
          </a:p>
        </p:txBody>
      </p:sp>
    </p:spTree>
    <p:extLst>
      <p:ext uri="{BB962C8B-B14F-4D97-AF65-F5344CB8AC3E}">
        <p14:creationId xmlns:p14="http://schemas.microsoft.com/office/powerpoint/2010/main" val="2430056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96855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550232"/>
            <a:ext cx="7336746" cy="3687080"/>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Feel free to leave comments / questions on Teams throughout the day and I will try my best to get back to you.</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your day, Primary 4!</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745263"/>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54437" y="0"/>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3"/>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40984" y="621874"/>
            <a:ext cx="778531" cy="62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5174" y="783163"/>
            <a:ext cx="7703641" cy="830997"/>
          </a:xfrm>
          <a:prstGeom prst="rect">
            <a:avLst/>
          </a:prstGeom>
          <a:noFill/>
        </p:spPr>
        <p:txBody>
          <a:bodyPr wrap="square" rtlCol="0">
            <a:spAutoFit/>
          </a:bodyPr>
          <a:lstStyle/>
          <a:p>
            <a:pPr algn="ctr"/>
            <a:r>
              <a:rPr lang="en-GB" sz="2400" b="1" u="sng" dirty="0" smtClean="0">
                <a:latin typeface="Comic Sans MS" panose="030F0702030302020204" pitchFamily="66" charset="0"/>
              </a:rPr>
              <a:t>LI: I am thinking about the skills that I have learned in life</a:t>
            </a:r>
            <a:endParaRPr lang="en-GB" sz="2400" b="1" u="sng" dirty="0">
              <a:latin typeface="Comic Sans MS" panose="030F0702030302020204" pitchFamily="66" charset="0"/>
            </a:endParaRPr>
          </a:p>
        </p:txBody>
      </p:sp>
      <p:sp>
        <p:nvSpPr>
          <p:cNvPr id="6" name="TextBox 5"/>
          <p:cNvSpPr txBox="1"/>
          <p:nvPr/>
        </p:nvSpPr>
        <p:spPr>
          <a:xfrm>
            <a:off x="155575" y="4310705"/>
            <a:ext cx="6216625" cy="1938992"/>
          </a:xfrm>
          <a:prstGeom prst="rect">
            <a:avLst/>
          </a:prstGeom>
          <a:solidFill>
            <a:schemeClr val="accent5">
              <a:lumMod val="20000"/>
              <a:lumOff val="80000"/>
            </a:schemeClr>
          </a:solidFill>
          <a:ln w="38100">
            <a:solidFill>
              <a:srgbClr val="002060"/>
            </a:solidFill>
          </a:ln>
        </p:spPr>
        <p:txBody>
          <a:bodyPr wrap="square" rtlCol="0">
            <a:spAutoFit/>
          </a:bodyPr>
          <a:lstStyle/>
          <a:p>
            <a:pPr algn="ctr"/>
            <a:r>
              <a:rPr lang="en-GB" sz="2400" b="1" dirty="0" smtClean="0">
                <a:latin typeface="Comic Sans MS" panose="030F0702030302020204" pitchFamily="66" charset="0"/>
              </a:rPr>
              <a:t>TASK: </a:t>
            </a:r>
            <a:r>
              <a:rPr lang="en-GB" sz="2400" dirty="0" smtClean="0">
                <a:latin typeface="Comic Sans MS" panose="030F0702030302020204" pitchFamily="66" charset="0"/>
              </a:rPr>
              <a:t>Write a list of things that you have learned since you were born</a:t>
            </a:r>
            <a:r>
              <a:rPr lang="en-GB" dirty="0" smtClean="0">
                <a:latin typeface="Comic Sans MS" panose="030F0702030302020204" pitchFamily="66" charset="0"/>
              </a:rPr>
              <a:t>. </a:t>
            </a:r>
            <a:r>
              <a:rPr lang="en-GB" sz="2400" dirty="0" smtClean="0">
                <a:latin typeface="Comic Sans MS" panose="030F0702030302020204" pitchFamily="66" charset="0"/>
              </a:rPr>
              <a:t>Some examples might be learning how to talk, learning how to write or learning a sport, like tennis! </a:t>
            </a:r>
            <a:endParaRPr lang="en-GB" sz="2400" dirty="0">
              <a:latin typeface="Comic Sans MS" panose="030F0702030302020204" pitchFamily="66" charset="0"/>
            </a:endParaRPr>
          </a:p>
        </p:txBody>
      </p:sp>
      <p:sp>
        <p:nvSpPr>
          <p:cNvPr id="7" name="TextBox 6"/>
          <p:cNvSpPr txBox="1"/>
          <p:nvPr/>
        </p:nvSpPr>
        <p:spPr>
          <a:xfrm>
            <a:off x="752325" y="1645042"/>
            <a:ext cx="7885913" cy="2308324"/>
          </a:xfrm>
          <a:prstGeom prst="rect">
            <a:avLst/>
          </a:prstGeom>
          <a:noFill/>
        </p:spPr>
        <p:txBody>
          <a:bodyPr wrap="square" rtlCol="0">
            <a:spAutoFit/>
          </a:bodyPr>
          <a:lstStyle/>
          <a:p>
            <a:pPr algn="ctr"/>
            <a:r>
              <a:rPr lang="en-GB" sz="2400" dirty="0" smtClean="0">
                <a:latin typeface="Comic Sans MS" panose="030F0702030302020204" pitchFamily="66" charset="0"/>
              </a:rPr>
              <a:t>As human beings, we are constantly learning new things and taking in new information. Even so, occasionally we put ourselves down and tell ourselves that we aren’t good enough! We all do it, so sometimes it is important to remind ourselves of everything that we </a:t>
            </a:r>
            <a:r>
              <a:rPr lang="en-GB" sz="2400" b="1" dirty="0" smtClean="0">
                <a:latin typeface="Comic Sans MS" panose="030F0702030302020204" pitchFamily="66" charset="0"/>
              </a:rPr>
              <a:t>CAN</a:t>
            </a:r>
            <a:r>
              <a:rPr lang="en-GB" sz="2400" dirty="0" smtClean="0">
                <a:latin typeface="Comic Sans MS" panose="030F0702030302020204" pitchFamily="66" charset="0"/>
              </a:rPr>
              <a:t> do and everything that we have achieved! </a:t>
            </a:r>
            <a:endParaRPr lang="en-GB" sz="2400" dirty="0">
              <a:latin typeface="Comic Sans MS" panose="030F0702030302020204" pitchFamily="66" charset="0"/>
            </a:endParaRPr>
          </a:p>
        </p:txBody>
      </p:sp>
      <p:pic>
        <p:nvPicPr>
          <p:cNvPr id="1026" name="Picture 2" descr="C:\Users\craig.paterson\AppData\Local\Microsoft\Windows\INetCache\IE\LNRCFLDQ\tennis_racke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1644" y="5517232"/>
            <a:ext cx="1310754" cy="10322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craig.paterson\AppData\Local\Microsoft\Windows\INetCache\IE\Z3YLT172\clipart019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8956" y="4052859"/>
            <a:ext cx="1528065" cy="124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78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403" y="1010072"/>
            <a:ext cx="7362530" cy="576064"/>
          </a:xfrm>
        </p:spPr>
        <p:txBody>
          <a:bodyPr>
            <a:noAutofit/>
          </a:bodyPr>
          <a:lstStyle/>
          <a:p>
            <a:pPr marL="0" indent="0" algn="ctr">
              <a:buNone/>
            </a:pPr>
            <a:r>
              <a:rPr lang="en-GB" sz="2000" b="1" u="sng" dirty="0" smtClean="0">
                <a:latin typeface="Comic Sans MS" panose="030F0702030302020204" pitchFamily="66" charset="0"/>
              </a:rPr>
              <a:t>LI: I can use strategies to help me spell common words</a:t>
            </a:r>
            <a:endParaRPr lang="en-GB" sz="2800" b="1" u="sng" dirty="0">
              <a:latin typeface="Comic Sans MS" panose="030F0702030302020204" pitchFamily="66" charset="0"/>
            </a:endParaRPr>
          </a:p>
        </p:txBody>
      </p:sp>
      <p:sp>
        <p:nvSpPr>
          <p:cNvPr id="2" name="Title 1"/>
          <p:cNvSpPr>
            <a:spLocks noGrp="1"/>
          </p:cNvSpPr>
          <p:nvPr>
            <p:ph type="title"/>
          </p:nvPr>
        </p:nvSpPr>
        <p:spPr>
          <a:xfrm>
            <a:off x="612776" y="312739"/>
            <a:ext cx="7991672" cy="595981"/>
          </a:xfrm>
        </p:spPr>
        <p:txBody>
          <a:bodyPr>
            <a:noAutofit/>
          </a:bodyPr>
          <a:lstStyle/>
          <a:p>
            <a:pPr algn="ctr"/>
            <a:r>
              <a:rPr lang="en-GB" sz="2400" b="1" u="sng" dirty="0" smtClean="0">
                <a:latin typeface="Comic Sans MS" panose="030F0702030302020204" pitchFamily="66" charset="0"/>
              </a:rPr>
              <a:t>Spelling slide 1 (Tom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7382" y="69269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705782" y="1588835"/>
            <a:ext cx="7898666" cy="984885"/>
          </a:xfrm>
          <a:prstGeom prst="rect">
            <a:avLst/>
          </a:prstGeom>
          <a:noFill/>
        </p:spPr>
        <p:txBody>
          <a:bodyPr wrap="square" rtlCol="0">
            <a:spAutoFit/>
          </a:bodyPr>
          <a:lstStyle/>
          <a:p>
            <a:pPr algn="ctr"/>
            <a:r>
              <a:rPr lang="en-GB" sz="2000" b="1" u="sng" dirty="0" smtClean="0">
                <a:latin typeface="Comic Sans MS" panose="030F0702030302020204" pitchFamily="66" charset="0"/>
              </a:rPr>
              <a:t>S.C. (what I need to do to be successful)</a:t>
            </a:r>
            <a:endParaRPr lang="en-GB" sz="2000" dirty="0">
              <a:latin typeface="Comic Sans MS" panose="030F0702030302020204" pitchFamily="66" charset="0"/>
            </a:endParaRPr>
          </a:p>
          <a:p>
            <a:endParaRPr lang="en-GB" sz="1900" b="1" u="sng" dirty="0" smtClean="0">
              <a:latin typeface="Comic Sans MS" panose="030F0702030302020204" pitchFamily="66" charset="0"/>
            </a:endParaRPr>
          </a:p>
          <a:p>
            <a:endParaRPr lang="en-GB" sz="1900" dirty="0" smtClean="0">
              <a:latin typeface="Comic Sans MS" panose="030F0702030302020204" pitchFamily="66" charset="0"/>
            </a:endParaRPr>
          </a:p>
        </p:txBody>
      </p:sp>
      <p:pic>
        <p:nvPicPr>
          <p:cNvPr id="14" name="Picture 2" descr="C:\Users\craig.paterson\AppData\Local\Microsoft\Windows\INetCache\IE\C43TIY1T\be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3119" y="1376001"/>
            <a:ext cx="740881" cy="740881"/>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705781" y="2420887"/>
            <a:ext cx="7898667" cy="3600401"/>
          </a:xfrm>
          <a:prstGeom prst="wedgeRoundRectCallout">
            <a:avLst>
              <a:gd name="adj1" fmla="val 46714"/>
              <a:gd name="adj2" fmla="val -6570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65175" y="2573720"/>
            <a:ext cx="7637944" cy="3754874"/>
          </a:xfrm>
          <a:prstGeom prst="rect">
            <a:avLst/>
          </a:prstGeom>
          <a:noFill/>
        </p:spPr>
        <p:txBody>
          <a:bodyPr wrap="square" rtlCol="0">
            <a:spAutoFit/>
          </a:bodyPr>
          <a:lstStyle/>
          <a:p>
            <a:pPr marL="342900" indent="-342900">
              <a:buAutoNum type="arabicParenR"/>
            </a:pPr>
            <a:r>
              <a:rPr lang="en-GB" sz="2200" dirty="0" smtClean="0"/>
              <a:t>Find the </a:t>
            </a:r>
            <a:r>
              <a:rPr lang="en-GB" sz="2200" b="1" dirty="0" smtClean="0"/>
              <a:t>‘Range of Strategies’ </a:t>
            </a:r>
            <a:r>
              <a:rPr lang="en-GB" sz="2200" dirty="0" smtClean="0"/>
              <a:t>help sheet in your work pack (it is on the following slide if you can’t find it!) </a:t>
            </a:r>
          </a:p>
          <a:p>
            <a:pPr marL="342900" indent="-342900">
              <a:buAutoNum type="arabicParenR"/>
            </a:pPr>
            <a:endParaRPr lang="en-GB" sz="2200" dirty="0" smtClean="0"/>
          </a:p>
          <a:p>
            <a:pPr marL="342900" indent="-342900">
              <a:buAutoNum type="arabicParenR"/>
            </a:pPr>
            <a:r>
              <a:rPr lang="en-GB" sz="2200" dirty="0" smtClean="0"/>
              <a:t>Today’s challenge is to use some of these strategies to help you spell your common words. </a:t>
            </a:r>
          </a:p>
          <a:p>
            <a:pPr marL="342900" indent="-342900">
              <a:buAutoNum type="arabicParenR"/>
            </a:pPr>
            <a:endParaRPr lang="en-GB" sz="2200" dirty="0" smtClean="0"/>
          </a:p>
          <a:p>
            <a:pPr marL="342900" indent="-342900">
              <a:buAutoNum type="arabicParenR"/>
            </a:pPr>
            <a:r>
              <a:rPr lang="en-GB" sz="2200" dirty="0" smtClean="0"/>
              <a:t>I will give you some examples in the following slides so that you know how to lay out the work in your jotters. </a:t>
            </a:r>
          </a:p>
          <a:p>
            <a:pPr marL="342900" indent="-342900">
              <a:buAutoNum type="arabicParenR"/>
            </a:pPr>
            <a:endParaRPr lang="en-GB" dirty="0"/>
          </a:p>
        </p:txBody>
      </p:sp>
    </p:spTree>
    <p:extLst>
      <p:ext uri="{BB962C8B-B14F-4D97-AF65-F5344CB8AC3E}">
        <p14:creationId xmlns:p14="http://schemas.microsoft.com/office/powerpoint/2010/main" val="174611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918" t="12223" r="3125" b="2777"/>
          <a:stretch/>
        </p:blipFill>
        <p:spPr>
          <a:xfrm rot="5400000">
            <a:off x="1083612" y="993349"/>
            <a:ext cx="6832759" cy="4896544"/>
          </a:xfrm>
          <a:prstGeom prst="rect">
            <a:avLst/>
          </a:prstGeom>
        </p:spPr>
      </p:pic>
    </p:spTree>
    <p:extLst>
      <p:ext uri="{BB962C8B-B14F-4D97-AF65-F5344CB8AC3E}">
        <p14:creationId xmlns:p14="http://schemas.microsoft.com/office/powerpoint/2010/main" val="368502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173708"/>
            <a:ext cx="7991672" cy="595981"/>
          </a:xfrm>
        </p:spPr>
        <p:txBody>
          <a:bodyPr>
            <a:noAutofit/>
          </a:bodyPr>
          <a:lstStyle/>
          <a:p>
            <a:pPr algn="ctr"/>
            <a:r>
              <a:rPr lang="en-GB" sz="2400" b="1" u="sng" dirty="0" smtClean="0">
                <a:latin typeface="Comic Sans MS" panose="030F0702030302020204" pitchFamily="66" charset="0"/>
              </a:rPr>
              <a:t>Spelling slide 3 (Tom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3466" y="570548"/>
            <a:ext cx="862881" cy="690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469503" y="1882180"/>
            <a:ext cx="8216081" cy="830997"/>
          </a:xfrm>
          <a:prstGeom prst="rect">
            <a:avLst/>
          </a:prstGeom>
          <a:noFill/>
        </p:spPr>
        <p:txBody>
          <a:bodyPr wrap="square" rtlCol="0">
            <a:spAutoFit/>
          </a:bodyPr>
          <a:lstStyle/>
          <a:p>
            <a:pPr algn="ctr"/>
            <a:endParaRPr lang="en-GB" sz="2400" dirty="0" smtClean="0"/>
          </a:p>
          <a:p>
            <a:pPr algn="ctr"/>
            <a:endParaRPr lang="en-GB" sz="2400" dirty="0"/>
          </a:p>
        </p:txBody>
      </p:sp>
      <p:graphicFrame>
        <p:nvGraphicFramePr>
          <p:cNvPr id="9" name="Table 8"/>
          <p:cNvGraphicFramePr>
            <a:graphicFrameLocks noGrp="1"/>
          </p:cNvGraphicFramePr>
          <p:nvPr>
            <p:extLst>
              <p:ext uri="{D42A27DB-BD31-4B8C-83A1-F6EECF244321}">
                <p14:modId xmlns:p14="http://schemas.microsoft.com/office/powerpoint/2010/main" val="2529428826"/>
              </p:ext>
            </p:extLst>
          </p:nvPr>
        </p:nvGraphicFramePr>
        <p:xfrm>
          <a:off x="612774" y="1203733"/>
          <a:ext cx="8072810" cy="5396633"/>
        </p:xfrm>
        <a:graphic>
          <a:graphicData uri="http://schemas.openxmlformats.org/drawingml/2006/table">
            <a:tbl>
              <a:tblPr firstRow="1" bandRow="1">
                <a:tableStyleId>{5C22544A-7EE6-4342-B048-85BDC9FD1C3A}</a:tableStyleId>
              </a:tblPr>
              <a:tblGrid>
                <a:gridCol w="4036405"/>
                <a:gridCol w="4036405"/>
              </a:tblGrid>
              <a:tr h="637201">
                <a:tc gridSpan="2">
                  <a:txBody>
                    <a:bodyPr/>
                    <a:lstStyle/>
                    <a:p>
                      <a:pPr algn="ctr"/>
                      <a:r>
                        <a:rPr lang="en-GB" sz="2400" dirty="0" smtClean="0"/>
                        <a:t>Common words set 5</a:t>
                      </a:r>
                      <a:endParaRPr lang="en-GB" sz="2400" dirty="0"/>
                    </a:p>
                  </a:txBody>
                  <a:tcPr/>
                </a:tc>
                <a:tc hMerge="1">
                  <a:txBody>
                    <a:bodyPr/>
                    <a:lstStyle/>
                    <a:p>
                      <a:endParaRPr lang="en-GB" dirty="0"/>
                    </a:p>
                  </a:txBody>
                  <a:tcPr/>
                </a:tc>
              </a:tr>
              <a:tr h="594929">
                <a:tc>
                  <a:txBody>
                    <a:bodyPr/>
                    <a:lstStyle/>
                    <a:p>
                      <a:pPr algn="ctr"/>
                      <a:r>
                        <a:rPr lang="en-GB" sz="3200" dirty="0" smtClean="0"/>
                        <a:t>January </a:t>
                      </a:r>
                      <a:endParaRPr lang="en-GB" sz="3200" dirty="0"/>
                    </a:p>
                  </a:txBody>
                  <a:tcPr/>
                </a:tc>
                <a:tc>
                  <a:txBody>
                    <a:bodyPr/>
                    <a:lstStyle/>
                    <a:p>
                      <a:pPr algn="ctr"/>
                      <a:r>
                        <a:rPr lang="en-GB" sz="3200" dirty="0" smtClean="0"/>
                        <a:t>August</a:t>
                      </a:r>
                      <a:endParaRPr lang="en-GB" sz="3200" dirty="0"/>
                    </a:p>
                  </a:txBody>
                  <a:tcPr/>
                </a:tc>
              </a:tr>
              <a:tr h="594929">
                <a:tc>
                  <a:txBody>
                    <a:bodyPr/>
                    <a:lstStyle/>
                    <a:p>
                      <a:pPr algn="ctr"/>
                      <a:r>
                        <a:rPr lang="en-GB" sz="3200" dirty="0" smtClean="0"/>
                        <a:t>February</a:t>
                      </a:r>
                      <a:endParaRPr lang="en-GB" sz="3200" dirty="0"/>
                    </a:p>
                  </a:txBody>
                  <a:tcPr/>
                </a:tc>
                <a:tc>
                  <a:txBody>
                    <a:bodyPr/>
                    <a:lstStyle/>
                    <a:p>
                      <a:pPr algn="ctr"/>
                      <a:r>
                        <a:rPr lang="en-GB" sz="3200" dirty="0" smtClean="0"/>
                        <a:t>September</a:t>
                      </a:r>
                      <a:endParaRPr lang="en-GB" sz="3200" dirty="0"/>
                    </a:p>
                  </a:txBody>
                  <a:tcPr/>
                </a:tc>
              </a:tr>
              <a:tr h="594929">
                <a:tc>
                  <a:txBody>
                    <a:bodyPr/>
                    <a:lstStyle/>
                    <a:p>
                      <a:pPr algn="ctr"/>
                      <a:r>
                        <a:rPr lang="en-GB" sz="3200" dirty="0" smtClean="0"/>
                        <a:t>March</a:t>
                      </a:r>
                      <a:endParaRPr lang="en-GB" sz="3200" dirty="0"/>
                    </a:p>
                  </a:txBody>
                  <a:tcPr/>
                </a:tc>
                <a:tc>
                  <a:txBody>
                    <a:bodyPr/>
                    <a:lstStyle/>
                    <a:p>
                      <a:pPr algn="ctr"/>
                      <a:r>
                        <a:rPr lang="en-GB" sz="3200" dirty="0" smtClean="0"/>
                        <a:t>October</a:t>
                      </a:r>
                      <a:endParaRPr lang="en-GB" sz="3200" dirty="0"/>
                    </a:p>
                  </a:txBody>
                  <a:tcPr/>
                </a:tc>
              </a:tr>
              <a:tr h="594929">
                <a:tc>
                  <a:txBody>
                    <a:bodyPr/>
                    <a:lstStyle/>
                    <a:p>
                      <a:pPr algn="ctr"/>
                      <a:r>
                        <a:rPr lang="en-GB" sz="3200" dirty="0" smtClean="0"/>
                        <a:t>April</a:t>
                      </a:r>
                      <a:endParaRPr lang="en-GB" sz="3200" dirty="0"/>
                    </a:p>
                  </a:txBody>
                  <a:tcPr/>
                </a:tc>
                <a:tc>
                  <a:txBody>
                    <a:bodyPr/>
                    <a:lstStyle/>
                    <a:p>
                      <a:pPr algn="ctr"/>
                      <a:r>
                        <a:rPr lang="en-GB" sz="3200" dirty="0" smtClean="0"/>
                        <a:t>November</a:t>
                      </a:r>
                      <a:endParaRPr lang="en-GB" sz="3200" dirty="0"/>
                    </a:p>
                  </a:txBody>
                  <a:tcPr/>
                </a:tc>
              </a:tr>
              <a:tr h="594929">
                <a:tc>
                  <a:txBody>
                    <a:bodyPr/>
                    <a:lstStyle/>
                    <a:p>
                      <a:pPr algn="ctr"/>
                      <a:r>
                        <a:rPr lang="en-GB" sz="3200" dirty="0" smtClean="0"/>
                        <a:t>May</a:t>
                      </a:r>
                      <a:endParaRPr lang="en-GB" sz="3200" dirty="0"/>
                    </a:p>
                  </a:txBody>
                  <a:tcPr/>
                </a:tc>
                <a:tc>
                  <a:txBody>
                    <a:bodyPr/>
                    <a:lstStyle/>
                    <a:p>
                      <a:pPr algn="ctr"/>
                      <a:r>
                        <a:rPr lang="en-GB" sz="3200" dirty="0" smtClean="0"/>
                        <a:t>December</a:t>
                      </a:r>
                      <a:endParaRPr lang="en-GB" sz="3200" dirty="0"/>
                    </a:p>
                  </a:txBody>
                  <a:tcPr/>
                </a:tc>
              </a:tr>
              <a:tr h="594929">
                <a:tc>
                  <a:txBody>
                    <a:bodyPr/>
                    <a:lstStyle/>
                    <a:p>
                      <a:pPr algn="ctr"/>
                      <a:r>
                        <a:rPr lang="en-GB" sz="3200" dirty="0" smtClean="0"/>
                        <a:t>June</a:t>
                      </a:r>
                      <a:endParaRPr lang="en-GB" sz="3200" dirty="0"/>
                    </a:p>
                  </a:txBody>
                  <a:tcPr/>
                </a:tc>
                <a:tc>
                  <a:txBody>
                    <a:bodyPr/>
                    <a:lstStyle/>
                    <a:p>
                      <a:pPr algn="ctr"/>
                      <a:r>
                        <a:rPr lang="en-GB" sz="3200" dirty="0" smtClean="0"/>
                        <a:t>quickly</a:t>
                      </a:r>
                      <a:endParaRPr lang="en-GB" sz="3200" dirty="0"/>
                    </a:p>
                  </a:txBody>
                  <a:tcPr/>
                </a:tc>
              </a:tr>
              <a:tr h="594929">
                <a:tc>
                  <a:txBody>
                    <a:bodyPr/>
                    <a:lstStyle/>
                    <a:p>
                      <a:pPr algn="ctr"/>
                      <a:r>
                        <a:rPr lang="en-GB" sz="3200" dirty="0" smtClean="0"/>
                        <a:t>July </a:t>
                      </a:r>
                      <a:endParaRPr lang="en-GB" sz="3200" dirty="0"/>
                    </a:p>
                  </a:txBody>
                  <a:tcPr/>
                </a:tc>
                <a:tc>
                  <a:txBody>
                    <a:bodyPr/>
                    <a:lstStyle/>
                    <a:p>
                      <a:pPr algn="ctr"/>
                      <a:r>
                        <a:rPr lang="en-GB" sz="3200" dirty="0" smtClean="0"/>
                        <a:t>important</a:t>
                      </a:r>
                      <a:endParaRPr lang="en-GB" sz="3200" dirty="0"/>
                    </a:p>
                  </a:txBody>
                  <a:tcPr/>
                </a:tc>
              </a:tr>
              <a:tr h="594929">
                <a:tc>
                  <a:txBody>
                    <a:bodyPr/>
                    <a:lstStyle/>
                    <a:p>
                      <a:pPr algn="ctr"/>
                      <a:endParaRPr lang="en-GB" sz="3200" dirty="0"/>
                    </a:p>
                  </a:txBody>
                  <a:tcPr/>
                </a:tc>
                <a:tc>
                  <a:txBody>
                    <a:bodyPr/>
                    <a:lstStyle/>
                    <a:p>
                      <a:pPr algn="ctr"/>
                      <a:r>
                        <a:rPr lang="en-GB" sz="3200" dirty="0" smtClean="0"/>
                        <a:t>mumbled</a:t>
                      </a:r>
                      <a:endParaRPr lang="en-GB" sz="3200" dirty="0"/>
                    </a:p>
                  </a:txBody>
                  <a:tcPr/>
                </a:tc>
              </a:tr>
            </a:tbl>
          </a:graphicData>
        </a:graphic>
      </p:graphicFrame>
      <p:sp>
        <p:nvSpPr>
          <p:cNvPr id="11" name="Content Placeholder 2"/>
          <p:cNvSpPr txBox="1">
            <a:spLocks/>
          </p:cNvSpPr>
          <p:nvPr/>
        </p:nvSpPr>
        <p:spPr>
          <a:xfrm>
            <a:off x="896278" y="672845"/>
            <a:ext cx="7362530" cy="576064"/>
          </a:xfrm>
          <a:prstGeom prst="rect">
            <a:avLst/>
          </a:prstGeom>
        </p:spPr>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ctr">
              <a:buFont typeface="Wingdings 3"/>
              <a:buNone/>
            </a:pPr>
            <a:r>
              <a:rPr lang="en-GB" sz="2000" b="1" u="sng" dirty="0" smtClean="0">
                <a:latin typeface="Comic Sans MS" panose="030F0702030302020204" pitchFamily="66" charset="0"/>
              </a:rPr>
              <a:t>LI: I can use strategies to help me spell common words</a:t>
            </a:r>
            <a:endParaRPr lang="en-GB" sz="2800" b="1" u="sng" dirty="0">
              <a:latin typeface="Comic Sans MS" panose="030F0702030302020204" pitchFamily="66" charset="0"/>
            </a:endParaRPr>
          </a:p>
        </p:txBody>
      </p:sp>
    </p:spTree>
    <p:extLst>
      <p:ext uri="{BB962C8B-B14F-4D97-AF65-F5344CB8AC3E}">
        <p14:creationId xmlns:p14="http://schemas.microsoft.com/office/powerpoint/2010/main" val="18963303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8403" y="1010072"/>
            <a:ext cx="7362530" cy="576064"/>
          </a:xfrm>
        </p:spPr>
        <p:txBody>
          <a:bodyPr>
            <a:noAutofit/>
          </a:bodyPr>
          <a:lstStyle/>
          <a:p>
            <a:pPr marL="0" indent="0" algn="ctr">
              <a:buNone/>
            </a:pPr>
            <a:r>
              <a:rPr lang="en-GB" sz="2000" b="1" u="sng" dirty="0" smtClean="0">
                <a:latin typeface="Comic Sans MS" panose="030F0702030302020204" pitchFamily="66" charset="0"/>
              </a:rPr>
              <a:t>LI: I can use strategies to help me spell common words</a:t>
            </a:r>
            <a:endParaRPr lang="en-GB" sz="2800" b="1" u="sng" dirty="0">
              <a:latin typeface="Comic Sans MS" panose="030F0702030302020204" pitchFamily="66" charset="0"/>
            </a:endParaRPr>
          </a:p>
        </p:txBody>
      </p:sp>
      <p:sp>
        <p:nvSpPr>
          <p:cNvPr id="2" name="Title 1"/>
          <p:cNvSpPr>
            <a:spLocks noGrp="1"/>
          </p:cNvSpPr>
          <p:nvPr>
            <p:ph type="title"/>
          </p:nvPr>
        </p:nvSpPr>
        <p:spPr>
          <a:xfrm>
            <a:off x="612776" y="312739"/>
            <a:ext cx="7991672" cy="595981"/>
          </a:xfrm>
        </p:spPr>
        <p:txBody>
          <a:bodyPr>
            <a:noAutofit/>
          </a:bodyPr>
          <a:lstStyle/>
          <a:p>
            <a:pPr algn="ctr"/>
            <a:r>
              <a:rPr lang="en-GB" sz="2400" b="1" u="sng" dirty="0" smtClean="0">
                <a:latin typeface="Comic Sans MS" panose="030F0702030302020204" pitchFamily="66" charset="0"/>
              </a:rPr>
              <a:t>Spelling slide 3 (Tom Fletcher &amp; Roald Dahl groups) </a:t>
            </a:r>
            <a:endParaRPr lang="en-GB" sz="2400" b="1" u="sng"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7382" y="692696"/>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2" descr="C:\Users\craig.paterson\AppData\Local\Microsoft\Windows\INetCache\IE\C43TIY1T\be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418" y="1586136"/>
            <a:ext cx="1080120" cy="10801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60375" y="1874217"/>
            <a:ext cx="7877103" cy="4678204"/>
          </a:xfrm>
          <a:prstGeom prst="rect">
            <a:avLst/>
          </a:prstGeom>
          <a:noFill/>
        </p:spPr>
        <p:txBody>
          <a:bodyPr wrap="square" rtlCol="0">
            <a:spAutoFit/>
          </a:bodyPr>
          <a:lstStyle/>
          <a:p>
            <a:pPr algn="ctr"/>
            <a:r>
              <a:rPr lang="en-GB" sz="2400" b="1" u="sng" dirty="0" smtClean="0"/>
              <a:t>EXAMPLES:</a:t>
            </a:r>
          </a:p>
          <a:p>
            <a:endParaRPr lang="en-GB" sz="2400" dirty="0"/>
          </a:p>
          <a:p>
            <a:pPr algn="ctr"/>
            <a:r>
              <a:rPr lang="en-GB" sz="2800" dirty="0" smtClean="0"/>
              <a:t>January = Jan  u  </a:t>
            </a:r>
            <a:r>
              <a:rPr lang="en-GB" sz="2800" dirty="0" err="1" smtClean="0"/>
              <a:t>ar</a:t>
            </a:r>
            <a:r>
              <a:rPr lang="en-GB" sz="2800" dirty="0" smtClean="0"/>
              <a:t>  y (</a:t>
            </a:r>
            <a:r>
              <a:rPr lang="en-GB" sz="2800" b="1" dirty="0" smtClean="0"/>
              <a:t>syllabification</a:t>
            </a:r>
            <a:r>
              <a:rPr lang="en-GB" sz="2800" dirty="0" smtClean="0"/>
              <a:t>)</a:t>
            </a:r>
          </a:p>
          <a:p>
            <a:pPr algn="ctr"/>
            <a:endParaRPr lang="en-GB" sz="2800" dirty="0"/>
          </a:p>
          <a:p>
            <a:pPr algn="ctr"/>
            <a:r>
              <a:rPr lang="en-GB" sz="2800" dirty="0" smtClean="0"/>
              <a:t>quickly = </a:t>
            </a:r>
            <a:r>
              <a:rPr lang="en-GB" sz="2800" u="sng" dirty="0" smtClean="0"/>
              <a:t>quick</a:t>
            </a:r>
            <a:r>
              <a:rPr lang="en-GB" sz="2800" dirty="0" smtClean="0"/>
              <a:t>  </a:t>
            </a:r>
            <a:r>
              <a:rPr lang="en-GB" sz="2800" dirty="0" err="1" smtClean="0"/>
              <a:t>ly</a:t>
            </a:r>
            <a:r>
              <a:rPr lang="en-GB" sz="2800" dirty="0" smtClean="0"/>
              <a:t> (</a:t>
            </a:r>
            <a:r>
              <a:rPr lang="en-GB" sz="2800" b="1" dirty="0" smtClean="0"/>
              <a:t>words within words</a:t>
            </a:r>
            <a:r>
              <a:rPr lang="en-GB" sz="2800" dirty="0" smtClean="0"/>
              <a:t>) </a:t>
            </a:r>
          </a:p>
          <a:p>
            <a:pPr algn="ctr"/>
            <a:endParaRPr lang="en-GB" sz="2800" dirty="0"/>
          </a:p>
          <a:p>
            <a:pPr algn="ctr"/>
            <a:endParaRPr lang="en-GB" sz="2800" dirty="0"/>
          </a:p>
          <a:p>
            <a:pPr algn="ctr"/>
            <a:r>
              <a:rPr lang="en-GB" sz="2800" i="1" dirty="0" smtClean="0"/>
              <a:t>Try and use as many different strategies as you can! </a:t>
            </a:r>
            <a:r>
              <a:rPr lang="en-GB" sz="2800" dirty="0" smtClean="0"/>
              <a:t> </a:t>
            </a:r>
          </a:p>
          <a:p>
            <a:endParaRPr lang="en-GB" dirty="0"/>
          </a:p>
          <a:p>
            <a:endParaRPr lang="en-GB" dirty="0" smtClean="0"/>
          </a:p>
          <a:p>
            <a:endParaRPr lang="en-GB" dirty="0"/>
          </a:p>
        </p:txBody>
      </p:sp>
    </p:spTree>
    <p:extLst>
      <p:ext uri="{BB962C8B-B14F-4D97-AF65-F5344CB8AC3E}">
        <p14:creationId xmlns:p14="http://schemas.microsoft.com/office/powerpoint/2010/main" val="27228551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itle 1"/>
          <p:cNvSpPr txBox="1">
            <a:spLocks/>
          </p:cNvSpPr>
          <p:nvPr/>
        </p:nvSpPr>
        <p:spPr>
          <a:xfrm>
            <a:off x="1150534" y="67594"/>
            <a:ext cx="7125113" cy="595981"/>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GB" sz="2400" u="sng" dirty="0" smtClean="0">
                <a:latin typeface="Comic Sans MS" panose="030F0702030302020204" pitchFamily="66" charset="0"/>
              </a:rPr>
              <a:t>Spelling (David Walliams Group) </a:t>
            </a:r>
            <a:endParaRPr lang="en-GB" sz="2400" u="sng" dirty="0">
              <a:latin typeface="Comic Sans MS" panose="030F0702030302020204" pitchFamily="66"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053" t="11144" r="20597" b="26567"/>
          <a:stretch/>
        </p:blipFill>
        <p:spPr>
          <a:xfrm>
            <a:off x="155575" y="663575"/>
            <a:ext cx="5962852" cy="5032806"/>
          </a:xfrm>
          <a:prstGeom prst="rect">
            <a:avLst/>
          </a:prstGeom>
        </p:spPr>
      </p:pic>
      <p:sp>
        <p:nvSpPr>
          <p:cNvPr id="3" name="TextBox 2"/>
          <p:cNvSpPr txBox="1"/>
          <p:nvPr/>
        </p:nvSpPr>
        <p:spPr>
          <a:xfrm>
            <a:off x="941189" y="5767149"/>
            <a:ext cx="5061193" cy="646331"/>
          </a:xfrm>
          <a:prstGeom prst="rect">
            <a:avLst/>
          </a:prstGeom>
          <a:noFill/>
          <a:ln>
            <a:solidFill>
              <a:schemeClr val="tx1"/>
            </a:solidFill>
          </a:ln>
        </p:spPr>
        <p:txBody>
          <a:bodyPr wrap="square" rtlCol="0">
            <a:spAutoFit/>
          </a:bodyPr>
          <a:lstStyle/>
          <a:p>
            <a:pPr algn="ctr"/>
            <a:r>
              <a:rPr lang="en-GB" b="1" i="1" dirty="0" smtClean="0"/>
              <a:t>Example of how to practise your common words!</a:t>
            </a:r>
            <a:endParaRPr lang="en-GB" b="1" i="1"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98793" y="2682598"/>
            <a:ext cx="3076568" cy="1323216"/>
          </a:xfrm>
          <a:prstGeom prst="rect">
            <a:avLst/>
          </a:prstGeom>
        </p:spPr>
      </p:pic>
      <p:sp>
        <p:nvSpPr>
          <p:cNvPr id="28" name="Rectangle 27"/>
          <p:cNvSpPr/>
          <p:nvPr/>
        </p:nvSpPr>
        <p:spPr>
          <a:xfrm>
            <a:off x="6574348" y="663575"/>
            <a:ext cx="2569652" cy="5447645"/>
          </a:xfrm>
          <a:prstGeom prst="rect">
            <a:avLst/>
          </a:prstGeom>
        </p:spPr>
        <p:txBody>
          <a:bodyPr wrap="square">
            <a:spAutoFit/>
          </a:bodyPr>
          <a:lstStyle/>
          <a:p>
            <a:pPr algn="ctr"/>
            <a:endParaRPr lang="en-GB" dirty="0" smtClean="0"/>
          </a:p>
          <a:p>
            <a:pPr algn="ctr"/>
            <a:endParaRPr lang="en-GB" dirty="0"/>
          </a:p>
          <a:p>
            <a:pPr algn="ctr"/>
            <a:r>
              <a:rPr lang="en-GB" sz="2400" b="1" u="sng" dirty="0"/>
              <a:t>TASK: </a:t>
            </a:r>
          </a:p>
          <a:p>
            <a:pPr algn="ctr"/>
            <a:endParaRPr lang="en-GB" sz="2400" dirty="0"/>
          </a:p>
          <a:p>
            <a:pPr algn="ctr"/>
            <a:r>
              <a:rPr lang="en-GB" sz="2400" dirty="0"/>
              <a:t>You have got a new set of common words to practise today! </a:t>
            </a:r>
          </a:p>
          <a:p>
            <a:pPr algn="ctr"/>
            <a:endParaRPr lang="en-GB" sz="2400" dirty="0" smtClean="0"/>
          </a:p>
          <a:p>
            <a:pPr algn="ctr"/>
            <a:r>
              <a:rPr lang="en-GB" sz="2400" dirty="0" smtClean="0"/>
              <a:t>Remember </a:t>
            </a:r>
            <a:r>
              <a:rPr lang="en-GB" sz="2400" dirty="0"/>
              <a:t>to use the ‘Read, Write and Spell’ strategy to help you practise. </a:t>
            </a:r>
          </a:p>
        </p:txBody>
      </p:sp>
      <p:cxnSp>
        <p:nvCxnSpPr>
          <p:cNvPr id="1025" name="Straight Arrow Connector 1024"/>
          <p:cNvCxnSpPr/>
          <p:nvPr/>
        </p:nvCxnSpPr>
        <p:spPr>
          <a:xfrm flipH="1" flipV="1">
            <a:off x="5868144" y="3179978"/>
            <a:ext cx="936104" cy="96910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941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575" y="67594"/>
            <a:ext cx="7125113" cy="595981"/>
          </a:xfrm>
        </p:spPr>
        <p:txBody>
          <a:bodyPr>
            <a:noAutofit/>
          </a:bodyPr>
          <a:lstStyle/>
          <a:p>
            <a:pPr algn="ctr"/>
            <a:r>
              <a:rPr lang="en-GB" sz="4400" b="1" u="sng" dirty="0" smtClean="0">
                <a:latin typeface="Comic Sans MS" panose="030F0702030302020204" pitchFamily="66" charset="0"/>
              </a:rPr>
              <a:t>Reading </a:t>
            </a:r>
            <a:endParaRPr lang="en-GB" sz="4400" b="1" u="sng" dirty="0">
              <a:latin typeface="Comic Sans MS" panose="030F0702030302020204" pitchFamily="66" charset="0"/>
            </a:endParaRPr>
          </a:p>
        </p:txBody>
      </p:sp>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917575" y="814819"/>
            <a:ext cx="7623249" cy="1815882"/>
          </a:xfrm>
          <a:prstGeom prst="rect">
            <a:avLst/>
          </a:prstGeom>
          <a:noFill/>
        </p:spPr>
        <p:txBody>
          <a:bodyPr wrap="square" rtlCol="0">
            <a:spAutoFit/>
          </a:bodyPr>
          <a:lstStyle/>
          <a:p>
            <a:pPr algn="ctr"/>
            <a:r>
              <a:rPr lang="en-GB" sz="2000" b="1" u="sng" dirty="0" smtClean="0">
                <a:latin typeface="Comic Sans MS" panose="030F0702030302020204" pitchFamily="66" charset="0"/>
              </a:rPr>
              <a:t>L.I I am using different reading strategies to help me understand my book</a:t>
            </a:r>
          </a:p>
          <a:p>
            <a:endParaRPr lang="en-GB" sz="2400" dirty="0" smtClean="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a:p>
            <a:pPr marL="457200" indent="-457200">
              <a:buFont typeface="+mj-lt"/>
              <a:buAutoNum type="arabicPeriod"/>
            </a:pPr>
            <a:endParaRPr lang="en-GB" sz="24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504528"/>
            <a:ext cx="1017550" cy="81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612775" y="1632286"/>
            <a:ext cx="7923063" cy="2677656"/>
          </a:xfrm>
          <a:prstGeom prst="rect">
            <a:avLst/>
          </a:prstGeom>
          <a:noFill/>
        </p:spPr>
        <p:txBody>
          <a:bodyPr wrap="square" rtlCol="0">
            <a:spAutoFit/>
          </a:bodyPr>
          <a:lstStyle/>
          <a:p>
            <a:pPr algn="ctr" fontAlgn="base"/>
            <a:endParaRPr lang="en-GB" sz="2400" i="1" dirty="0" smtClean="0">
              <a:latin typeface="Comic Sans MS" panose="030F0702030302020204" pitchFamily="66" charset="0"/>
            </a:endParaRPr>
          </a:p>
          <a:p>
            <a:pPr algn="ctr"/>
            <a:endParaRPr lang="en-GB" sz="2600" b="1" i="1" u="sng" dirty="0" smtClean="0">
              <a:latin typeface="Comic Sans MS" panose="030F0702030302020204" pitchFamily="66" charset="0"/>
            </a:endParaRPr>
          </a:p>
          <a:p>
            <a:pPr fontAlgn="base"/>
            <a:endParaRPr lang="en-GB" sz="2400" i="1" dirty="0" smtClean="0"/>
          </a:p>
          <a:p>
            <a:pPr fontAlgn="base"/>
            <a:endParaRPr lang="en-GB" sz="2400" i="1" dirty="0" smtClean="0"/>
          </a:p>
          <a:p>
            <a:pPr algn="ctr"/>
            <a:endParaRPr lang="en-GB" sz="2600" b="1" i="1" dirty="0">
              <a:latin typeface="Comic Sans MS" panose="030F0702030302020204" pitchFamily="66" charset="0"/>
            </a:endParaRPr>
          </a:p>
          <a:p>
            <a:pPr algn="ctr"/>
            <a:endParaRPr lang="en-GB" sz="2600" b="1" i="1" dirty="0" smtClean="0">
              <a:latin typeface="Comic Sans MS" panose="030F0702030302020204" pitchFamily="66" charset="0"/>
            </a:endParaRPr>
          </a:p>
          <a:p>
            <a:endParaRPr lang="en-GB" dirty="0"/>
          </a:p>
        </p:txBody>
      </p:sp>
      <p:sp>
        <p:nvSpPr>
          <p:cNvPr id="3" name="Rectangle 2"/>
          <p:cNvSpPr/>
          <p:nvPr/>
        </p:nvSpPr>
        <p:spPr>
          <a:xfrm>
            <a:off x="265099" y="1632286"/>
            <a:ext cx="8618413" cy="4708981"/>
          </a:xfrm>
          <a:prstGeom prst="rect">
            <a:avLst/>
          </a:prstGeom>
        </p:spPr>
        <p:txBody>
          <a:bodyPr wrap="square">
            <a:spAutoFit/>
          </a:bodyPr>
          <a:lstStyle/>
          <a:p>
            <a:pPr fontAlgn="base"/>
            <a:r>
              <a:rPr lang="en-GB" sz="2000" b="1" u="sng" dirty="0"/>
              <a:t>Reading:</a:t>
            </a:r>
            <a:endParaRPr lang="en-GB" sz="2000" u="sng" dirty="0"/>
          </a:p>
          <a:p>
            <a:pPr fontAlgn="base"/>
            <a:endParaRPr lang="en-GB" sz="2000" b="1" i="1" dirty="0" smtClean="0"/>
          </a:p>
          <a:p>
            <a:pPr fontAlgn="base"/>
            <a:r>
              <a:rPr lang="en-GB" sz="2000" b="1" i="1" dirty="0" smtClean="0"/>
              <a:t>David </a:t>
            </a:r>
            <a:r>
              <a:rPr lang="en-GB" sz="2000" b="1" i="1" dirty="0"/>
              <a:t>Walliams:</a:t>
            </a:r>
            <a:r>
              <a:rPr lang="en-GB" sz="2000" i="1" dirty="0"/>
              <a:t> </a:t>
            </a:r>
            <a:r>
              <a:rPr lang="en-GB" sz="2000" dirty="0"/>
              <a:t>Choose one of  tasks below, depending on how much of a challenge you want.</a:t>
            </a:r>
          </a:p>
          <a:p>
            <a:pPr fontAlgn="base"/>
            <a:r>
              <a:rPr lang="en-GB" sz="2000" dirty="0">
                <a:hlinkClick r:id="rId4"/>
              </a:rPr>
              <a:t>Messy Magpie adding suffixes – Green</a:t>
            </a:r>
            <a:endParaRPr lang="en-GB" sz="2000" dirty="0"/>
          </a:p>
          <a:p>
            <a:pPr fontAlgn="base"/>
            <a:r>
              <a:rPr lang="en-GB" sz="2000" dirty="0">
                <a:hlinkClick r:id="rId5"/>
              </a:rPr>
              <a:t>Messy Magpie adding suffixes – Green Answers</a:t>
            </a:r>
            <a:endParaRPr lang="en-GB" sz="2000" dirty="0"/>
          </a:p>
          <a:p>
            <a:pPr fontAlgn="base"/>
            <a:r>
              <a:rPr lang="en-GB" sz="2000" dirty="0">
                <a:hlinkClick r:id="rId6"/>
              </a:rPr>
              <a:t>Messy Magpie adding suffixes – Amber</a:t>
            </a:r>
            <a:endParaRPr lang="en-GB" sz="2000" dirty="0"/>
          </a:p>
          <a:p>
            <a:pPr fontAlgn="base"/>
            <a:r>
              <a:rPr lang="en-GB" sz="2000" dirty="0">
                <a:hlinkClick r:id="rId7"/>
              </a:rPr>
              <a:t>Messy Magpie adding suffixes – Amber Answers</a:t>
            </a:r>
            <a:endParaRPr lang="en-GB" sz="2000" dirty="0"/>
          </a:p>
          <a:p>
            <a:pPr fontAlgn="base"/>
            <a:r>
              <a:rPr lang="en-GB" sz="2000" dirty="0">
                <a:hlinkClick r:id="rId8"/>
              </a:rPr>
              <a:t>Messy Magpie adding suffixes – Red</a:t>
            </a:r>
            <a:endParaRPr lang="en-GB" sz="2000" dirty="0"/>
          </a:p>
          <a:p>
            <a:pPr fontAlgn="base"/>
            <a:r>
              <a:rPr lang="en-GB" sz="2000" dirty="0">
                <a:hlinkClick r:id="rId9"/>
              </a:rPr>
              <a:t>Messy Magpie adding suffixes – Red Answers</a:t>
            </a:r>
            <a:endParaRPr lang="en-GB" sz="2000" dirty="0"/>
          </a:p>
          <a:p>
            <a:pPr fontAlgn="base"/>
            <a:endParaRPr lang="en-GB" sz="2000" b="1" i="1" dirty="0" smtClean="0"/>
          </a:p>
          <a:p>
            <a:pPr fontAlgn="base"/>
            <a:r>
              <a:rPr lang="en-GB" sz="2000" b="1" i="1" dirty="0" smtClean="0"/>
              <a:t>Roald </a:t>
            </a:r>
            <a:r>
              <a:rPr lang="en-GB" sz="2000" b="1" i="1" dirty="0"/>
              <a:t>Dahl</a:t>
            </a:r>
            <a:r>
              <a:rPr lang="en-GB" sz="2000" b="1" dirty="0"/>
              <a:t>: </a:t>
            </a:r>
            <a:r>
              <a:rPr lang="en-GB" sz="2000" dirty="0">
                <a:hlinkClick r:id="rId10"/>
              </a:rPr>
              <a:t>Chapter 2 – </a:t>
            </a:r>
            <a:r>
              <a:rPr lang="en-GB" sz="2000" dirty="0" err="1">
                <a:hlinkClick r:id="rId10"/>
              </a:rPr>
              <a:t>Visuliser</a:t>
            </a:r>
            <a:endParaRPr lang="en-GB" sz="2000" dirty="0"/>
          </a:p>
          <a:p>
            <a:pPr fontAlgn="base"/>
            <a:endParaRPr lang="en-GB" sz="2000" i="1" dirty="0" smtClean="0"/>
          </a:p>
          <a:p>
            <a:pPr fontAlgn="base"/>
            <a:r>
              <a:rPr lang="en-GB" sz="2000" b="1" i="1" dirty="0" smtClean="0"/>
              <a:t>Tom </a:t>
            </a:r>
            <a:r>
              <a:rPr lang="en-GB" sz="2000" b="1" i="1" dirty="0"/>
              <a:t>Fletcher</a:t>
            </a:r>
            <a:r>
              <a:rPr lang="en-GB" sz="2000" b="1" dirty="0"/>
              <a:t>:</a:t>
            </a:r>
            <a:r>
              <a:rPr lang="en-GB" sz="2000" dirty="0"/>
              <a:t> </a:t>
            </a:r>
            <a:r>
              <a:rPr lang="en-GB" sz="2000" dirty="0">
                <a:hlinkClick r:id="rId11"/>
              </a:rPr>
              <a:t>Chapter 9 – Main Ideas and Summarising</a:t>
            </a:r>
            <a:r>
              <a:rPr lang="en-GB" sz="2000" dirty="0"/>
              <a:t> (Just do main ideas</a:t>
            </a:r>
            <a:r>
              <a:rPr lang="en-GB" dirty="0"/>
              <a:t>)</a:t>
            </a:r>
          </a:p>
        </p:txBody>
      </p:sp>
    </p:spTree>
    <p:extLst>
      <p:ext uri="{BB962C8B-B14F-4D97-AF65-F5344CB8AC3E}">
        <p14:creationId xmlns:p14="http://schemas.microsoft.com/office/powerpoint/2010/main" val="1909637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3898</TotalTime>
  <Words>1296</Words>
  <Application>Microsoft Office PowerPoint</Application>
  <PresentationFormat>On-screen Show (4:3)</PresentationFormat>
  <Paragraphs>165</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 Tuesday 26th May  </vt:lpstr>
      <vt:lpstr>Health and Wellbeing </vt:lpstr>
      <vt:lpstr>Health and Wellbeing </vt:lpstr>
      <vt:lpstr>Spelling slide 1 (Tom Fletcher &amp; Roald Dahl groups) </vt:lpstr>
      <vt:lpstr>PowerPoint Presentation</vt:lpstr>
      <vt:lpstr>Spelling slide 3 (Tom Fletcher &amp; Roald Dahl groups) </vt:lpstr>
      <vt:lpstr>Spelling slide 3 (Tom Fletcher &amp; Roald Dahl groups) </vt:lpstr>
      <vt:lpstr>PowerPoint Presentation</vt:lpstr>
      <vt:lpstr>Reading </vt:lpstr>
      <vt:lpstr>Maths (slide 1)    </vt:lpstr>
      <vt:lpstr>Maths (slide 2)    </vt:lpstr>
      <vt:lpstr>Maths (slide 3)    </vt:lpstr>
      <vt:lpstr>Topic</vt:lpstr>
      <vt:lpstr>Topic (slide 1) – Great Scots! </vt:lpstr>
      <vt:lpstr>Topic (slide 2) – Great Scots! </vt:lpstr>
      <vt:lpstr>Topic (slide 3) – Great Scots! </vt:lpstr>
      <vt:lpstr>Topic (slide 4) – Great Scots! </vt:lpstr>
      <vt:lpstr>Topic (slide 5) – Great Scots! </vt:lpstr>
      <vt:lpstr>Topic (slide 6) – Great Scots! </vt:lpstr>
      <vt:lpstr>Topic (slide 7) – Great Scots! </vt:lpstr>
      <vt:lpstr>Topic extension task! </vt:lpstr>
      <vt:lpstr>Feel free to leave comments / questions on Teams throughout the day and I will try my best to get back to you.  Enjoy your day, Primary 4!</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Craig Paterson</cp:lastModifiedBy>
  <cp:revision>307</cp:revision>
  <dcterms:created xsi:type="dcterms:W3CDTF">2020-03-21T18:06:53Z</dcterms:created>
  <dcterms:modified xsi:type="dcterms:W3CDTF">2020-05-26T07:58:51Z</dcterms:modified>
</cp:coreProperties>
</file>