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3"/>
  </p:notesMasterIdLst>
  <p:sldIdLst>
    <p:sldId id="256" r:id="rId2"/>
    <p:sldId id="270" r:id="rId3"/>
    <p:sldId id="272" r:id="rId4"/>
    <p:sldId id="271" r:id="rId5"/>
    <p:sldId id="258" r:id="rId6"/>
    <p:sldId id="259" r:id="rId7"/>
    <p:sldId id="276" r:id="rId8"/>
    <p:sldId id="261" r:id="rId9"/>
    <p:sldId id="274" r:id="rId10"/>
    <p:sldId id="275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393"/>
    <a:srgbClr val="66FF66"/>
    <a:srgbClr val="B48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60" d="100"/>
          <a:sy n="60" d="100"/>
        </p:scale>
        <p:origin x="-84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AE9E0-1960-4C64-8A3E-AB60B72511E5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F320A-69C6-42B7-B01E-5838488FB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4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320A-69C6-42B7-B01E-5838488FB4D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07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eBvJVOuBPXI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xfordowl.co.uk/?sellanguage=en&amp;mode=hub" TargetMode="Externa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hyperlink" Target="https://www.youtube.com/watch?v=q_yUC1NCFk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topmarks.co.uk/maths-games/mental-maths-tra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lPISwWu7IKA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7975" y="160338"/>
            <a:ext cx="8368481" cy="6581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71600" y="404664"/>
            <a:ext cx="7128792" cy="17281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476673"/>
            <a:ext cx="7117180" cy="792087"/>
          </a:xfrm>
        </p:spPr>
        <p:txBody>
          <a:bodyPr/>
          <a:lstStyle/>
          <a:p>
            <a:pPr algn="ctr"/>
            <a:r>
              <a:rPr lang="en-GB" sz="4400" b="1" dirty="0" smtClean="0">
                <a:latin typeface="Comic Sans MS" panose="030F0702030302020204" pitchFamily="66" charset="0"/>
              </a:rPr>
              <a:t>Tuesday </a:t>
            </a:r>
            <a:r>
              <a:rPr lang="en-GB" sz="4400" b="1" dirty="0" smtClean="0">
                <a:latin typeface="Comic Sans MS" panose="030F0702030302020204" pitchFamily="66" charset="0"/>
              </a:rPr>
              <a:t>26</a:t>
            </a:r>
            <a:r>
              <a:rPr lang="en-GB" sz="44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4400" b="1" dirty="0" smtClean="0">
                <a:latin typeface="Comic Sans MS" panose="030F0702030302020204" pitchFamily="66" charset="0"/>
              </a:rPr>
              <a:t> </a:t>
            </a:r>
            <a:r>
              <a:rPr lang="en-GB" sz="4400" b="1" dirty="0" smtClean="0">
                <a:latin typeface="Comic Sans MS" panose="030F0702030302020204" pitchFamily="66" charset="0"/>
              </a:rPr>
              <a:t>of May</a:t>
            </a:r>
            <a:endParaRPr lang="en-GB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1340768"/>
            <a:ext cx="7117180" cy="4298032"/>
          </a:xfrm>
        </p:spPr>
        <p:txBody>
          <a:bodyPr/>
          <a:lstStyle/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Good Morning Primary 3!</a:t>
            </a:r>
          </a:p>
          <a:p>
            <a:pPr algn="ctr"/>
            <a:endParaRPr lang="en-GB" b="1" dirty="0">
              <a:latin typeface="Comic Sans MS" panose="030F0702030302020204" pitchFamily="66" charset="0"/>
            </a:endParaRPr>
          </a:p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Bonjour la class!  Ca </a:t>
            </a:r>
            <a:r>
              <a:rPr lang="en-GB" sz="2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Va</a:t>
            </a: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Can you say todays date in French? </a:t>
            </a:r>
          </a:p>
          <a:p>
            <a:pPr algn="ctr"/>
            <a:r>
              <a:rPr lang="en-GB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Aujourd’hui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c’est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(</a:t>
            </a:r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M…………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26</a:t>
            </a:r>
            <a:r>
              <a:rPr lang="en-GB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</a:t>
            </a:r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M…………)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2020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Watch ‘</a:t>
            </a:r>
            <a:r>
              <a:rPr lang="en-GB" dirty="0" err="1">
                <a:solidFill>
                  <a:schemeClr val="tx1"/>
                </a:solidFill>
                <a:latin typeface="Comic Sans MS" panose="030F0702030302020204" pitchFamily="66" charset="0"/>
              </a:rPr>
              <a:t>Quel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 temps fait </a:t>
            </a:r>
            <a:r>
              <a:rPr lang="en-GB" dirty="0" err="1">
                <a:solidFill>
                  <a:schemeClr val="tx1"/>
                </a:solidFill>
                <a:latin typeface="Comic Sans MS" panose="030F0702030302020204" pitchFamily="66" charset="0"/>
              </a:rPr>
              <a:t>il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?” and see if you can describe todays weather. 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Begin by saying - </a:t>
            </a:r>
            <a:r>
              <a:rPr lang="en-GB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Aujourd’hui</a:t>
            </a:r>
            <a:r>
              <a:rPr lang="en-GB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c’est</a:t>
            </a:r>
            <a:r>
              <a:rPr lang="en-GB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…</a:t>
            </a:r>
            <a:endParaRPr lang="en-GB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https://www.youtube.com/watch?v=eBvJVOuBPXI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308" y1="33464" x2="54385" y2="47133"/>
                        <a14:foregroundMark x1="62000" y1="30086" x2="51000" y2="49097"/>
                        <a14:foregroundMark x1="31923" y1="49568" x2="56308" y2="71956"/>
                        <a14:foregroundMark x1="56308" y1="58366" x2="39077" y2="77298"/>
                        <a14:foregroundMark x1="32462" y1="62215" x2="49154" y2="69049"/>
                        <a14:foregroundMark x1="29538" y1="58366" x2="40538" y2="62687"/>
                        <a14:foregroundMark x1="53385" y1="67086" x2="44846" y2="74863"/>
                        <a14:foregroundMark x1="42000" y1="39827" x2="49615" y2="53967"/>
                        <a14:foregroundMark x1="61077" y1="65672" x2="39615" y2="63236"/>
                        <a14:foregroundMark x1="34308" y1="40299" x2="48615" y2="51060"/>
                        <a14:foregroundMark x1="33846" y1="67086" x2="52923" y2="67086"/>
                        <a14:foregroundMark x1="53385" y1="34014" x2="53385" y2="490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97" y="5589170"/>
            <a:ext cx="1151635" cy="112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jenna.mclean\Desktop\Rainbow clipar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006" y="5474961"/>
            <a:ext cx="1515037" cy="113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jenna.mclean\Desktop\rain clipar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474961"/>
            <a:ext cx="1612577" cy="11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0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4932040" y="96767"/>
            <a:ext cx="3686312" cy="1180730"/>
          </a:xfrm>
        </p:spPr>
        <p:txBody>
          <a:bodyPr/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Handwriting 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Pin on Religion clas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458"/>
            <a:ext cx="4268731" cy="67687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788024" y="1412776"/>
            <a:ext cx="403244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Can you complete this worksheet in your jotter.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Work out what words are missing from the prayer.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Copy the completed sentences into your jotter – remember this is a handwriting task so you should take your time to make sure the letters are formed correctly. 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Now you should have a completed prayer I would like you to say the prayer with your family.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806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252" y="1628800"/>
            <a:ext cx="8562282" cy="3787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020" y="2550232"/>
            <a:ext cx="7336746" cy="194421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3600" b="1" dirty="0" smtClean="0">
                <a:latin typeface="Comic Sans MS" panose="030F0702030302020204" pitchFamily="66" charset="0"/>
              </a:rPr>
              <a:t>Great work P3! </a:t>
            </a:r>
            <a:br>
              <a:rPr lang="en-GB" sz="3600" b="1" dirty="0" smtClean="0">
                <a:latin typeface="Comic Sans MS" panose="030F0702030302020204" pitchFamily="66" charset="0"/>
              </a:rPr>
            </a:br>
            <a:r>
              <a:rPr lang="en-GB" sz="3600" b="1" dirty="0" smtClean="0">
                <a:latin typeface="Comic Sans MS" panose="030F0702030302020204" pitchFamily="66" charset="0"/>
              </a:rPr>
              <a:t>Enjoy the rest of your day!</a:t>
            </a:r>
            <a:br>
              <a:rPr lang="en-GB" sz="3600" b="1" dirty="0" smtClean="0">
                <a:latin typeface="Comic Sans MS" panose="030F0702030302020204" pitchFamily="66" charset="0"/>
              </a:rPr>
            </a:br>
            <a:r>
              <a:rPr lang="en-GB" sz="3600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 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 descr="C:\Users\jenna.mclean\Desktop\children playing 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92" y="260648"/>
            <a:ext cx="4833466" cy="17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Literacy 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0" y="1442120"/>
            <a:ext cx="6608398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 smtClean="0">
                <a:latin typeface="Comic Sans MS" panose="030F0702030302020204" pitchFamily="66" charset="0"/>
              </a:rPr>
              <a:t>LI: We are learning to </a:t>
            </a:r>
            <a:r>
              <a:rPr lang="en-GB" sz="2400" b="1" dirty="0" smtClean="0">
                <a:latin typeface="Comic Sans MS" panose="030F0702030302020204" pitchFamily="66" charset="0"/>
              </a:rPr>
              <a:t>read and spell this weeks common words.</a:t>
            </a:r>
            <a:endParaRPr lang="en-GB" sz="2400" b="1" dirty="0" smtClean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68" y="1224091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33094" y="2204864"/>
            <a:ext cx="8562282" cy="44644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60375" y="2492896"/>
            <a:ext cx="828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773" y="2632263"/>
            <a:ext cx="82880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200" dirty="0" smtClean="0">
                <a:latin typeface="Comic Sans MS" panose="030F0702030302020204" pitchFamily="66" charset="0"/>
              </a:rPr>
              <a:t>Read this weeks common words and identify individual sounds and blends within the words. </a:t>
            </a:r>
          </a:p>
          <a:p>
            <a:pPr marL="457200" indent="-457200">
              <a:buAutoNum type="arabicPeriod"/>
            </a:pPr>
            <a:endParaRPr lang="en-GB" sz="2200" dirty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r>
              <a:rPr lang="en-GB" sz="2200" dirty="0" smtClean="0">
                <a:latin typeface="Comic Sans MS" panose="030F0702030302020204" pitchFamily="66" charset="0"/>
              </a:rPr>
              <a:t>Spell each word independently </a:t>
            </a:r>
            <a:endParaRPr lang="en-GB" sz="22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endParaRPr lang="en-GB" sz="2200" b="1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endParaRPr lang="en-GB" sz="22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endParaRPr lang="en-GB" sz="2200" b="1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endParaRPr lang="en-GB" sz="22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r>
              <a:rPr lang="en-GB" sz="2200" dirty="0" smtClean="0">
                <a:latin typeface="Comic Sans MS" panose="030F0702030302020204" pitchFamily="66" charset="0"/>
              </a:rPr>
              <a:t>Can you underline the vowels in your spelling words. </a:t>
            </a:r>
            <a:endParaRPr lang="en-GB" sz="2200" dirty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endParaRPr lang="en-GB" sz="2200" b="1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2000" dirty="0" smtClean="0">
              <a:latin typeface="Comic Sans MS" panose="030F0702030302020204" pitchFamily="66" charset="0"/>
            </a:endParaRPr>
          </a:p>
        </p:txBody>
      </p:sp>
      <p:pic>
        <p:nvPicPr>
          <p:cNvPr id="14" name="Picture 13" descr="C:\Users\jenna.mclean\Desktop\spelling clipart.jf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124" y="147837"/>
            <a:ext cx="4324589" cy="111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01580" y="4201924"/>
            <a:ext cx="75408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Look, cover, write, check 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66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816" y="167147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Literacy – Reading  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47" y="1340768"/>
            <a:ext cx="6413503" cy="677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>
                <a:latin typeface="Comic Sans MS" panose="030F0702030302020204" pitchFamily="66" charset="0"/>
              </a:rPr>
              <a:t>LI: We are learning to read fluently </a:t>
            </a:r>
            <a:r>
              <a:rPr lang="en-GB" sz="2000" b="1" dirty="0" smtClean="0">
                <a:latin typeface="Comic Sans MS" panose="030F0702030302020204" pitchFamily="66" charset="0"/>
              </a:rPr>
              <a:t>and find common words in our reading books.</a:t>
            </a:r>
            <a:endParaRPr lang="en-GB" sz="2000" b="1" dirty="0" smtClean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124744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55575" y="2132856"/>
            <a:ext cx="8739801" cy="46085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5575" y="2132856"/>
            <a:ext cx="8739801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 smtClean="0">
                <a:latin typeface="Comic Sans MS" panose="030F0702030302020204" pitchFamily="66" charset="0"/>
              </a:rPr>
              <a:t>Oxford Owl Website </a:t>
            </a:r>
            <a:r>
              <a:rPr lang="en-GB" sz="1900" dirty="0" smtClean="0">
                <a:latin typeface="Comic Sans MS" panose="030F0702030302020204" pitchFamily="66" charset="0"/>
              </a:rPr>
              <a:t>– </a:t>
            </a:r>
            <a:r>
              <a:rPr lang="en-GB" sz="1900" dirty="0">
                <a:latin typeface="SassoonCRInfant" panose="02010503020300020003" pitchFamily="2" charset="0"/>
                <a:hlinkClick r:id="rId6"/>
              </a:rPr>
              <a:t>https://www.oxfordowl.co.uk/?sellanguage=en&amp;mode=hub</a:t>
            </a:r>
            <a:endParaRPr lang="en-GB" sz="19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1900" dirty="0" smtClean="0">
                <a:latin typeface="Comic Sans MS" panose="030F0702030302020204" pitchFamily="66" charset="0"/>
              </a:rPr>
              <a:t>Username – stantsps3</a:t>
            </a:r>
          </a:p>
          <a:p>
            <a:pPr algn="ctr"/>
            <a:r>
              <a:rPr lang="en-GB" sz="1900" dirty="0" smtClean="0">
                <a:latin typeface="Comic Sans MS" panose="030F0702030302020204" pitchFamily="66" charset="0"/>
              </a:rPr>
              <a:t>Password – primary3</a:t>
            </a:r>
          </a:p>
          <a:p>
            <a:pPr algn="ctr"/>
            <a:r>
              <a:rPr lang="en-GB" sz="1900" dirty="0" smtClean="0">
                <a:latin typeface="Comic Sans MS" panose="030F0702030302020204" pitchFamily="66" charset="0"/>
              </a:rPr>
              <a:t>Again, you can use a book you have at home also.</a:t>
            </a:r>
          </a:p>
          <a:p>
            <a:endParaRPr lang="en-GB" sz="19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Using your reading book, can you complete the read to write task below in your jotter. </a:t>
            </a:r>
            <a:endParaRPr lang="en-GB" sz="2400" b="1" dirty="0" smtClean="0">
              <a:latin typeface="Comic Sans MS" panose="030F0702030302020204" pitchFamily="66" charset="0"/>
            </a:endParaRPr>
          </a:p>
        </p:txBody>
      </p:sp>
      <p:pic>
        <p:nvPicPr>
          <p:cNvPr id="14" name="Picture 4" descr="Oxford Owl has landed | Teaching News | Teach Prima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482" y="312737"/>
            <a:ext cx="1496894" cy="11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325020"/>
              </p:ext>
            </p:extLst>
          </p:nvPr>
        </p:nvGraphicFramePr>
        <p:xfrm>
          <a:off x="460375" y="4581128"/>
          <a:ext cx="8216077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60705"/>
                <a:gridCol w="677988"/>
                <a:gridCol w="2093012"/>
                <a:gridCol w="645680"/>
                <a:gridCol w="2090624"/>
                <a:gridCol w="6480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the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Page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and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Page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smtClean="0">
                          <a:latin typeface="Comic Sans MS" panose="030F0702030302020204" pitchFamily="66" charset="0"/>
                        </a:rPr>
                        <a:t>a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Page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18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439" y="404664"/>
            <a:ext cx="7125113" cy="924475"/>
          </a:xfrm>
        </p:spPr>
        <p:txBody>
          <a:bodyPr/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Numeracy – Warm Up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3094" y="2142932"/>
            <a:ext cx="8562282" cy="44544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hlinkClick r:id="rId2"/>
            </a:endParaRPr>
          </a:p>
          <a:p>
            <a:pPr algn="ctr"/>
            <a:endParaRPr lang="en-GB" dirty="0">
              <a:hlinkClick r:id="rId2"/>
            </a:endParaRPr>
          </a:p>
          <a:p>
            <a:pPr algn="ctr"/>
            <a:endParaRPr lang="en-GB" dirty="0" smtClean="0">
              <a:hlinkClick r:id="rId2"/>
            </a:endParaRPr>
          </a:p>
          <a:p>
            <a:pPr algn="ctr"/>
            <a:endParaRPr lang="en-GB" dirty="0">
              <a:hlinkClick r:id="rId2"/>
            </a:endParaRPr>
          </a:p>
          <a:p>
            <a:pPr algn="ctr"/>
            <a:endParaRPr lang="en-GB" dirty="0" smtClean="0">
              <a:hlinkClick r:id="rId2"/>
            </a:endParaRPr>
          </a:p>
          <a:p>
            <a:pPr algn="ctr"/>
            <a:endParaRPr lang="en-GB" dirty="0">
              <a:hlinkClick r:id="rId2"/>
            </a:endParaRPr>
          </a:p>
          <a:p>
            <a:pPr algn="ctr"/>
            <a:endParaRPr lang="en-GB" dirty="0" smtClean="0">
              <a:hlinkClick r:id="rId2"/>
            </a:endParaRPr>
          </a:p>
          <a:p>
            <a:pPr algn="ctr"/>
            <a:endParaRPr lang="en-GB" dirty="0">
              <a:hlinkClick r:id="rId2"/>
            </a:endParaRPr>
          </a:p>
          <a:p>
            <a:pPr algn="ctr"/>
            <a:endParaRPr lang="en-GB" dirty="0" smtClean="0">
              <a:hlinkClick r:id="rId2"/>
            </a:endParaRPr>
          </a:p>
          <a:p>
            <a:pPr algn="ctr"/>
            <a:endParaRPr lang="en-GB" dirty="0">
              <a:hlinkClick r:id="rId2"/>
            </a:endParaRPr>
          </a:p>
          <a:p>
            <a:pPr algn="ctr"/>
            <a:endParaRPr lang="en-GB" dirty="0" smtClean="0">
              <a:hlinkClick r:id="rId2"/>
            </a:endParaRPr>
          </a:p>
          <a:p>
            <a:pPr algn="ctr"/>
            <a:endParaRPr lang="en-GB" dirty="0">
              <a:hlinkClick r:id="rId2"/>
            </a:endParaRPr>
          </a:p>
          <a:p>
            <a:pPr algn="ctr"/>
            <a:endParaRPr lang="en-GB" dirty="0" smtClean="0">
              <a:hlinkClick r:id="rId2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  <a:hlinkClick r:id="rId2"/>
              </a:rPr>
              <a:t>https</a:t>
            </a:r>
            <a:r>
              <a:rPr lang="en-GB" sz="2800" dirty="0">
                <a:latin typeface="Comic Sans MS" panose="030F0702030302020204" pitchFamily="66" charset="0"/>
                <a:hlinkClick r:id="rId2"/>
              </a:rPr>
              <a:t>://www.youtube.com/watch?v=q_yUC1NCFkE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148662"/>
            <a:ext cx="7848872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b="1" dirty="0" smtClean="0">
                <a:latin typeface="Comic Sans MS" panose="030F0702030302020204" pitchFamily="66" charset="0"/>
              </a:rPr>
              <a:t>Jack Hartmann - Workout and Count 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jenna.mclean\Desktop\workout and count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047" y="3055289"/>
            <a:ext cx="4695898" cy="262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adding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50" b="98543" l="2667" r="98267">
                        <a14:foregroundMark x1="67600" y1="31876" x2="58800" y2="50273"/>
                        <a14:foregroundMark x1="84400" y1="32423" x2="68000" y2="50273"/>
                        <a14:foregroundMark x1="84000" y1="50820" x2="75600" y2="21494"/>
                        <a14:foregroundMark x1="69733" y1="29508" x2="57467" y2="44444"/>
                        <a14:foregroundMark x1="58800" y1="26594" x2="65467" y2="51913"/>
                        <a14:foregroundMark x1="85733" y1="32969" x2="60000" y2="38798"/>
                        <a14:foregroundMark x1="81067" y1="27869" x2="57467" y2="4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553" y="229423"/>
            <a:ext cx="1518230" cy="111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7189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7704" y="1513652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LI: We are learning to count in 2s, 5s and 10s. 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693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2277"/>
            <a:ext cx="6226851" cy="924475"/>
          </a:xfrm>
        </p:spPr>
        <p:txBody>
          <a:bodyPr>
            <a:noAutofit/>
          </a:bodyPr>
          <a:lstStyle/>
          <a:p>
            <a:pPr algn="ctr"/>
            <a:r>
              <a:rPr lang="en-GB" sz="3600" b="1" u="sng" dirty="0" smtClean="0">
                <a:latin typeface="Comic Sans MS" panose="030F0702030302020204" pitchFamily="66" charset="0"/>
              </a:rPr>
              <a:t>Number Talk</a:t>
            </a:r>
            <a:endParaRPr lang="en-GB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75927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28360" y="1161481"/>
            <a:ext cx="6866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LI: We are learning to solve number problems mentally. 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2296" y="1869367"/>
            <a:ext cx="8552924" cy="47279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AutoShape 2" descr="Image result for counting in 2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60375" y="1988840"/>
            <a:ext cx="8454845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>
                <a:latin typeface="Comic Sans MS" panose="030F0702030302020204" pitchFamily="66" charset="0"/>
              </a:rPr>
              <a:t>Remember</a:t>
            </a:r>
            <a:r>
              <a:rPr lang="en-GB" sz="2400" dirty="0" smtClean="0">
                <a:latin typeface="Comic Sans MS" panose="030F0702030302020204" pitchFamily="66" charset="0"/>
              </a:rPr>
              <a:t> – Number </a:t>
            </a:r>
            <a:r>
              <a:rPr lang="en-GB" sz="2400" dirty="0">
                <a:latin typeface="Comic Sans MS" panose="030F0702030302020204" pitchFamily="66" charset="0"/>
              </a:rPr>
              <a:t>T</a:t>
            </a:r>
            <a:r>
              <a:rPr lang="en-GB" sz="2400" dirty="0" smtClean="0">
                <a:latin typeface="Comic Sans MS" panose="030F0702030302020204" pitchFamily="66" charset="0"/>
              </a:rPr>
              <a:t>alks are all about how you solve a task, mentally. For this activity, don’t use anything to help you, just use your brain!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8 times 3 = 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18 divided </a:t>
            </a:r>
            <a:r>
              <a:rPr lang="en-GB" sz="2400" dirty="0" smtClean="0">
                <a:latin typeface="Comic Sans MS" panose="030F0702030302020204" pitchFamily="66" charset="0"/>
              </a:rPr>
              <a:t>by </a:t>
            </a:r>
            <a:r>
              <a:rPr lang="en-GB" sz="2400" dirty="0" smtClean="0">
                <a:latin typeface="Comic Sans MS" panose="030F0702030302020204" pitchFamily="66" charset="0"/>
              </a:rPr>
              <a:t>3 </a:t>
            </a:r>
            <a:r>
              <a:rPr lang="en-GB" sz="2400" dirty="0" smtClean="0">
                <a:latin typeface="Comic Sans MS" panose="030F0702030302020204" pitchFamily="66" charset="0"/>
              </a:rPr>
              <a:t>=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12 + 13 = 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8 + 7 = 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strategy did you use? Did your parent use the same one? </a:t>
            </a:r>
          </a:p>
          <a:p>
            <a:pPr algn="ctr">
              <a:lnSpc>
                <a:spcPct val="150000"/>
              </a:lnSpc>
            </a:pP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25" y="3930235"/>
            <a:ext cx="2600524" cy="17065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089" y="3930235"/>
            <a:ext cx="2545131" cy="1709416"/>
          </a:xfrm>
          <a:prstGeom prst="rect">
            <a:avLst/>
          </a:prstGeom>
        </p:spPr>
      </p:pic>
      <p:pic>
        <p:nvPicPr>
          <p:cNvPr id="10" name="Picture 4" descr="Image result for adding carto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50" b="98543" l="2667" r="98267">
                        <a14:foregroundMark x1="67600" y1="31876" x2="58800" y2="50273"/>
                        <a14:foregroundMark x1="84400" y1="32423" x2="68000" y2="50273"/>
                        <a14:foregroundMark x1="84000" y1="50820" x2="75600" y2="21494"/>
                        <a14:foregroundMark x1="69733" y1="29508" x2="57467" y2="44444"/>
                        <a14:foregroundMark x1="58800" y1="26594" x2="65467" y2="51913"/>
                        <a14:foregroundMark x1="85733" y1="32969" x2="60000" y2="38798"/>
                        <a14:foregroundMark x1="81067" y1="27869" x2="57467" y2="4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552" y="229423"/>
            <a:ext cx="2088232" cy="152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78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11" y="597672"/>
            <a:ext cx="7934398" cy="792088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 smtClean="0">
                <a:latin typeface="Comic Sans MS" panose="030F0702030302020204" pitchFamily="66" charset="0"/>
              </a:rPr>
              <a:t>Numeracy Activities </a:t>
            </a:r>
            <a:endParaRPr lang="en-GB" sz="36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Image result for adding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50" b="98543" l="2667" r="98267">
                        <a14:foregroundMark x1="67600" y1="31876" x2="58800" y2="50273"/>
                        <a14:foregroundMark x1="84400" y1="32423" x2="68000" y2="50273"/>
                        <a14:foregroundMark x1="84000" y1="50820" x2="75600" y2="21494"/>
                        <a14:foregroundMark x1="69733" y1="29508" x2="57467" y2="44444"/>
                        <a14:foregroundMark x1="58800" y1="26594" x2="65467" y2="51913"/>
                        <a14:foregroundMark x1="85733" y1="32969" x2="60000" y2="38798"/>
                        <a14:foregroundMark x1="81067" y1="27869" x2="57467" y2="4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552" y="229423"/>
            <a:ext cx="2088232" cy="152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2419" y="2348880"/>
            <a:ext cx="8492157" cy="41044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50592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01414" y="1352962"/>
            <a:ext cx="6282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LI: </a:t>
            </a:r>
            <a:r>
              <a:rPr lang="en-GB" sz="2000" dirty="0" smtClean="0">
                <a:latin typeface="Comic Sans MS" panose="030F0702030302020204" pitchFamily="66" charset="0"/>
              </a:rPr>
              <a:t>We are learning to develop a range of addition and subtraction strategies.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0375" y="3086325"/>
            <a:ext cx="50405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 smtClean="0">
                <a:latin typeface="Comic Sans MS" panose="030F0702030302020204" pitchFamily="66" charset="0"/>
              </a:rPr>
              <a:t>Addition and Subtraction Workbook</a:t>
            </a:r>
            <a:endParaRPr lang="en-GB" sz="3200" b="1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3200" dirty="0" smtClean="0">
                <a:latin typeface="Comic Sans MS" panose="030F0702030302020204" pitchFamily="66" charset="0"/>
              </a:rPr>
              <a:t>Please complete </a:t>
            </a:r>
            <a:r>
              <a:rPr lang="en-GB" sz="4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Page 5</a:t>
            </a:r>
            <a:endParaRPr lang="en-GB" sz="3200" b="1" i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203848" y="3275016"/>
            <a:ext cx="2376264" cy="5860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27077"/>
            <a:ext cx="3261046" cy="4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82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389" y="404664"/>
            <a:ext cx="7125113" cy="924475"/>
          </a:xfrm>
        </p:spPr>
        <p:txBody>
          <a:bodyPr/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Numeracy Game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410652"/>
            <a:ext cx="8552924" cy="51125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48498" y="1700808"/>
            <a:ext cx="8064896" cy="1051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200" b="1" dirty="0" smtClean="0">
                <a:latin typeface="Comic Sans MS" panose="030F0702030302020204" pitchFamily="66" charset="0"/>
              </a:rPr>
              <a:t>Mental Maths Train - </a:t>
            </a:r>
            <a:r>
              <a:rPr lang="en-GB" sz="2200" dirty="0">
                <a:latin typeface="Comic Sans MS" panose="030F0702030302020204" pitchFamily="66" charset="0"/>
                <a:hlinkClick r:id="rId2"/>
              </a:rPr>
              <a:t>https://www.topmarks.co.uk/maths-games/mental-maths-train</a:t>
            </a:r>
            <a:r>
              <a:rPr lang="en-GB" sz="2200" b="1" dirty="0" smtClean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050" name="Picture 2" descr="C:\Users\jenna.mclean\Desktop\mental maths train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45748"/>
            <a:ext cx="2296947" cy="149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Arrow 5"/>
          <p:cNvSpPr/>
          <p:nvPr/>
        </p:nvSpPr>
        <p:spPr>
          <a:xfrm>
            <a:off x="2965289" y="3550154"/>
            <a:ext cx="2808312" cy="44422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nut 6"/>
          <p:cNvSpPr/>
          <p:nvPr/>
        </p:nvSpPr>
        <p:spPr>
          <a:xfrm>
            <a:off x="1291981" y="3267278"/>
            <a:ext cx="1407811" cy="1399313"/>
          </a:xfrm>
          <a:prstGeom prst="donut">
            <a:avLst>
              <a:gd name="adj" fmla="val 945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73601" y="2988759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Click on either the + or – button. 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 descr="C:\Users\jenna.mclean\Desktop\mental maths traion add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4189088"/>
            <a:ext cx="4006076" cy="26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2047" y="4784341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When you click on addition, you can choose any category to complete. 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Red Square – Easy</a:t>
            </a:r>
          </a:p>
          <a:p>
            <a:pPr algn="ctr"/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Blue Square – Medium</a:t>
            </a:r>
          </a:p>
          <a:p>
            <a:pPr algn="ctr"/>
            <a:r>
              <a:rPr lang="en-GB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Yellow Square - Hard</a:t>
            </a:r>
          </a:p>
        </p:txBody>
      </p:sp>
      <p:sp>
        <p:nvSpPr>
          <p:cNvPr id="11" name="Frame 10"/>
          <p:cNvSpPr/>
          <p:nvPr/>
        </p:nvSpPr>
        <p:spPr>
          <a:xfrm>
            <a:off x="4860033" y="4213540"/>
            <a:ext cx="1345616" cy="1663731"/>
          </a:xfrm>
          <a:prstGeom prst="frame">
            <a:avLst>
              <a:gd name="adj1" fmla="val 568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4860033" y="5877271"/>
            <a:ext cx="1345616" cy="737271"/>
          </a:xfrm>
          <a:prstGeom prst="frame">
            <a:avLst>
              <a:gd name="adj1" fmla="val 568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6190263" y="4435882"/>
            <a:ext cx="1345616" cy="2087337"/>
          </a:xfrm>
          <a:prstGeom prst="frame">
            <a:avLst>
              <a:gd name="adj1" fmla="val 568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30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2040" y="92576"/>
            <a:ext cx="3781695" cy="2117753"/>
          </a:xfrm>
        </p:spPr>
        <p:txBody>
          <a:bodyPr/>
          <a:lstStyle/>
          <a:p>
            <a:pPr algn="ctr"/>
            <a:r>
              <a:rPr lang="en-GB" sz="3600" b="1" u="sng" dirty="0" smtClean="0">
                <a:latin typeface="Comic Sans MS" panose="030F0702030302020204" pitchFamily="66" charset="0"/>
              </a:rPr>
              <a:t>Health and Wellbeing </a:t>
            </a:r>
            <a:br>
              <a:rPr lang="en-GB" sz="3600" b="1" u="sng" dirty="0" smtClean="0">
                <a:latin typeface="Comic Sans MS" panose="030F0702030302020204" pitchFamily="66" charset="0"/>
              </a:rPr>
            </a:br>
            <a:endParaRPr lang="en-GB" sz="28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AutoShape 5" descr="Image result for drawbridg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372200" y="2646204"/>
            <a:ext cx="227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AutoShape 9" descr="Image result for battlement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3" descr="Image result for arrow slit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89416" y="1700808"/>
            <a:ext cx="8562282" cy="50405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omic Sans MS" panose="030F0702030302020204" pitchFamily="66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640" y="2199484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14221" y="2276872"/>
            <a:ext cx="3678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LI: We are learning to </a:t>
            </a:r>
            <a:r>
              <a:rPr lang="en-GB" sz="2000" b="1" dirty="0" smtClean="0">
                <a:latin typeface="Comic Sans MS" panose="030F0702030302020204" pitchFamily="66" charset="0"/>
              </a:rPr>
              <a:t>be aware of others feelings and show acts of kindness.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jenna.mclean\Desktop\acts of kindne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6" y="92576"/>
            <a:ext cx="4462764" cy="673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78181" y="3933056"/>
            <a:ext cx="38805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It is very easy to show someone you care.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Can you choose an act of kindness from the picture to complete today? 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2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7968" y="1950432"/>
            <a:ext cx="8472503" cy="48204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220" y="272277"/>
            <a:ext cx="7125113" cy="924475"/>
          </a:xfrm>
        </p:spPr>
        <p:txBody>
          <a:bodyPr/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R.E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4" y="980728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62884" y="1227837"/>
            <a:ext cx="6948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LI: </a:t>
            </a:r>
            <a:r>
              <a:rPr lang="en-GB" dirty="0" smtClean="0">
                <a:latin typeface="Comic Sans MS" panose="030F0702030302020204" pitchFamily="66" charset="0"/>
              </a:rPr>
              <a:t>I can recognise the importance of prayer and honour Mary as the mother of Jesus.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 descr="ECW: The Blessed Virgin Mary | roses near running wat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668" y="1931472"/>
            <a:ext cx="3158803" cy="483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6084" y="1988601"/>
            <a:ext cx="50620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Images of Mary often show her among roses. These can remind us to thank God for all the beautiful things he created. Take a walk outside and take time to look closely at the flowers, tree and plants. Whisper a prayer of thanks to God our creator. 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Sing along to a well known hymn dedicated to Mary:</a:t>
            </a:r>
          </a:p>
          <a:p>
            <a:r>
              <a:rPr lang="en-GB" sz="1600" dirty="0">
                <a:latin typeface="Comic Sans MS" panose="030F0702030302020204" pitchFamily="66" charset="0"/>
                <a:hlinkClick r:id="rId5"/>
              </a:rPr>
              <a:t>https://www.youtube.com/watch?v=lPISwWu7IKA</a:t>
            </a:r>
            <a:endParaRPr lang="en-GB" sz="1600" dirty="0">
              <a:latin typeface="Comic Sans MS" panose="030F0702030302020204" pitchFamily="66" charset="0"/>
            </a:endParaRPr>
          </a:p>
          <a:p>
            <a:endParaRPr lang="en-GB" sz="20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720509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36294</TotalTime>
  <Words>557</Words>
  <Application>Microsoft Office PowerPoint</Application>
  <PresentationFormat>On-screen Show (4:3)</PresentationFormat>
  <Paragraphs>91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Spring</vt:lpstr>
      <vt:lpstr>Tuesday 26th of May</vt:lpstr>
      <vt:lpstr>Literacy </vt:lpstr>
      <vt:lpstr>Literacy – Reading  </vt:lpstr>
      <vt:lpstr>Numeracy – Warm Up</vt:lpstr>
      <vt:lpstr>Number Talk</vt:lpstr>
      <vt:lpstr>Numeracy Activities </vt:lpstr>
      <vt:lpstr>Numeracy Game</vt:lpstr>
      <vt:lpstr>Health and Wellbeing  </vt:lpstr>
      <vt:lpstr>R.E</vt:lpstr>
      <vt:lpstr>Handwriting </vt:lpstr>
      <vt:lpstr>Great work P3!  Enjoy the rest of your day!  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Jenna McLean</cp:lastModifiedBy>
  <cp:revision>155</cp:revision>
  <dcterms:created xsi:type="dcterms:W3CDTF">2020-03-21T18:06:53Z</dcterms:created>
  <dcterms:modified xsi:type="dcterms:W3CDTF">2020-05-26T07:47:23Z</dcterms:modified>
</cp:coreProperties>
</file>