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65" r:id="rId2"/>
    <p:sldId id="276" r:id="rId3"/>
    <p:sldId id="277" r:id="rId4"/>
    <p:sldId id="288" r:id="rId5"/>
    <p:sldId id="281" r:id="rId6"/>
    <p:sldId id="292" r:id="rId7"/>
    <p:sldId id="291" r:id="rId8"/>
    <p:sldId id="293" r:id="rId9"/>
    <p:sldId id="300" r:id="rId10"/>
    <p:sldId id="294" r:id="rId11"/>
    <p:sldId id="295" r:id="rId12"/>
    <p:sldId id="296" r:id="rId13"/>
    <p:sldId id="297" r:id="rId14"/>
    <p:sldId id="298" r:id="rId15"/>
    <p:sldId id="29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5B481-8BCA-4E82-BA5D-EFEA234D328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0692E-1418-40CA-BF31-194611854C0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81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AD7B319-F6AB-4E33-BBE1-C06D61CCB0BF}" type="datetimeFigureOut">
              <a:rPr lang="en-GB" smtClean="0"/>
              <a:t>24/05/2020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BF24CE7-37A2-492A-975B-1BB90CEA071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Lpwf5N0rfVE" TargetMode="External"/><Relationship Id="rId4" Type="http://schemas.openxmlformats.org/officeDocument/2006/relationships/hyperlink" Target="https://www.bbc.co.uk/cbeebies/watch/presenters-daysoftheweekmon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lPISwWu7IK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guascope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JwKzRjFRPk0" TargetMode="External"/><Relationship Id="rId4" Type="http://schemas.openxmlformats.org/officeDocument/2006/relationships/hyperlink" Target="https://www.youtube.com/watch?v=U2HYM9VXz9k&amp;t=630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oxfordowl.co.uk/?sellanguage=en&amp;mode=hub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pqj4zSkXEA&amp;feature=youtu.be" TargetMode="External"/><Relationship Id="rId2" Type="http://schemas.openxmlformats.org/officeDocument/2006/relationships/hyperlink" Target="https://www.youtube.com/watch?v=3sNVhNThxc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watch?v=E_-QFAfKZ3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ppardsoftware.com/mathgames/earlymath/fruitShootNumbersWords.htm" TargetMode="External"/><Relationship Id="rId2" Type="http://schemas.openxmlformats.org/officeDocument/2006/relationships/hyperlink" Target="https://vimeo.com/4205696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ENOYemdWU0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thsframe.co.uk/en/resources/resource/116/telling-the-time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476673"/>
            <a:ext cx="7117180" cy="792087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Tuesday </a:t>
            </a:r>
            <a:r>
              <a:rPr lang="en-GB" dirty="0" smtClean="0">
                <a:latin typeface="Comic Sans MS" panose="030F0702030302020204" pitchFamily="66" charset="0"/>
              </a:rPr>
              <a:t>26</a:t>
            </a:r>
            <a:r>
              <a:rPr lang="en-GB" baseline="30000" dirty="0" smtClean="0">
                <a:latin typeface="Comic Sans MS" panose="030F0702030302020204" pitchFamily="66" charset="0"/>
              </a:rPr>
              <a:t>th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of May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7443054" cy="4442048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Good Morning Primary 1!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Bonjour la class!  Ca </a:t>
            </a:r>
            <a:r>
              <a:rPr lang="en-GB" dirty="0" err="1" smtClean="0">
                <a:latin typeface="Comic Sans MS" panose="030F0702030302020204" pitchFamily="66" charset="0"/>
              </a:rPr>
              <a:t>Va</a:t>
            </a:r>
            <a:r>
              <a:rPr lang="en-GB" dirty="0" smtClean="0">
                <a:latin typeface="Comic Sans MS" panose="030F0702030302020204" pitchFamily="66" charset="0"/>
              </a:rPr>
              <a:t>?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  <a:hlinkClick r:id="rId4"/>
              </a:rPr>
              <a:t>https://www.bbc.co.uk/cbeebies/watch/presenters-daysoftheweekmonday</a:t>
            </a:r>
            <a:r>
              <a:rPr lang="en-GB" dirty="0" smtClean="0">
                <a:latin typeface="Comic Sans MS" panose="030F0702030302020204" pitchFamily="66" charset="0"/>
              </a:rPr>
              <a:t> 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Sing the months of the year song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u="sng" dirty="0" smtClean="0">
                <a:latin typeface="Comic Sans MS" panose="030F0702030302020204" pitchFamily="66" charset="0"/>
              </a:rPr>
              <a:t>Sing days of the week in French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www.youtube.com/watch?v=Lpwf5N0rfVE</a:t>
            </a:r>
            <a:endParaRPr lang="en-GB" dirty="0" smtClean="0"/>
          </a:p>
        </p:txBody>
      </p:sp>
      <p:sp>
        <p:nvSpPr>
          <p:cNvPr id="4" name="AutoShape 2" descr="Image result for sun happy fac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08" y1="33464" x2="54385" y2="47133"/>
                        <a14:foregroundMark x1="62000" y1="30086" x2="51000" y2="49097"/>
                        <a14:foregroundMark x1="31923" y1="49568" x2="56308" y2="71956"/>
                        <a14:foregroundMark x1="56308" y1="58366" x2="39077" y2="77298"/>
                        <a14:foregroundMark x1="32462" y1="62215" x2="49154" y2="69049"/>
                        <a14:foregroundMark x1="29538" y1="58366" x2="40538" y2="62687"/>
                        <a14:foregroundMark x1="53385" y1="67086" x2="44846" y2="74863"/>
                        <a14:foregroundMark x1="42000" y1="39827" x2="49615" y2="53967"/>
                        <a14:foregroundMark x1="61077" y1="65672" x2="39615" y2="63236"/>
                        <a14:foregroundMark x1="34308" y1="40299" x2="48615" y2="51060"/>
                        <a14:foregroundMark x1="33846" y1="67086" x2="52923" y2="67086"/>
                        <a14:foregroundMark x1="53385" y1="34014" x2="53385" y2="49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348880"/>
            <a:ext cx="3043521" cy="298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7173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7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Topic - play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28649" y="1827169"/>
            <a:ext cx="505369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CRInfant" panose="02010503020300020003" pitchFamily="2" charset="0"/>
              </a:rPr>
              <a:t>Today we are going to make our own moving toy!</a:t>
            </a:r>
          </a:p>
          <a:p>
            <a:endParaRPr lang="en-GB" dirty="0">
              <a:latin typeface="SassoonCRInfant" panose="02010503020300020003" pitchFamily="2" charset="0"/>
            </a:endParaRPr>
          </a:p>
          <a:p>
            <a:pPr algn="ctr"/>
            <a:r>
              <a:rPr lang="en-GB" dirty="0">
                <a:latin typeface="SassoonCRInfant" panose="02010503020300020003" pitchFamily="2" charset="0"/>
              </a:rPr>
              <a:t>You will need: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dirty="0">
                <a:latin typeface="SassoonCRInfant" panose="02010503020300020003" pitchFamily="2" charset="0"/>
              </a:rPr>
              <a:t>Sturdy paper/ cardboard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dirty="0">
                <a:latin typeface="SassoonCRInfant" panose="02010503020300020003" pitchFamily="2" charset="0"/>
              </a:rPr>
              <a:t>String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dirty="0">
                <a:latin typeface="SassoonCRInfant" panose="02010503020300020003" pitchFamily="2" charset="0"/>
              </a:rPr>
              <a:t>Straw 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dirty="0">
                <a:latin typeface="SassoonCRInfant" panose="02010503020300020003" pitchFamily="2" charset="0"/>
              </a:rPr>
              <a:t>Sticky tape</a:t>
            </a:r>
          </a:p>
          <a:p>
            <a:endParaRPr lang="en-GB" sz="2100" dirty="0">
              <a:latin typeface="SassoonCRInfant" panose="02010503020300020003" pitchFamily="2" charset="0"/>
            </a:endParaRPr>
          </a:p>
          <a:p>
            <a:r>
              <a:rPr lang="en-GB" sz="2100" dirty="0">
                <a:latin typeface="SassoonCRInfant" panose="02010503020300020003" pitchFamily="2" charset="0"/>
              </a:rPr>
              <a:t>Steps:</a:t>
            </a:r>
          </a:p>
          <a:p>
            <a:endParaRPr lang="en-GB" sz="2100" dirty="0">
              <a:latin typeface="SassoonCRInfant" panose="02010503020300020003" pitchFamily="2" charset="0"/>
            </a:endParaRPr>
          </a:p>
          <a:p>
            <a:r>
              <a:rPr lang="en-GB" sz="2100" dirty="0">
                <a:latin typeface="SassoonCRInfant" panose="02010503020300020003" pitchFamily="2" charset="0"/>
              </a:rPr>
              <a:t>1 . Draw your own design onto the card, colour and cut out.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</p:txBody>
      </p:sp>
      <p:pic>
        <p:nvPicPr>
          <p:cNvPr id="4106" name="Picture 10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23" y="2125266"/>
            <a:ext cx="2664824" cy="36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843" y="1014005"/>
            <a:ext cx="7976507" cy="447596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r>
              <a:rPr lang="en-GB" cap="none" dirty="0">
                <a:latin typeface="SassoonCRInfant" panose="02010503020300020003" pitchFamily="2" charset="0"/>
              </a:rPr>
              <a:t>C</a:t>
            </a:r>
            <a:r>
              <a:rPr lang="en-GB" cap="none" dirty="0" smtClean="0">
                <a:latin typeface="SassoonCRInfant" panose="02010503020300020003" pitchFamily="2" charset="0"/>
              </a:rPr>
              <a:t>ut two 1.5 inch pieces off your straw. Tape them onto the back of your design at a slight angle (so they are pointing closer together at the top)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2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06" y="2204864"/>
            <a:ext cx="3276380" cy="43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6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263831" cy="5229324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cap="none" dirty="0" smtClean="0">
                <a:latin typeface="SassoonCRInfant" panose="02010503020300020003" pitchFamily="2" charset="0"/>
              </a:rPr>
              <a:t>3. Take a piece of string about 4 feet long and thread both ends through the two straw pieces so that you form a giant loop above your design.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146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3255189" cy="43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6"/>
            <a:ext cx="8047807" cy="5157316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cap="none" dirty="0" smtClean="0">
                <a:latin typeface="SassoonCRInfant" panose="02010503020300020003" pitchFamily="2" charset="0"/>
              </a:rPr>
              <a:t>4. Hang your gliding toy onto a doorknob or from the ceiling.</a:t>
            </a:r>
          </a:p>
          <a:p>
            <a:endParaRPr lang="en-GB" dirty="0"/>
          </a:p>
        </p:txBody>
      </p:sp>
      <p:pic>
        <p:nvPicPr>
          <p:cNvPr id="7170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447512" cy="45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3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692696"/>
            <a:ext cx="8119814" cy="4797277"/>
          </a:xfrm>
        </p:spPr>
        <p:txBody>
          <a:bodyPr/>
          <a:lstStyle/>
          <a:p>
            <a:pPr marL="0" indent="0">
              <a:buNone/>
            </a:pPr>
            <a:r>
              <a:rPr lang="en-GB" cap="none" dirty="0" smtClean="0">
                <a:latin typeface="SassoonCRInfant" panose="02010503020300020003" pitchFamily="2" charset="0"/>
              </a:rPr>
              <a:t>5. Grab one end of the string in each hand and pull out and away from the design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IMG-2087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684310"/>
            <a:ext cx="3397275" cy="4659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3215" y="2385605"/>
            <a:ext cx="2841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CRInfant" panose="02010503020300020003" pitchFamily="2" charset="0"/>
              </a:rPr>
              <a:t>We can’t wait to see your homemade toys!! Remember to upload your pictures on twitter</a:t>
            </a:r>
          </a:p>
        </p:txBody>
      </p:sp>
    </p:spTree>
    <p:extLst>
      <p:ext uri="{BB962C8B-B14F-4D97-AF65-F5344CB8AC3E}">
        <p14:creationId xmlns:p14="http://schemas.microsoft.com/office/powerpoint/2010/main" val="39754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88024" y="160337"/>
            <a:ext cx="4272409" cy="13315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R.E</a:t>
            </a:r>
            <a:br>
              <a:rPr lang="en-GB" dirty="0" smtClean="0"/>
            </a:br>
            <a:r>
              <a:rPr lang="en-GB" sz="2000" cap="none" dirty="0" smtClean="0">
                <a:latin typeface="SassoonCRInfant" panose="02010503020300020003" pitchFamily="2" charset="0"/>
              </a:rPr>
              <a:t>L.I – </a:t>
            </a:r>
            <a:r>
              <a:rPr lang="en-GB" sz="2000" cap="none" dirty="0">
                <a:latin typeface="SassoonCRInfant" panose="02010503020300020003" pitchFamily="2" charset="0"/>
              </a:rPr>
              <a:t>I</a:t>
            </a:r>
            <a:r>
              <a:rPr lang="en-GB" sz="2000" cap="none" dirty="0" smtClean="0">
                <a:latin typeface="SassoonCRInfant" panose="02010503020300020003" pitchFamily="2" charset="0"/>
              </a:rPr>
              <a:t> recognise the importance of prayer and honour Mary as mother of Jesus</a:t>
            </a:r>
            <a:endParaRPr lang="en-GB" sz="2000" cap="none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0"/>
            <a:ext cx="4632449" cy="6500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8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8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9600" cap="none" dirty="0" smtClean="0">
                <a:latin typeface="SassoonCRInfant" panose="02010503020300020003" pitchFamily="2" charset="0"/>
              </a:rPr>
              <a:t>Images of Mary often show her among roses. These can remind us to thank God for all the beautiful things he created. Take a walk outside and take time to look closely at the flowers, tree and plants. Whisper a prayer of thanks to God our creator. </a:t>
            </a:r>
            <a:r>
              <a:rPr lang="en-GB" sz="11200" dirty="0" smtClean="0">
                <a:latin typeface="SassoonCRInfant" panose="02010503020300020003" pitchFamily="2" charset="0"/>
              </a:rPr>
              <a:t>	</a:t>
            </a:r>
          </a:p>
          <a:p>
            <a:pPr marL="0" indent="0">
              <a:buNone/>
            </a:pPr>
            <a:r>
              <a:rPr lang="en-GB" sz="9600" cap="none" dirty="0" smtClean="0">
                <a:latin typeface="SassoonCRInfant" panose="02010503020300020003" pitchFamily="2" charset="0"/>
              </a:rPr>
              <a:t>Sing along to a well know hymn dedicated to Mary:</a:t>
            </a:r>
          </a:p>
          <a:p>
            <a:pPr marL="0" indent="0">
              <a:buNone/>
            </a:pPr>
            <a:r>
              <a:rPr lang="en-GB" sz="9600" cap="none" dirty="0" smtClean="0">
                <a:hlinkClick r:id="rId2"/>
              </a:rPr>
              <a:t>https://www.youtube.com/watch?v=lpiswwu7ika</a:t>
            </a:r>
            <a:r>
              <a:rPr lang="en-GB" sz="11200" dirty="0" smtClean="0">
                <a:latin typeface="SassoonCRInfant" panose="02010503020300020003" pitchFamily="2" charset="0"/>
              </a:rPr>
              <a:t>	    </a:t>
            </a:r>
          </a:p>
          <a:p>
            <a:pPr marL="0" indent="0">
              <a:buNone/>
            </a:pPr>
            <a:r>
              <a:rPr lang="en-GB" sz="6600" dirty="0" smtClean="0">
                <a:latin typeface="SassoonCRInfant" panose="02010503020300020003" pitchFamily="2" charset="0"/>
              </a:rPr>
              <a:t>*</a:t>
            </a:r>
            <a:r>
              <a:rPr lang="en-GB" sz="11200" dirty="0" smtClean="0">
                <a:latin typeface="SassoonCRInfant" panose="02010503020300020003" pitchFamily="2" charset="0"/>
              </a:rPr>
              <a:t> </a:t>
            </a:r>
            <a:r>
              <a:rPr lang="en-GB" sz="6400" cap="none" dirty="0">
                <a:latin typeface="SassoonCRInfant" panose="02010503020300020003" pitchFamily="2" charset="0"/>
              </a:rPr>
              <a:t>A</a:t>
            </a:r>
            <a:r>
              <a:rPr lang="en-GB" sz="6400" cap="none" dirty="0" smtClean="0">
                <a:latin typeface="SassoonCRInfant" panose="02010503020300020003" pitchFamily="2" charset="0"/>
              </a:rPr>
              <a:t> worksheet has been attached to the blog if you want to print off and complete.      </a:t>
            </a:r>
            <a:r>
              <a:rPr lang="en-GB" sz="11200" dirty="0" smtClean="0">
                <a:latin typeface="SassoonCRInfant" panose="02010503020300020003" pitchFamily="2" charset="0"/>
              </a:rPr>
              <a:t>	</a:t>
            </a:r>
          </a:p>
          <a:p>
            <a:pPr marL="0" indent="0">
              <a:buNone/>
            </a:pPr>
            <a:endParaRPr lang="en-GB" sz="112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latin typeface="SassoonCRInfant" panose="02010503020300020003" pitchFamily="2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sz="11200" dirty="0" smtClean="0">
              <a:latin typeface="SassoonCRInfant" panose="02010503020300020003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49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4900" dirty="0">
                <a:latin typeface="Comic Sans MS" panose="030F0702030302020204" pitchFamily="66" charset="0"/>
              </a:rPr>
              <a:t> 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3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400" dirty="0" smtClean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sz="3400" dirty="0" smtClean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dirty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dirty="0" smtClean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     </a:t>
            </a:r>
          </a:p>
          <a:p>
            <a:pPr marL="0" lv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4" name="AutoShape 2" descr="Image result for adding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ECW: The Blessed Virgin Mary | roses near running wa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26" y="1660911"/>
            <a:ext cx="3158803" cy="48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French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6765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stephanie.sloan\AppData\Local\Microsoft\Windows\INetCache\IE\K5JONGYO\flag-france-XL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96" y="548680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2636912"/>
            <a:ext cx="3024336" cy="1980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>
              <a:latin typeface="SassoonCRInfant" panose="02010503020300020003" pitchFamily="2" charset="0"/>
              <a:hlinkClick r:id=""/>
            </a:endParaRPr>
          </a:p>
          <a:p>
            <a:r>
              <a:rPr lang="en-GB" dirty="0" smtClean="0">
                <a:latin typeface="SassoonCRInfant" panose="02010503020300020003" pitchFamily="2" charset="0"/>
                <a:hlinkClick r:id=""/>
              </a:rPr>
              <a:t>https</a:t>
            </a:r>
            <a:r>
              <a:rPr lang="en-GB" dirty="0">
                <a:latin typeface="SassoonCRInfant" panose="02010503020300020003" pitchFamily="2" charset="0"/>
                <a:hlinkClick r:id="rId4"/>
              </a:rPr>
              <a:t>://www.linguascope.com/</a:t>
            </a:r>
            <a:endParaRPr lang="en-GB" dirty="0">
              <a:latin typeface="SassoonCRInfant" panose="02010503020300020003" pitchFamily="2" charset="0"/>
            </a:endParaRPr>
          </a:p>
          <a:p>
            <a:r>
              <a:rPr lang="en-GB" dirty="0">
                <a:latin typeface="SassoonCRInfant" panose="02010503020300020003" pitchFamily="2" charset="0"/>
              </a:rPr>
              <a:t>student username- </a:t>
            </a:r>
            <a:r>
              <a:rPr lang="en-GB" dirty="0" err="1">
                <a:latin typeface="SassoonCRInfant" panose="02010503020300020003" pitchFamily="2" charset="0"/>
              </a:rPr>
              <a:t>stanthonys</a:t>
            </a:r>
            <a:endParaRPr lang="en-GB" dirty="0">
              <a:latin typeface="SassoonCRInfant" panose="02010503020300020003" pitchFamily="2" charset="0"/>
            </a:endParaRPr>
          </a:p>
          <a:p>
            <a:r>
              <a:rPr lang="en-GB" dirty="0">
                <a:latin typeface="SassoonCRInfant" panose="02010503020300020003" pitchFamily="2" charset="0"/>
              </a:rPr>
              <a:t>student password – </a:t>
            </a:r>
            <a:r>
              <a:rPr lang="en-GB" dirty="0" smtClean="0">
                <a:latin typeface="SassoonCRInfant" panose="02010503020300020003" pitchFamily="2" charset="0"/>
              </a:rPr>
              <a:t>stant123</a:t>
            </a:r>
          </a:p>
          <a:p>
            <a:endParaRPr lang="en-GB" dirty="0">
              <a:latin typeface="SassoonCRInfant" panose="02010503020300020003" pitchFamily="2" charset="0"/>
            </a:endParaRPr>
          </a:p>
          <a:p>
            <a:endParaRPr lang="en-GB" dirty="0">
              <a:latin typeface="SassoonCRInfant" panose="02010503020300020003" pitchFamily="2" charset="0"/>
            </a:endParaRPr>
          </a:p>
          <a:p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07904" y="2348880"/>
            <a:ext cx="5328592" cy="41764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 smtClean="0">
                <a:latin typeface="SassoonCRInfant" panose="02010503020300020003" pitchFamily="2" charset="0"/>
              </a:rPr>
              <a:t>Consolidation Week</a:t>
            </a:r>
          </a:p>
          <a:p>
            <a:pPr algn="ctr"/>
            <a:endParaRPr lang="en-GB" u="sng" dirty="0">
              <a:latin typeface="SassoonCRInfant" panose="02010503020300020003" pitchFamily="2" charset="0"/>
            </a:endParaRPr>
          </a:p>
          <a:p>
            <a:pPr algn="ctr"/>
            <a:r>
              <a:rPr lang="en-GB" b="1" dirty="0" smtClean="0">
                <a:latin typeface="SassoonCRInfant" panose="02010503020300020003" pitchFamily="2" charset="0"/>
              </a:rPr>
              <a:t>Please access the </a:t>
            </a:r>
            <a:r>
              <a:rPr lang="en-GB" b="1" dirty="0" err="1" smtClean="0">
                <a:latin typeface="SassoonCRInfant" panose="02010503020300020003" pitchFamily="2" charset="0"/>
              </a:rPr>
              <a:t>Linguascope</a:t>
            </a:r>
            <a:r>
              <a:rPr lang="en-GB" b="1" dirty="0" smtClean="0">
                <a:latin typeface="SassoonCRInfant" panose="02010503020300020003" pitchFamily="2" charset="0"/>
              </a:rPr>
              <a:t> website where you will be able to find French games, video clips and worksheets to do with your child.</a:t>
            </a:r>
          </a:p>
          <a:p>
            <a:pPr algn="ctr"/>
            <a:endParaRPr lang="en-GB" b="1" dirty="0">
              <a:latin typeface="SassoonCRInfant" panose="02010503020300020003" pitchFamily="2" charset="0"/>
            </a:endParaRPr>
          </a:p>
          <a:p>
            <a:pPr algn="ctr"/>
            <a:r>
              <a:rPr lang="en-GB" b="1" dirty="0" smtClean="0">
                <a:latin typeface="SassoonCRInfant" panose="02010503020300020003" pitchFamily="2" charset="0"/>
              </a:rPr>
              <a:t>Please choose a topic from the following list. </a:t>
            </a:r>
          </a:p>
          <a:p>
            <a:pPr algn="ctr"/>
            <a:r>
              <a:rPr lang="en-GB" b="1" dirty="0" smtClean="0">
                <a:latin typeface="SassoonCRInfant" panose="02010503020300020003" pitchFamily="2" charset="0"/>
              </a:rPr>
              <a:t>All of these topics have been covered in class.</a:t>
            </a:r>
          </a:p>
          <a:p>
            <a:pPr algn="ctr"/>
            <a:endParaRPr lang="en-GB" b="1" u="sng" dirty="0" smtClean="0">
              <a:latin typeface="SassoonCRInfant" panose="02010503020300020003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SassoonCRInfant" panose="02010503020300020003" pitchFamily="2" charset="0"/>
              </a:rPr>
              <a:t>French greetings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SassoonCRInfant" panose="02010503020300020003" pitchFamily="2" charset="0"/>
              </a:rPr>
              <a:t>Numbers to 10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SassoonCRInfant" panose="02010503020300020003" pitchFamily="2" charset="0"/>
              </a:rPr>
              <a:t>Colours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u="sng" dirty="0">
              <a:latin typeface="SassoonCRInfant" panose="02010503020300020003" pitchFamily="2" charset="0"/>
            </a:endParaRPr>
          </a:p>
          <a:p>
            <a:pPr algn="ctr"/>
            <a:endParaRPr lang="en-GB" u="sng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12739"/>
            <a:ext cx="7125113" cy="59598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Literacy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64704"/>
            <a:ext cx="1116800" cy="8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 descr="Image result for bake a cak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Image result for played a game carto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6" descr="Image result for watched tv carto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2" descr="Image result for played with lego carto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300435" y="908720"/>
            <a:ext cx="7056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 are learning to read and spell our common words.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974" y="1556792"/>
            <a:ext cx="85845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 smtClean="0">
              <a:solidFill>
                <a:schemeClr val="bg2">
                  <a:lumMod val="25000"/>
                </a:schemeClr>
              </a:solidFill>
              <a:latin typeface="SassoonCRInfant" panose="020105030203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  <a:latin typeface="SassoonCRInfant" panose="02010503020300020003" pitchFamily="2" charset="0"/>
              </a:rPr>
              <a:t>Sing the alphabet and vowel song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SassoonCRInfant" panose="020105030203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2">
                    <a:lumMod val="25000"/>
                  </a:schemeClr>
                </a:solidFill>
                <a:latin typeface="SassoonCRInfant" panose="02010503020300020003" pitchFamily="2" charset="0"/>
              </a:rPr>
              <a:t>Sing and complete actions to jolly phonics alphabet songs  </a:t>
            </a:r>
          </a:p>
          <a:p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SassoonCRInfant" panose="02010503020300020003" pitchFamily="2" charset="0"/>
                <a:hlinkClick r:id="rId4"/>
              </a:rPr>
              <a:t>https://</a:t>
            </a:r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  <a:latin typeface="SassoonCRInfant" panose="02010503020300020003" pitchFamily="2" charset="0"/>
                <a:hlinkClick r:id="rId4"/>
              </a:rPr>
              <a:t>www.youtube.com/watch?v=U2HYM9VXz9k&amp;t=630s</a:t>
            </a:r>
            <a:endParaRPr lang="en-GB" sz="2000" dirty="0" smtClean="0">
              <a:solidFill>
                <a:schemeClr val="bg2">
                  <a:lumMod val="25000"/>
                </a:schemeClr>
              </a:solidFill>
              <a:latin typeface="SassoonCRInfant" panose="02010503020300020003" pitchFamily="2" charset="0"/>
            </a:endParaRPr>
          </a:p>
          <a:p>
            <a:endParaRPr lang="en-GB" sz="2000" dirty="0">
              <a:solidFill>
                <a:schemeClr val="bg2">
                  <a:lumMod val="25000"/>
                </a:schemeClr>
              </a:solidFill>
              <a:latin typeface="SassoonCRInfant" panose="02010503020300020003" pitchFamily="2" charset="0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Watch- </a:t>
            </a:r>
            <a:r>
              <a:rPr lang="en-GB" dirty="0">
                <a:hlinkClick r:id="rId5"/>
              </a:rPr>
              <a:t>https://www.youtube.com/watch?v=JwKzRjFRPk0</a:t>
            </a:r>
            <a:endParaRPr lang="en-GB" dirty="0" smtClean="0">
              <a:solidFill>
                <a:srgbClr val="FF0000"/>
              </a:solidFill>
              <a:latin typeface="SassoonCRInfant" panose="02010503020300020003" pitchFamily="2" charset="0"/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373" y="3918055"/>
            <a:ext cx="7695257" cy="2852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rgbClr val="FF0000"/>
              </a:solidFill>
              <a:latin typeface="SassoonCRInfant" panose="02010503020300020003" pitchFamily="2" charset="0"/>
            </a:endParaRPr>
          </a:p>
          <a:p>
            <a:pPr algn="ctr"/>
            <a:r>
              <a:rPr lang="en-GB" sz="2000" u="sng" dirty="0" smtClean="0">
                <a:solidFill>
                  <a:srgbClr val="002060"/>
                </a:solidFill>
                <a:latin typeface="SassoonCRInfant" panose="02010503020300020003" pitchFamily="2" charset="0"/>
              </a:rPr>
              <a:t>Task</a:t>
            </a:r>
          </a:p>
          <a:p>
            <a:pPr algn="ctr"/>
            <a:r>
              <a:rPr lang="en-GB" sz="2000" dirty="0" smtClean="0">
                <a:solidFill>
                  <a:srgbClr val="002060"/>
                </a:solidFill>
                <a:latin typeface="SassoonCRInfant" panose="02010503020300020003" pitchFamily="2" charset="0"/>
              </a:rPr>
              <a:t>  </a:t>
            </a:r>
            <a:endParaRPr lang="en-GB" sz="2000" dirty="0">
              <a:solidFill>
                <a:srgbClr val="002060"/>
              </a:solidFill>
              <a:latin typeface="SassoonCRInfant" panose="02010503020300020003" pitchFamily="2" charset="0"/>
            </a:endParaRPr>
          </a:p>
          <a:p>
            <a:endParaRPr lang="en-GB" sz="2000" dirty="0" smtClean="0">
              <a:solidFill>
                <a:srgbClr val="002060"/>
              </a:solidFill>
              <a:latin typeface="SassoonCRInfant" panose="02010503020300020003" pitchFamily="2" charset="0"/>
            </a:endParaRPr>
          </a:p>
          <a:p>
            <a:r>
              <a:rPr lang="en-GB" sz="2000" dirty="0" smtClean="0">
                <a:solidFill>
                  <a:srgbClr val="002060"/>
                </a:solidFill>
                <a:latin typeface="SassoonCRInfant" panose="02010503020300020003" pitchFamily="2" charset="0"/>
              </a:rPr>
              <a:t>Can </a:t>
            </a:r>
            <a:r>
              <a:rPr lang="en-GB" sz="2000" dirty="0">
                <a:solidFill>
                  <a:srgbClr val="002060"/>
                </a:solidFill>
                <a:latin typeface="SassoonCRInfant" panose="02010503020300020003" pitchFamily="2" charset="0"/>
              </a:rPr>
              <a:t>you roll and spell these words</a:t>
            </a:r>
          </a:p>
          <a:p>
            <a:r>
              <a:rPr lang="en-GB" sz="2000" dirty="0">
                <a:solidFill>
                  <a:srgbClr val="002060"/>
                </a:solidFill>
                <a:latin typeface="SassoonCRInfant" panose="02010503020300020003" pitchFamily="2" charset="0"/>
              </a:rPr>
              <a:t>across and table with a partner? </a:t>
            </a:r>
          </a:p>
          <a:p>
            <a:r>
              <a:rPr lang="en-GB" sz="2000" dirty="0">
                <a:solidFill>
                  <a:srgbClr val="002060"/>
                </a:solidFill>
                <a:latin typeface="SassoonCRInfant" panose="02010503020300020003" pitchFamily="2" charset="0"/>
              </a:rPr>
              <a:t>Example:  </a:t>
            </a:r>
            <a:r>
              <a:rPr lang="en-GB" sz="3200" b="1" dirty="0">
                <a:solidFill>
                  <a:srgbClr val="002060"/>
                </a:solidFill>
                <a:latin typeface="SassoonCRInfant" panose="02010503020300020003" pitchFamily="2" charset="0"/>
              </a:rPr>
              <a:t>m        </a:t>
            </a:r>
            <a:r>
              <a:rPr lang="en-GB" sz="3200" b="1" dirty="0" err="1">
                <a:solidFill>
                  <a:srgbClr val="002060"/>
                </a:solidFill>
                <a:latin typeface="SassoonCRInfant" panose="02010503020300020003" pitchFamily="2" charset="0"/>
              </a:rPr>
              <a:t>oo</a:t>
            </a:r>
            <a:r>
              <a:rPr lang="en-GB" sz="3200" b="1" dirty="0">
                <a:solidFill>
                  <a:srgbClr val="002060"/>
                </a:solidFill>
                <a:latin typeface="SassoonCRInfant" panose="02010503020300020003" pitchFamily="2" charset="0"/>
              </a:rPr>
              <a:t>       n          </a:t>
            </a:r>
          </a:p>
          <a:p>
            <a:endParaRPr lang="en-GB" dirty="0">
              <a:solidFill>
                <a:srgbClr val="002060"/>
              </a:solidFill>
              <a:latin typeface="SassoonCRInfant" panose="02010503020300020003" pitchFamily="2" charset="0"/>
            </a:endParaRPr>
          </a:p>
          <a:p>
            <a:r>
              <a:rPr lang="en-GB" dirty="0">
                <a:solidFill>
                  <a:srgbClr val="002060"/>
                </a:solidFill>
                <a:latin typeface="SassoonCRInfant" panose="02010503020300020003" pitchFamily="2" charset="0"/>
              </a:rPr>
              <a:t>		</a:t>
            </a:r>
            <a:endParaRPr lang="en-GB" dirty="0">
              <a:solidFill>
                <a:srgbClr val="002060"/>
              </a:solidFill>
              <a:latin typeface="SassoonCRInfant" panose="02010503020300020003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6136" y="4581128"/>
            <a:ext cx="2088232" cy="20882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Boom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room</a:t>
            </a:r>
            <a:endParaRPr lang="en-GB" sz="2000" b="1" dirty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doom </a:t>
            </a:r>
            <a:endParaRPr lang="en-GB" sz="2000" b="1" dirty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pool</a:t>
            </a:r>
            <a:endParaRPr lang="en-GB" sz="2000" b="1" dirty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soon</a:t>
            </a:r>
            <a:endParaRPr lang="en-GB" sz="2000" b="1" dirty="0">
              <a:solidFill>
                <a:schemeClr val="bg1"/>
              </a:solidFill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7564" y="692696"/>
            <a:ext cx="7632848" cy="6424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Active Spelling Challenge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04" y="437845"/>
            <a:ext cx="1014769" cy="135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4115" y="4653136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298" y="5725843"/>
            <a:ext cx="367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If possible try one of these activities and send me a photo.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11299" y="2311693"/>
            <a:ext cx="2676525" cy="14469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400" dirty="0">
                <a:effectLst/>
                <a:latin typeface="Comic Sans MS"/>
                <a:ea typeface="Calibri"/>
                <a:cs typeface="Times New Roman"/>
              </a:rPr>
              <a:t>Stone Words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>
                <a:effectLst/>
                <a:latin typeface="Comic Sans MS"/>
                <a:ea typeface="Calibri"/>
                <a:cs typeface="Times New Roman"/>
              </a:rPr>
              <a:t>Write sounds on stones and make some of your spelling words.  Take a photo.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958321" y="4837802"/>
            <a:ext cx="2676525" cy="1847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400" dirty="0">
                <a:effectLst/>
                <a:latin typeface="Comic Sans MS"/>
                <a:ea typeface="Calibri"/>
                <a:cs typeface="Times New Roman"/>
              </a:rPr>
              <a:t>Flour/Salt/Sand Writing 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>
                <a:effectLst/>
                <a:latin typeface="Comic Sans MS"/>
                <a:ea typeface="Calibri"/>
                <a:cs typeface="Times New Roman"/>
              </a:rPr>
              <a:t>Spell words using finger or paintbrush.  Put coloured paper under the flour, salt or sand to make the letters stand out.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17529" y="3919711"/>
            <a:ext cx="2676525" cy="146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400">
                <a:effectLst/>
                <a:latin typeface="Comic Sans MS"/>
                <a:ea typeface="Calibri"/>
                <a:cs typeface="Times New Roman"/>
              </a:rPr>
              <a:t>Jumping Sounds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>
                <a:effectLst/>
                <a:latin typeface="Comic Sans MS"/>
                <a:ea typeface="Calibri"/>
                <a:cs typeface="Times New Roman"/>
              </a:rPr>
              <a:t>Say the word then jump for each sound, shouting them out as you jump.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2277" y="2204865"/>
            <a:ext cx="5628209" cy="1553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dirty="0" smtClean="0">
                <a:latin typeface="SassoonCRInfant" panose="02010503020300020003" pitchFamily="2" charset="0"/>
              </a:rPr>
              <a:t>Play       no        look</a:t>
            </a:r>
            <a:endParaRPr lang="en-GB" sz="4400" dirty="0">
              <a:latin typeface="SassoonCRInfant" panose="020105030203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04248" y="3919711"/>
            <a:ext cx="2046238" cy="2765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 dirty="0" smtClean="0"/>
              <a:t>Extra Challenge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Can you write a silly sentence using your common words this week.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/>
              <a:t>Remember your core writing targets.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607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4664"/>
            <a:ext cx="6918920" cy="432048"/>
          </a:xfrm>
        </p:spPr>
        <p:txBody>
          <a:bodyPr>
            <a:noAutofit/>
          </a:bodyPr>
          <a:lstStyle/>
          <a:p>
            <a:r>
              <a:rPr lang="en-GB" sz="4800" b="1" dirty="0" smtClean="0"/>
              <a:t>Reading</a:t>
            </a:r>
            <a:endParaRPr lang="en-GB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6712"/>
            <a:ext cx="8287072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000" b="1" cap="none" dirty="0" smtClean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b="1" cap="none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Using your online reading book from yesterday can you</a:t>
            </a:r>
          </a:p>
          <a:p>
            <a:pPr marL="0" indent="0">
              <a:buNone/>
            </a:pPr>
            <a:r>
              <a:rPr lang="en-GB" sz="2000" b="1" cap="none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 complete the read to write task below in your jotter.</a:t>
            </a:r>
          </a:p>
          <a:p>
            <a:pPr marL="0" indent="0">
              <a:buNone/>
            </a:pPr>
            <a:endParaRPr lang="en-GB" sz="2000" b="1" cap="none" dirty="0" smtClean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b="1" cap="none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Book title – ________________</a:t>
            </a:r>
          </a:p>
          <a:p>
            <a:pPr marL="0" indent="0">
              <a:buNone/>
            </a:pPr>
            <a:endParaRPr lang="en-GB" sz="2000" b="1" dirty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b="1" cap="none" dirty="0" smtClean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b="1" dirty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b="1" cap="none" dirty="0" smtClean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b="1" dirty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b="1" cap="none" dirty="0" smtClean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b="1" dirty="0" smtClean="0">
              <a:solidFill>
                <a:srgbClr val="7030A0"/>
              </a:solidFill>
              <a:latin typeface="SassoonCRInfant" panose="02010503020300020003" pitchFamily="2" charset="0"/>
              <a:hlinkClick r:id="rId2"/>
            </a:endParaRPr>
          </a:p>
          <a:p>
            <a:pPr marL="0" indent="0">
              <a:buNone/>
            </a:pPr>
            <a:r>
              <a:rPr lang="en-GB" sz="2000" b="1" dirty="0" smtClean="0">
                <a:solidFill>
                  <a:srgbClr val="7030A0"/>
                </a:solidFill>
                <a:latin typeface="SassoonCRInfant" panose="02010503020300020003" pitchFamily="2" charset="0"/>
                <a:hlinkClick r:id="rId2"/>
              </a:rPr>
              <a:t>Can you find any </a:t>
            </a:r>
            <a:r>
              <a:rPr lang="en-GB" sz="2000" b="1" dirty="0" smtClean="0">
                <a:solidFill>
                  <a:srgbClr val="7030A0"/>
                </a:solidFill>
                <a:latin typeface="SassoonCRInfant" panose="02010503020300020003" pitchFamily="2" charset="0"/>
                <a:hlinkClick r:id="rId2"/>
              </a:rPr>
              <a:t>of these words in </a:t>
            </a:r>
            <a:r>
              <a:rPr lang="en-GB" sz="2000" b="1" dirty="0" smtClean="0">
                <a:solidFill>
                  <a:srgbClr val="7030A0"/>
                </a:solidFill>
                <a:latin typeface="SassoonCRInfant" panose="02010503020300020003" pitchFamily="2" charset="0"/>
                <a:hlinkClick r:id="rId2"/>
              </a:rPr>
              <a:t>your book? Remember to write the word then the page number.</a:t>
            </a:r>
          </a:p>
          <a:p>
            <a:pPr marL="0" indent="0">
              <a:buNone/>
            </a:pPr>
            <a:endParaRPr lang="en-GB" sz="2000" b="1" dirty="0">
              <a:solidFill>
                <a:schemeClr val="tx1"/>
              </a:solidFill>
              <a:latin typeface="SassoonCRInfant" panose="02010503020300020003" pitchFamily="2" charset="0"/>
              <a:hlinkClick r:id="rId2"/>
            </a:endParaRP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tx1"/>
                </a:solidFill>
                <a:latin typeface="SassoonCRInfant" panose="02010503020300020003" pitchFamily="2" charset="0"/>
                <a:hlinkClick r:id="rId2"/>
              </a:rPr>
              <a:t>https</a:t>
            </a:r>
            <a:r>
              <a:rPr lang="en-GB" sz="2000" b="1" dirty="0">
                <a:solidFill>
                  <a:schemeClr val="tx1"/>
                </a:solidFill>
                <a:latin typeface="SassoonCRInfant" panose="02010503020300020003" pitchFamily="2" charset="0"/>
                <a:hlinkClick r:id="rId2"/>
              </a:rPr>
              <a:t>://www.oxfordowl.co.uk/?sellanguage=en&amp;mode=hub</a:t>
            </a:r>
            <a:r>
              <a:rPr lang="en-GB" sz="2000" b="1" dirty="0">
                <a:solidFill>
                  <a:srgbClr val="7030A0"/>
                </a:solidFill>
                <a:latin typeface="SassoonCRInfant" panose="02010503020300020003" pitchFamily="2" charset="0"/>
              </a:rPr>
              <a:t/>
            </a:r>
            <a:br>
              <a:rPr lang="en-GB" sz="2000" b="1" dirty="0">
                <a:solidFill>
                  <a:srgbClr val="7030A0"/>
                </a:solidFill>
                <a:latin typeface="SassoonCRInfant" panose="02010503020300020003" pitchFamily="2" charset="0"/>
              </a:rPr>
            </a:br>
            <a:r>
              <a:rPr lang="en-GB" sz="2000" b="1" i="1" dirty="0">
                <a:solidFill>
                  <a:srgbClr val="7030A0"/>
                </a:solidFill>
                <a:latin typeface="SassoonCRInfant" panose="02010503020300020003" pitchFamily="2" charset="0"/>
              </a:rPr>
              <a:t>username:</a:t>
            </a:r>
            <a:r>
              <a:rPr lang="en-GB" sz="2000" b="1" dirty="0">
                <a:solidFill>
                  <a:srgbClr val="7030A0"/>
                </a:solidFill>
                <a:latin typeface="SassoonCRInfant" panose="02010503020300020003" pitchFamily="2" charset="0"/>
              </a:rPr>
              <a:t> stanothnysp12          </a:t>
            </a:r>
            <a:r>
              <a:rPr lang="en-GB" sz="2000" b="1" i="1" dirty="0">
                <a:solidFill>
                  <a:srgbClr val="7030A0"/>
                </a:solidFill>
                <a:latin typeface="SassoonCRInfant" panose="02010503020300020003" pitchFamily="2" charset="0"/>
              </a:rPr>
              <a:t>password:</a:t>
            </a:r>
            <a:r>
              <a:rPr lang="en-GB" sz="2000" b="1" dirty="0">
                <a:solidFill>
                  <a:srgbClr val="7030A0"/>
                </a:solidFill>
                <a:latin typeface="SassoonCRInfant" panose="02010503020300020003" pitchFamily="2" charset="0"/>
              </a:rPr>
              <a:t> </a:t>
            </a:r>
            <a:r>
              <a:rPr lang="en-GB" sz="2000" b="1" dirty="0" err="1">
                <a:solidFill>
                  <a:srgbClr val="7030A0"/>
                </a:solidFill>
                <a:latin typeface="SassoonCRInfant" panose="02010503020300020003" pitchFamily="2" charset="0"/>
              </a:rPr>
              <a:t>homelearning</a:t>
            </a:r>
            <a:r>
              <a:rPr lang="en-GB" sz="2000" b="1" dirty="0">
                <a:solidFill>
                  <a:srgbClr val="7030A0"/>
                </a:solidFill>
                <a:latin typeface="SassoonCRInfant" panose="02010503020300020003" pitchFamily="2" charset="0"/>
              </a:rPr>
              <a:t>*1 </a:t>
            </a:r>
          </a:p>
          <a:p>
            <a:pPr marL="0" indent="0">
              <a:buNone/>
            </a:pPr>
            <a:endParaRPr lang="en-GB" sz="2000" b="1" cap="none" dirty="0" smtClean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900" cap="none" dirty="0" smtClean="0">
              <a:latin typeface="SassoonCRInfant" panose="02010503020300020003" pitchFamily="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818759"/>
              </p:ext>
            </p:extLst>
          </p:nvPr>
        </p:nvGraphicFramePr>
        <p:xfrm>
          <a:off x="745698" y="2852936"/>
          <a:ext cx="7344817" cy="1800199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280390">
                  <a:extLst>
                    <a:ext uri="{9D8B030D-6E8A-4147-A177-3AD203B41FA5}">
                      <a16:colId xmlns:a16="http://schemas.microsoft.com/office/drawing/2014/main" xmlns="" val="3409170997"/>
                    </a:ext>
                  </a:extLst>
                </a:gridCol>
                <a:gridCol w="543481">
                  <a:extLst>
                    <a:ext uri="{9D8B030D-6E8A-4147-A177-3AD203B41FA5}">
                      <a16:colId xmlns:a16="http://schemas.microsoft.com/office/drawing/2014/main" xmlns="" val="2057896043"/>
                    </a:ext>
                  </a:extLst>
                </a:gridCol>
                <a:gridCol w="1185633">
                  <a:extLst>
                    <a:ext uri="{9D8B030D-6E8A-4147-A177-3AD203B41FA5}">
                      <a16:colId xmlns:a16="http://schemas.microsoft.com/office/drawing/2014/main" xmlns="" val="3737104028"/>
                    </a:ext>
                  </a:extLst>
                </a:gridCol>
                <a:gridCol w="543481">
                  <a:extLst>
                    <a:ext uri="{9D8B030D-6E8A-4147-A177-3AD203B41FA5}">
                      <a16:colId xmlns:a16="http://schemas.microsoft.com/office/drawing/2014/main" xmlns="" val="2033259705"/>
                    </a:ext>
                  </a:extLst>
                </a:gridCol>
                <a:gridCol w="1381411">
                  <a:extLst>
                    <a:ext uri="{9D8B030D-6E8A-4147-A177-3AD203B41FA5}">
                      <a16:colId xmlns:a16="http://schemas.microsoft.com/office/drawing/2014/main" xmlns="" val="1652749644"/>
                    </a:ext>
                  </a:extLst>
                </a:gridCol>
                <a:gridCol w="543481">
                  <a:extLst>
                    <a:ext uri="{9D8B030D-6E8A-4147-A177-3AD203B41FA5}">
                      <a16:colId xmlns:a16="http://schemas.microsoft.com/office/drawing/2014/main" xmlns="" val="3366472485"/>
                    </a:ext>
                  </a:extLst>
                </a:gridCol>
                <a:gridCol w="1283521">
                  <a:extLst>
                    <a:ext uri="{9D8B030D-6E8A-4147-A177-3AD203B41FA5}">
                      <a16:colId xmlns:a16="http://schemas.microsoft.com/office/drawing/2014/main" xmlns="" val="2580119541"/>
                    </a:ext>
                  </a:extLst>
                </a:gridCol>
                <a:gridCol w="583419">
                  <a:extLst>
                    <a:ext uri="{9D8B030D-6E8A-4147-A177-3AD203B41FA5}">
                      <a16:colId xmlns:a16="http://schemas.microsoft.com/office/drawing/2014/main" xmlns="" val="4130128927"/>
                    </a:ext>
                  </a:extLst>
                </a:gridCol>
              </a:tblGrid>
              <a:tr h="5032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effectLst/>
                          <a:latin typeface="SassoonCRInfant" panose="020105030203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GB" sz="1600" b="1" dirty="0" smtClean="0">
                          <a:effectLst/>
                          <a:latin typeface="SassoonCRInfant" panose="020105030203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play</a:t>
                      </a:r>
                      <a:endParaRPr lang="en-GB" sz="2000" b="1" dirty="0">
                        <a:effectLst/>
                        <a:latin typeface="SassoonCRInfant" panose="020105030203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SassoonCRInfant" panose="02010503020300020003" pitchFamily="2" charset="0"/>
                        </a:rPr>
                        <a:t>page</a:t>
                      </a:r>
                      <a:endParaRPr lang="en-GB" sz="1600" b="0" dirty="0">
                        <a:effectLst/>
                        <a:latin typeface="SassoonCRInfant" panose="020105030203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baseline="0" dirty="0" smtClean="0">
                          <a:effectLst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GB" sz="2000" b="1" baseline="0" dirty="0" smtClean="0">
                          <a:effectLst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no</a:t>
                      </a:r>
                      <a:endParaRPr lang="en-GB" sz="2000" b="1" dirty="0">
                        <a:effectLst/>
                        <a:latin typeface="SassoonCRInfant" panose="020105030203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SassoonCRInfant" panose="02010503020300020003" pitchFamily="2" charset="0"/>
                        </a:rPr>
                        <a:t>page</a:t>
                      </a:r>
                      <a:endParaRPr lang="en-GB" sz="1600" b="0" dirty="0">
                        <a:effectLst/>
                        <a:latin typeface="SassoonCRInfant" panose="020105030203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SassoonCRInfant" panose="020105030203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look</a:t>
                      </a:r>
                      <a:endParaRPr lang="en-GB" sz="2000" b="1" dirty="0">
                        <a:effectLst/>
                        <a:latin typeface="SassoonCRInfant" panose="020105030203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SassoonCRInfant" panose="02010503020300020003" pitchFamily="2" charset="0"/>
                        </a:rPr>
                        <a:t>page</a:t>
                      </a:r>
                      <a:endParaRPr lang="en-GB" sz="1600" b="0" dirty="0">
                        <a:effectLst/>
                        <a:latin typeface="SassoonCRInfant" panose="020105030203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SassoonCRInfant" panose="020105030203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SassoonCRInfant" panose="020105030203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SassoonCRInfant" panose="020105030203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endParaRPr lang="en-GB" sz="2400" b="1" dirty="0">
                        <a:solidFill>
                          <a:schemeClr val="tx1"/>
                        </a:solidFill>
                        <a:effectLst/>
                        <a:latin typeface="SassoonCRInfant" panose="020105030203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SassoonCRInfant" panose="02010503020300020003" pitchFamily="2" charset="0"/>
                        </a:rPr>
                        <a:t>page</a:t>
                      </a:r>
                      <a:endParaRPr lang="en-GB" sz="1800" b="0" dirty="0">
                        <a:effectLst/>
                        <a:latin typeface="SassoonCRInfant" panose="020105030203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28970691"/>
                  </a:ext>
                </a:extLst>
              </a:tr>
              <a:tr h="314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83229178"/>
                  </a:ext>
                </a:extLst>
              </a:tr>
              <a:tr h="334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34595489"/>
                  </a:ext>
                </a:extLst>
              </a:tr>
              <a:tr h="314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17282975"/>
                  </a:ext>
                </a:extLst>
              </a:tr>
              <a:tr h="334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22330782"/>
                  </a:ext>
                </a:extLst>
              </a:tr>
            </a:tbl>
          </a:graphicData>
        </a:graphic>
      </p:graphicFrame>
      <p:pic>
        <p:nvPicPr>
          <p:cNvPr id="6" name="Picture 10" descr="Oxford Owl for School and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76672"/>
            <a:ext cx="1518521" cy="1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1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"/>
            <a:ext cx="7560840" cy="1412776"/>
          </a:xfrm>
        </p:spPr>
        <p:txBody>
          <a:bodyPr/>
          <a:lstStyle/>
          <a:p>
            <a:r>
              <a:rPr lang="en-GB" cap="none" dirty="0">
                <a:latin typeface="SassoonCRInfant" panose="02010503020300020003" pitchFamily="2" charset="0"/>
              </a:rPr>
              <a:t>S</a:t>
            </a:r>
            <a:r>
              <a:rPr lang="en-GB" cap="none" dirty="0" smtClean="0">
                <a:latin typeface="SassoonCRInfant" panose="02010503020300020003" pitchFamily="2" charset="0"/>
              </a:rPr>
              <a:t>tory time</a:t>
            </a:r>
            <a:endParaRPr lang="en-GB" cap="none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491" y="2015733"/>
            <a:ext cx="6571343" cy="4005555"/>
          </a:xfrm>
        </p:spPr>
        <p:txBody>
          <a:bodyPr>
            <a:normAutofit/>
          </a:bodyPr>
          <a:lstStyle/>
          <a:p>
            <a:pPr algn="ctr"/>
            <a:endParaRPr lang="en-GB" dirty="0" smtClean="0">
              <a:hlinkClick r:id="rId2"/>
            </a:endParaRPr>
          </a:p>
          <a:p>
            <a:pPr algn="ctr"/>
            <a:endParaRPr lang="en-GB" dirty="0">
              <a:hlinkClick r:id="rId2"/>
            </a:endParaRPr>
          </a:p>
          <a:p>
            <a:pPr algn="ctr"/>
            <a:endParaRPr lang="en-GB" dirty="0" smtClean="0">
              <a:hlinkClick r:id="rId2"/>
            </a:endParaRPr>
          </a:p>
          <a:p>
            <a:pPr marL="0" indent="0" algn="ctr">
              <a:buNone/>
            </a:pPr>
            <a:endParaRPr lang="en-GB" dirty="0" smtClean="0">
              <a:hlinkClick r:id="rId2"/>
            </a:endParaRPr>
          </a:p>
          <a:p>
            <a:pPr marL="0" indent="0" algn="ctr">
              <a:buNone/>
            </a:pPr>
            <a:endParaRPr lang="en-GB" dirty="0">
              <a:hlinkClick r:id="rId2"/>
            </a:endParaRPr>
          </a:p>
          <a:p>
            <a:pPr marL="0" indent="0" algn="ctr">
              <a:buNone/>
            </a:pPr>
            <a:endParaRPr lang="en-GB" dirty="0" smtClean="0">
              <a:hlinkClick r:id="rId2"/>
            </a:endParaRPr>
          </a:p>
          <a:p>
            <a:pPr marL="0" indent="0" algn="ctr">
              <a:buNone/>
            </a:pPr>
            <a:endParaRPr lang="en-GB" dirty="0">
              <a:hlinkClick r:id="rId2"/>
            </a:endParaRPr>
          </a:p>
          <a:p>
            <a:pPr marL="0" indent="0" algn="ctr">
              <a:buNone/>
            </a:pPr>
            <a:endParaRPr lang="en-GB" dirty="0" smtClean="0">
              <a:hlinkClick r:id="rId2"/>
            </a:endParaRPr>
          </a:p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9" y="3105834"/>
            <a:ext cx="84494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4" name="Rectangle 3"/>
          <p:cNvSpPr/>
          <p:nvPr/>
        </p:nvSpPr>
        <p:spPr>
          <a:xfrm rot="10800000" flipV="1">
            <a:off x="1443490" y="6169456"/>
            <a:ext cx="6872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https://www.youtube.com/watch?v=E_-QFAfKZ3s</a:t>
            </a:r>
            <a:endParaRPr lang="en-GB" dirty="0"/>
          </a:p>
        </p:txBody>
      </p:sp>
      <p:pic>
        <p:nvPicPr>
          <p:cNvPr id="2050" name="Picture 2" descr="Kindness Counts: A Story for Teaching Random Acts of Kindnes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46" y="111332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6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052736"/>
            <a:ext cx="799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L.I - I am aware of others feelings and can show acts of kindness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369057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SassoonCRInfant" panose="02010503020300020003" pitchFamily="2" charset="0"/>
              </a:rPr>
              <a:t>Health and Wellbeing</a:t>
            </a:r>
            <a:endParaRPr lang="en-GB" sz="4000" dirty="0">
              <a:latin typeface="SassoonCRInfant" panose="02010503020300020003" pitchFamily="2" charset="0"/>
            </a:endParaRPr>
          </a:p>
        </p:txBody>
      </p:sp>
      <p:pic>
        <p:nvPicPr>
          <p:cNvPr id="1026" name="Picture 2" descr="https://attachments.office.net/owa/lynne.mcgill%40westlothian.org.uk/service.svc/s/GetAttachmentThumbnail?id=AAMkADMyMTU1ZGY3LTU4ZjctNDE5Zi1hYmYxLWU0N2QxZGMyMjFiZgBGAAAAAABamOYT%2BuxeR6yuQIDCfA%2BzBwAI4K1tM9eKTK4ogefDnwdtAAAAu6xsAAATDhN7rhXxR4XZO3F358heAAZ8QRdEAAABEgAQAK5oxFFn4dxIr2HkVTirWJU%3D&amp;thumbnailType=2&amp;owa=outlook.office.com&amp;scriptVer=2020051702.05&amp;X-OWA-CANARY=MSnabeQj-0uMABVvWQNemqDHisIQANgY1vOw91kOWEiJ7isg-VelmiB3342nAvXPppbta3m3FMo.&amp;token=eyJhbGciOiJSUzI1NiIsImtpZCI6IjU2MzU4ODUyMzRCOTI1MkRERTAwNTc2NkQ5RDlGMjc2NTY1RjYzRTIiLCJ4NXQiOiJWaldJVWpTNUpTM2VBRmRtMmRueWRsWmZZLUkiLCJ0eXAiOiJKV1QifQ.eyJvcmlnaW4iOiJodHRwczovL291dGxvb2sub2ZmaWNlLmNvbSIsInVjIjoiNmJjOGNiZWNkNDEzNGZmOWIwMjMwMzQzZTY5ZGZjN2YiLCJ2ZXIiOiJFeGNoYW5nZS5DYWxsYmFjay5WMSIsImFwcGN0eHNlbmRlciI6Ik93YURvd25sb2FkQGNjZDMyY2EzLTE2Y2UtNDI4Zi05NTQxLTM3MmQ2YjA1MTkyOSIsImlzc3JpbmciOiJXVyIsImFwcGN0eCI6IntcIm1zZXhjaHByb3RcIjpcIm93YVwiLFwicHJpbWFyeXNpZFwiOlwiUy0xLTUtMjEtMjgxNDA1MzYwNi0xODc1OTc4NDkzLTQ2MDE5MC0xMDk2MTcwM1wiLFwicHVpZFwiOlwiMTE1Mzc2NTkzMTc1ODE4NDQxN1wiLFwib2lkXCI6XCIyMTdjNDBlMS1kMGQwLTQ0M2YtOWE1MC1kZDVmOTRmZmVkNzNcIixcInNjb3BlXCI6XCJPd2FEb3dubG9hZFwifSIsIm5iZiI6MTU5MDM0NTExNSwiZXhwIjoxNTkwMzQ1NzE1LCJpc3MiOiIwMDAwMDAwMi0wMDAwLTBmZjEtY2UwMC0wMDAwMDAwMDAwMDBAY2NkMzJjYTMtMTZjZS00MjhmLTk1NDEtMzcyZDZiMDUxOTI5IiwiYXVkIjoiMDAwMDAwMDItMDAwMC0wZmYxLWNlMDAtMDAwMDAwMDAwMDAwL2F0dGFjaG1lbnRzLm9mZmljZS5uZXRAY2NkMzJjYTMtMTZjZS00MjhmLTk1NDEtMzcyZDZiMDUxOTI5IiwiaGFwcCI6Im93YSJ9.BPP2ODhvHNb0ClvDekSpxUuESG3SV09XWui8OGy8KVdziJl_AQRGlQJ07FxFOzNlSObbT2jcZ32JiloUqkbZH4Bz6iQi0BY5QouYYAPF1HFx6mmpjjZZ5RYQw5Oy8tKmz4mEx717Wb7auGAZsiGwypG88WOGhdnZ1xRIEg56XUYav-F7Df3iPCoV0olCG1_RrI0MgJjaV_NeRxYxNjjS2gxlz_od6Q03h_YWMLjRE6Etz3mVx3dEKVRMcx_diXjObbmPZp87O5DDB3V6AFlar84gtJwg3MZXKcKiQdyKUNkloRtVlmQSK9xLcaJUA_TB4Q7IHCnTNL8vfRLxaDiARA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7292"/>
            <a:ext cx="6840760" cy="42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5877272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SassoonCRInfant" panose="02010503020300020003" pitchFamily="2" charset="0"/>
              </a:rPr>
              <a:t>Can you choose a small act of kindness from above and show someone you care</a:t>
            </a:r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6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3520" y="260647"/>
            <a:ext cx="5550768" cy="1596283"/>
          </a:xfrm>
        </p:spPr>
        <p:txBody>
          <a:bodyPr>
            <a:normAutofit fontScale="90000"/>
          </a:bodyPr>
          <a:lstStyle/>
          <a:p>
            <a:pPr algn="ctr"/>
            <a:r>
              <a:rPr lang="en-GB" cap="none" dirty="0" smtClean="0">
                <a:latin typeface="SassoonCRInfant" panose="02010503020300020003" pitchFamily="2" charset="0"/>
              </a:rPr>
              <a:t/>
            </a:r>
            <a:br>
              <a:rPr lang="en-GB" cap="none" dirty="0" smtClean="0">
                <a:latin typeface="SassoonCRInfant" panose="02010503020300020003" pitchFamily="2" charset="0"/>
              </a:rPr>
            </a:br>
            <a:r>
              <a:rPr lang="en-GB" cap="none" dirty="0" smtClean="0">
                <a:latin typeface="SassoonCRInfant" panose="02010503020300020003" pitchFamily="2" charset="0"/>
              </a:rPr>
              <a:t>Mathematics   </a:t>
            </a:r>
            <a:r>
              <a:rPr lang="en-GB" cap="none" dirty="0" smtClean="0">
                <a:latin typeface="SassoonCRInfant" panose="02010503020300020003" pitchFamily="2" charset="0"/>
              </a:rPr>
              <a:t/>
            </a:r>
            <a:br>
              <a:rPr lang="en-GB" cap="none" dirty="0" smtClean="0">
                <a:latin typeface="SassoonCRInfant" panose="02010503020300020003" pitchFamily="2" charset="0"/>
              </a:rPr>
            </a:br>
            <a:r>
              <a:rPr lang="en-GB" cap="none" dirty="0" smtClean="0">
                <a:latin typeface="SassoonCRInfant" panose="02010503020300020003" pitchFamily="2" charset="0"/>
              </a:rPr>
              <a:t>Warm up</a:t>
            </a:r>
            <a:r>
              <a:rPr lang="en-GB" dirty="0" smtClean="0">
                <a:latin typeface="SassoonCRInfant" panose="02010503020300020003" pitchFamily="2" charset="0"/>
              </a:rPr>
              <a:t/>
            </a:r>
            <a:br>
              <a:rPr lang="en-GB" dirty="0" smtClean="0">
                <a:latin typeface="SassoonCRInfant" panose="02010503020300020003" pitchFamily="2" charset="0"/>
              </a:rPr>
            </a:br>
            <a:r>
              <a:rPr lang="en-GB" dirty="0" smtClean="0">
                <a:latin typeface="SassoonCRInfant" panose="02010503020300020003" pitchFamily="2" charset="0"/>
              </a:rPr>
              <a:t/>
            </a:r>
            <a:br>
              <a:rPr lang="en-GB" dirty="0" smtClean="0">
                <a:latin typeface="SassoonCRInfant" panose="02010503020300020003" pitchFamily="2" charset="0"/>
              </a:rPr>
            </a:br>
            <a:endParaRPr lang="en-GB" sz="2000" dirty="0">
              <a:solidFill>
                <a:srgbClr val="002060"/>
              </a:solidFill>
              <a:latin typeface="SassoonCRInfant" panose="02010503020300020003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257" y="1556792"/>
            <a:ext cx="8754651" cy="51125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cap="none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400" cap="none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400" cap="none" dirty="0" smtClean="0">
                <a:latin typeface="SassoonCRInfant" panose="02010503020300020003" pitchFamily="2" charset="0"/>
              </a:rPr>
              <a:t>L.I </a:t>
            </a:r>
            <a:r>
              <a:rPr lang="en-GB" sz="2400" cap="none" dirty="0" smtClean="0">
                <a:latin typeface="SassoonCRInfant" panose="02010503020300020003" pitchFamily="2" charset="0"/>
              </a:rPr>
              <a:t>– I can read and recognise the number names to </a:t>
            </a:r>
            <a:r>
              <a:rPr lang="en-GB" sz="2400" cap="none" dirty="0" smtClean="0">
                <a:latin typeface="SassoonCRInfant" panose="02010503020300020003" pitchFamily="2" charset="0"/>
              </a:rPr>
              <a:t>10 or to 20</a:t>
            </a:r>
            <a:r>
              <a:rPr lang="en-GB" sz="2400" cap="none" dirty="0" smtClean="0">
                <a:latin typeface="SassoonCRInfant" panose="02010503020300020003" pitchFamily="2" charset="0"/>
              </a:rPr>
              <a:t>.</a:t>
            </a:r>
            <a:endParaRPr lang="en-GB" sz="2400" cap="none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400" cap="none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400" cap="none" dirty="0" smtClean="0">
                <a:latin typeface="SassoonCRInfant" panose="02010503020300020003" pitchFamily="2" charset="0"/>
              </a:rPr>
              <a:t>Watch:</a:t>
            </a:r>
            <a:r>
              <a:rPr lang="en-GB" sz="2400" cap="none" dirty="0">
                <a:latin typeface="SassoonCRInfant" panose="02010503020300020003" pitchFamily="2" charset="0"/>
              </a:rPr>
              <a:t> </a:t>
            </a:r>
            <a:r>
              <a:rPr lang="en-GB" sz="2400" cap="none" dirty="0" smtClean="0">
                <a:latin typeface="SassoonCRInfant" panose="02010503020300020003" pitchFamily="2" charset="0"/>
              </a:rPr>
              <a:t> </a:t>
            </a:r>
            <a:r>
              <a:rPr lang="en-GB" sz="2400" cap="none" dirty="0" smtClean="0">
                <a:hlinkClick r:id="rId2"/>
              </a:rPr>
              <a:t>https://</a:t>
            </a:r>
            <a:r>
              <a:rPr lang="en-GB" sz="2400" cap="none" dirty="0" smtClean="0">
                <a:hlinkClick r:id="rId2"/>
              </a:rPr>
              <a:t>vimeo.com/420569607</a:t>
            </a:r>
            <a:endParaRPr lang="en-GB" sz="2400" cap="none" dirty="0" smtClean="0"/>
          </a:p>
          <a:p>
            <a:pPr marL="0" indent="0">
              <a:buNone/>
            </a:pPr>
            <a:endParaRPr lang="en-GB" sz="2400" cap="none" dirty="0" smtClean="0"/>
          </a:p>
          <a:p>
            <a:pPr marL="0" indent="0">
              <a:buNone/>
            </a:pPr>
            <a:r>
              <a:rPr lang="en-GB" sz="2400" cap="none" dirty="0" smtClean="0"/>
              <a:t>Play:  </a:t>
            </a:r>
            <a:r>
              <a:rPr lang="en-GB" sz="2400" cap="none" dirty="0" smtClean="0">
                <a:hlinkClick r:id="rId3"/>
              </a:rPr>
              <a:t>http</a:t>
            </a:r>
            <a:r>
              <a:rPr lang="en-GB" sz="2400" cap="none" dirty="0">
                <a:hlinkClick r:id="rId3"/>
              </a:rPr>
              <a:t>://</a:t>
            </a:r>
            <a:r>
              <a:rPr lang="en-GB" sz="2400" cap="none" dirty="0" smtClean="0">
                <a:hlinkClick r:id="rId3"/>
              </a:rPr>
              <a:t>www.sheppardsoftware.com/mathgames/earlymath/fruitShootNumbersWords.htm</a:t>
            </a:r>
            <a:endParaRPr lang="en-GB" sz="2400" cap="none" dirty="0" smtClean="0"/>
          </a:p>
          <a:p>
            <a:pPr marL="0" indent="0">
              <a:buNone/>
            </a:pPr>
            <a:endParaRPr lang="en-GB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78" y="404664"/>
            <a:ext cx="2545131" cy="1709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8" y="260647"/>
            <a:ext cx="2600524" cy="17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85330" y="2367093"/>
            <a:ext cx="7772870" cy="3424107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We are learning to read time on a digital clock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75196" y="3282898"/>
            <a:ext cx="230425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Watch</a:t>
            </a:r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>
                <a:hlinkClick r:id="rId2"/>
              </a:rPr>
              <a:t>https://www.youtube.com/watch?v=ENOYemdWU08</a:t>
            </a:r>
            <a:endParaRPr lang="en-GB" dirty="0" smtClean="0"/>
          </a:p>
        </p:txBody>
      </p:sp>
      <p:pic>
        <p:nvPicPr>
          <p:cNvPr id="3074" name="Picture 2" descr="C:\Users\stephanie.sloan\AppData\Local\Microsoft\Windows\INetCache\IE\JHCHIHMM\alarm-clock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6" y="404664"/>
            <a:ext cx="2231136" cy="139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tephanie.sloan\AppData\Local\Microsoft\Windows\INetCache\IE\K5JONGYO\manio1-Digital-Clock-2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19" y="548680"/>
            <a:ext cx="3037547" cy="13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63888" y="3092055"/>
            <a:ext cx="2592288" cy="331236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Play</a:t>
            </a:r>
          </a:p>
          <a:p>
            <a:pPr algn="ctr"/>
            <a:r>
              <a:rPr lang="en-GB" dirty="0">
                <a:hlinkClick r:id="rId5"/>
              </a:rPr>
              <a:t>https://mathsframe.co.uk/en/resources/resource/116/telling-the-time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732240" y="3261460"/>
            <a:ext cx="2088232" cy="29735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 dirty="0" smtClean="0"/>
              <a:t>Write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Complete workbook page on digital time.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9386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4580</TotalTime>
  <Words>606</Words>
  <Application>Microsoft Office PowerPoint</Application>
  <PresentationFormat>On-screen Show (4:3)</PresentationFormat>
  <Paragraphs>204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Waveform</vt:lpstr>
      <vt:lpstr>Tuesday 26th of May</vt:lpstr>
      <vt:lpstr>French</vt:lpstr>
      <vt:lpstr>Literacy</vt:lpstr>
      <vt:lpstr>Active Spelling Challenge</vt:lpstr>
      <vt:lpstr>Reading</vt:lpstr>
      <vt:lpstr>Story time</vt:lpstr>
      <vt:lpstr>PowerPoint Presentation</vt:lpstr>
      <vt:lpstr> Mathematics    Warm up  </vt:lpstr>
      <vt:lpstr>Digital Time</vt:lpstr>
      <vt:lpstr>Topic - play</vt:lpstr>
      <vt:lpstr>PowerPoint Presentation</vt:lpstr>
      <vt:lpstr>PowerPoint Presentation</vt:lpstr>
      <vt:lpstr>PowerPoint Presentation</vt:lpstr>
      <vt:lpstr>PowerPoint Presentation</vt:lpstr>
      <vt:lpstr>R.E L.I – I recognise the importance of prayer and honour Mary as mother of Jesus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23rd of March</dc:title>
  <dc:creator>Stephanie Sloan</dc:creator>
  <cp:lastModifiedBy>Stephanie Sloan</cp:lastModifiedBy>
  <cp:revision>30</cp:revision>
  <dcterms:created xsi:type="dcterms:W3CDTF">2020-03-23T12:28:43Z</dcterms:created>
  <dcterms:modified xsi:type="dcterms:W3CDTF">2020-05-26T06:52:52Z</dcterms:modified>
</cp:coreProperties>
</file>