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8" d="100"/>
          <a:sy n="108" d="100"/>
        </p:scale>
        <p:origin x="619"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80517959ec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80517959ec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80517959e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80517959e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80517959ec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80517959e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80517959ec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80517959e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0517959ec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80517959ec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s://www.teachyourmonstertoread.com/" TargetMode="External"/><Relationship Id="rId18"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hyperlink" Target="https://appuk.idlsgroup.com/#/login" TargetMode="External"/><Relationship Id="rId2" Type="http://schemas.openxmlformats.org/officeDocument/2006/relationships/notesSlide" Target="../notesSlides/notesSlide1.xml"/><Relationship Id="rId16" Type="http://schemas.openxmlformats.org/officeDocument/2006/relationships/image" Target="../media/image10.png"/><Relationship Id="rId20" Type="http://schemas.openxmlformats.org/officeDocument/2006/relationships/image" Target="../media/image12.png"/><Relationship Id="rId1" Type="http://schemas.openxmlformats.org/officeDocument/2006/relationships/slideLayout" Target="../slideLayouts/slideLayout11.xml"/><Relationship Id="rId6" Type="http://schemas.openxmlformats.org/officeDocument/2006/relationships/image" Target="../media/image4.png"/><Relationship Id="rId11" Type="http://schemas.openxmlformats.org/officeDocument/2006/relationships/hyperlink" Target="https://www.getepic.com/" TargetMode="External"/><Relationship Id="rId5" Type="http://schemas.openxmlformats.org/officeDocument/2006/relationships/image" Target="../media/image3.png"/><Relationship Id="rId15" Type="http://schemas.openxmlformats.org/officeDocument/2006/relationships/hyperlink" Target="https://blogs.glowscotland.org.uk/wl/stanthonypsblog/category/primary-4-5/" TargetMode="External"/><Relationship Id="rId10" Type="http://schemas.openxmlformats.org/officeDocument/2006/relationships/image" Target="../media/image7.png"/><Relationship Id="rId19" Type="http://schemas.openxmlformats.org/officeDocument/2006/relationships/hyperlink" Target="https://www.doorwayonline.org.uk/activities/speller/" TargetMode="External"/><Relationship Id="rId4" Type="http://schemas.openxmlformats.org/officeDocument/2006/relationships/image" Target="../media/image2.jpg"/><Relationship Id="rId9" Type="http://schemas.openxmlformats.org/officeDocument/2006/relationships/hyperlink" Target="https://www.sumdog.com/user/sign_in?_ga=2.173771171.1069118646.1589645397-293771469.1582490612" TargetMode="External"/><Relationship Id="rId1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3.jpg"/><Relationship Id="rId7"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8" Type="http://schemas.openxmlformats.org/officeDocument/2006/relationships/hyperlink" Target="https://glowscotland.sharepoint.com/sites/Primary5105/Shared%20Documents/Forms/AllItems.aspx?FolderCTID=0x01200015072989F414C74FB6683389261691DF&amp;id=%2Fsites%2FPrimary5105%2FShared%20Documents%2FGeneral%2FReading%2FDavid%20Walliams%2FTuesday%2026th%20May%202020%2FMessy%20Magpie%20adding%20suffixes%20%2D%20Amber%2Epdf&amp;parent=%2Fsites%2FPrimary5105%2FShared%20Documents%2FGeneral%2FReading%2FDavid%20Walliams%2FTuesday%2026th%20May%202020" TargetMode="External"/><Relationship Id="rId13" Type="http://schemas.openxmlformats.org/officeDocument/2006/relationships/hyperlink" Target="https://glowscotland.sharepoint.com/sites/Primary5105/Shared%20Documents/Forms/AllItems.aspx?FolderCTID=0x01200015072989F414C74FB6683389261691DF&amp;id=%2Fsites%2FPrimary5105%2FShared%20Documents%2FGeneral%2FSpelling%2FPrimary%204%2FMonday%2025th%20May%202020%2Foo%20phoneme%20families%2Ejpeg&amp;parent=%2Fsites%2FPrimary5105%2FShared%20Documents%2FGeneral%2FSpelling%2FPrimary%204%2FMonday%2025th%20May%202020" TargetMode="External"/><Relationship Id="rId18" Type="http://schemas.openxmlformats.org/officeDocument/2006/relationships/hyperlink" Target="https://glowscotland.sharepoint.com/sites/Primary5105/Shared%20Documents/Forms/AllItems.aspx?FolderCTID=0x01200015072989F414C74FB6683389261691DF&amp;id=%2Fsites%2FPrimary5105%2FShared%20Documents%2FGeneral%2FReading%2FTom%20Fletcher%2FTuesday%2026th%20May%202020%2FChapter%209%20%2D%20Main%20Ideas%20and%20Summarising%2Epdf&amp;parent=%2Fsites%2FPrimary5105%2FShared%20Documents%2FGeneral%2FReading%2FTom%20Fletcher%2FTuesday%2026th%20May%202020" TargetMode="External"/><Relationship Id="rId3" Type="http://schemas.openxmlformats.org/officeDocument/2006/relationships/image" Target="../media/image13.jpg"/><Relationship Id="rId7" Type="http://schemas.openxmlformats.org/officeDocument/2006/relationships/hyperlink" Target="https://glowscotland.sharepoint.com/sites/Primary5105/Shared%20Documents/Forms/AllItems.aspx?FolderCTID=0x01200015072989F414C74FB6683389261691DF&amp;id=%2Fsites%2FPrimary5105%2FShared%20Documents%2FGeneral%2FReading%2FDavid%20Walliams%2FTuesday%2026th%20May%202020%2FMessy%20Magpie%20adding%20suffixes%20%2D%20Green%2Epdf&amp;parent=%2Fsites%2FPrimary5105%2FShared%20Documents%2FGeneral%2FReading%2FDavid%20Walliams%2FTuesday%2026th%20May%202020" TargetMode="External"/><Relationship Id="rId12" Type="http://schemas.openxmlformats.org/officeDocument/2006/relationships/image" Target="../media/image22.jpg"/><Relationship Id="rId17" Type="http://schemas.openxmlformats.org/officeDocument/2006/relationships/image" Target="../media/image8.png"/><Relationship Id="rId2" Type="http://schemas.openxmlformats.org/officeDocument/2006/relationships/notesSlide" Target="../notesSlides/notesSlide4.xml"/><Relationship Id="rId16" Type="http://schemas.openxmlformats.org/officeDocument/2006/relationships/hyperlink" Target="https://www.getepic.com/" TargetMode="External"/><Relationship Id="rId1" Type="http://schemas.openxmlformats.org/officeDocument/2006/relationships/slideLayout" Target="../slideLayouts/slideLayout11.xml"/><Relationship Id="rId6" Type="http://schemas.openxmlformats.org/officeDocument/2006/relationships/hyperlink" Target="https://glowscotland.sharepoint.com/sites/Primary5105/Shared%20Documents/Forms/AllItems.aspx?FolderCTID=0x01200015072989F414C74FB6683389261691DF&amp;id=%2Fsites%2FPrimary5105%2FShared%20Documents%2FGeneral%2FReading%2FDavid%20Walliams%2FTuesday%2026th%20May%202020&amp;viewid=092be68d%2D7717%2D4973%2D9af0%2D4b6dd4f6d0c0" TargetMode="External"/><Relationship Id="rId11" Type="http://schemas.openxmlformats.org/officeDocument/2006/relationships/image" Target="../media/image21.jpg"/><Relationship Id="rId5" Type="http://schemas.openxmlformats.org/officeDocument/2006/relationships/hyperlink" Target="https://glowscotland.sharepoint.com/sites/Primary5105/_layouts/15/Doc.aspx?sourcedoc=%7B7A4948D1-A455-4345-BD5F-5E0D04B0479D%7D&amp;file=t-l-54603-the-messy-magpie-story-powerpoint_ver_3.ppt&amp;action=edit&amp;mobileredirect=true&amp;CT=1590438341913&amp;OR=ItemsView" TargetMode="External"/><Relationship Id="rId15" Type="http://schemas.openxmlformats.org/officeDocument/2006/relationships/hyperlink" Target="https://glowscotland.sharepoint.com/sites/Primary5105/Shared%20Documents/Forms/AllItems.aspx?FolderCTID=0x01200015072989F414C74FB6683389261691DF&amp;id=%2Fsites%2FPrimary5105%2FShared%20Documents%2FGeneral%2FReading%2FRoald%20Dahl%2FTuesday%2026th%20May%202020%2FChapter%202%20%2D%20Visuliser%2Epdf&amp;parent=%2Fsites%2FPrimary5105%2FShared%20Documents%2FGeneral%2FReading%2FRoald%20Dahl%2FTuesday%2026th%20May%202020" TargetMode="External"/><Relationship Id="rId10" Type="http://schemas.openxmlformats.org/officeDocument/2006/relationships/image" Target="../media/image20.jpg"/><Relationship Id="rId19" Type="http://schemas.openxmlformats.org/officeDocument/2006/relationships/image" Target="../media/image23.png"/><Relationship Id="rId4" Type="http://schemas.openxmlformats.org/officeDocument/2006/relationships/image" Target="../media/image2.jpg"/><Relationship Id="rId9" Type="http://schemas.openxmlformats.org/officeDocument/2006/relationships/hyperlink" Target="https://glowscotland.sharepoint.com/sites/Primary5105/Shared%20Documents/Forms/AllItems.aspx?FolderCTID=0x01200015072989F414C74FB6683389261691DF&amp;id=%2Fsites%2FPrimary5105%2FShared%20Documents%2FGeneral%2FReading%2FDavid%20Walliams%2FTuesday%2026th%20May%202020%2FMessy%20Magpie%20adding%20suffixes%20%2D%20Red%2Epdf&amp;parent=%2Fsites%2FPrimary5105%2FShared%20Documents%2FGeneral%2FReading%2FDavid%20Walliams%2FTuesday%2026th%20May%202020" TargetMode="External"/><Relationship Id="rId14" Type="http://schemas.openxmlformats.org/officeDocument/2006/relationships/hyperlink" Target="https://glowscotland.sharepoint.com/sites/Primary5105/Shared%20Documents/Forms/AllItems.aspx?FolderCTID=0x01200015072989F414C74FB6683389261691DF&amp;id=%2Fsites%2FPrimary5105%2FShared%20Documents%2FGeneral%2FSpelling%2FPrimary%205%2FMonday%2025th%20May%202020%2Fch%20phoneme%20families%2Ejpeg&amp;parent=%2Fsites%2FPrimary5105%2FShared%20Documents%2FGeneral%2FSpelling%2FPrimary%205%2FMonday%2025th%20May%202020"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glowscotland.sharepoint.com/sites/Primary5105/Shared%20Documents/Forms/AllItems.aspx?FolderCTID=0x01200015072989F414C74FB6683389261691DF&amp;id=%2Fsites%2FPrimary5105%2FShared%20Documents%2FGeneral%2FMaths%2FWeight%2FSquares%2FTuesday%2026th%20May%202020%2FKitchen%20Measuring%2Epdf&amp;parent=%2Fsites%2FPrimary5105%2FShared%20Documents%2FGeneral%2FMaths%2FWeight%2FSquares%2FTuesday%2026th%20May%202020" TargetMode="External"/><Relationship Id="rId13" Type="http://schemas.openxmlformats.org/officeDocument/2006/relationships/image" Target="../media/image27.png"/><Relationship Id="rId18" Type="http://schemas.openxmlformats.org/officeDocument/2006/relationships/image" Target="../media/image29.png"/><Relationship Id="rId3" Type="http://schemas.openxmlformats.org/officeDocument/2006/relationships/image" Target="../media/image13.jpg"/><Relationship Id="rId7" Type="http://schemas.openxmlformats.org/officeDocument/2006/relationships/hyperlink" Target="https://glowscotland.sharepoint.com/sites/Primary5105/Shared%20Documents/Forms/AllItems.aspx?FolderCTID=0x01200015072989F414C74FB6683389261691DF&amp;id=%2Fsites%2FPrimary5105%2FShared%20Documents%2FGeneral%2FMaths%2FWeight%2FCircles%2FKitchen%20Measuring%2Epdf&amp;parent=%2Fsites%2FPrimary5105%2FShared%20Documents%2FGeneral%2FMaths%2FWeight%2FCircles" TargetMode="External"/><Relationship Id="rId12" Type="http://schemas.openxmlformats.org/officeDocument/2006/relationships/hyperlink" Target="https://play.ttrockstars.com/auth/school/student/79128" TargetMode="External"/><Relationship Id="rId17" Type="http://schemas.openxmlformats.org/officeDocument/2006/relationships/image" Target="../media/image11.png"/><Relationship Id="rId2" Type="http://schemas.openxmlformats.org/officeDocument/2006/relationships/notesSlide" Target="../notesSlides/notesSlide5.xml"/><Relationship Id="rId16" Type="http://schemas.openxmlformats.org/officeDocument/2006/relationships/hyperlink" Target="https://appuk.idlsgroup.com/#/login" TargetMode="External"/><Relationship Id="rId1" Type="http://schemas.openxmlformats.org/officeDocument/2006/relationships/slideLayout" Target="../slideLayouts/slideLayout11.xml"/><Relationship Id="rId6" Type="http://schemas.openxmlformats.org/officeDocument/2006/relationships/image" Target="../media/image25.png"/><Relationship Id="rId11" Type="http://schemas.openxmlformats.org/officeDocument/2006/relationships/image" Target="../media/image7.png"/><Relationship Id="rId5" Type="http://schemas.openxmlformats.org/officeDocument/2006/relationships/hyperlink" Target="https://glowscotland.sharepoint.com/sites/Primary5105/Shared%20Documents/Forms/AllItems.aspx?FolderCTID=0x01200015072989F414C74FB6683389261691DF&amp;id=%2Fsites%2FPrimary5105%2FShared%20Documents%2FGeneral%2FMaths%2FWeight%2FTriangles%2FTuesday%2026th%20May%202020&amp;viewid=092be68d%2D7717%2D4973%2D9af0%2D4b6dd4f6d0c0" TargetMode="External"/><Relationship Id="rId15" Type="http://schemas.openxmlformats.org/officeDocument/2006/relationships/image" Target="../media/image28.png"/><Relationship Id="rId10" Type="http://schemas.openxmlformats.org/officeDocument/2006/relationships/hyperlink" Target="https://www.sumdog.com/user/sign_in?_ga=2.173771171.1069118646.1589645397-293771469.1582490612" TargetMode="External"/><Relationship Id="rId4" Type="http://schemas.openxmlformats.org/officeDocument/2006/relationships/image" Target="../media/image24.jpg"/><Relationship Id="rId9" Type="http://schemas.openxmlformats.org/officeDocument/2006/relationships/image" Target="../media/image26.png"/><Relationship Id="rId14" Type="http://schemas.openxmlformats.org/officeDocument/2006/relationships/hyperlink" Target="https://whiterosemaths.com/homelearning/year-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30.pn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4">
            <a:alphaModFix/>
          </a:blip>
          <a:stretch>
            <a:fillRect/>
          </a:stretch>
        </p:blipFill>
        <p:spPr>
          <a:xfrm>
            <a:off x="3306825" y="423625"/>
            <a:ext cx="3821875" cy="2328950"/>
          </a:xfrm>
          <a:prstGeom prst="rect">
            <a:avLst/>
          </a:prstGeom>
          <a:noFill/>
          <a:ln>
            <a:noFill/>
          </a:ln>
        </p:spPr>
      </p:pic>
      <p:pic>
        <p:nvPicPr>
          <p:cNvPr id="55" name="Google Shape;55;p13"/>
          <p:cNvPicPr preferRelativeResize="0"/>
          <p:nvPr/>
        </p:nvPicPr>
        <p:blipFill>
          <a:blip r:embed="rId5">
            <a:alphaModFix/>
          </a:blip>
          <a:stretch>
            <a:fillRect/>
          </a:stretch>
        </p:blipFill>
        <p:spPr>
          <a:xfrm>
            <a:off x="5840300" y="2011475"/>
            <a:ext cx="3303695" cy="2557699"/>
          </a:xfrm>
          <a:prstGeom prst="rect">
            <a:avLst/>
          </a:prstGeom>
          <a:noFill/>
          <a:ln>
            <a:noFill/>
          </a:ln>
        </p:spPr>
      </p:pic>
      <p:pic>
        <p:nvPicPr>
          <p:cNvPr id="56" name="Google Shape;56;p13"/>
          <p:cNvPicPr preferRelativeResize="0"/>
          <p:nvPr/>
        </p:nvPicPr>
        <p:blipFill>
          <a:blip r:embed="rId6">
            <a:alphaModFix/>
          </a:blip>
          <a:stretch>
            <a:fillRect/>
          </a:stretch>
        </p:blipFill>
        <p:spPr>
          <a:xfrm>
            <a:off x="7244800" y="192575"/>
            <a:ext cx="1002875" cy="1002875"/>
          </a:xfrm>
          <a:prstGeom prst="rect">
            <a:avLst/>
          </a:prstGeom>
          <a:noFill/>
          <a:ln>
            <a:noFill/>
          </a:ln>
        </p:spPr>
      </p:pic>
      <p:pic>
        <p:nvPicPr>
          <p:cNvPr id="57" name="Google Shape;57;p13"/>
          <p:cNvPicPr preferRelativeResize="0"/>
          <p:nvPr/>
        </p:nvPicPr>
        <p:blipFill>
          <a:blip r:embed="rId7">
            <a:alphaModFix/>
          </a:blip>
          <a:stretch>
            <a:fillRect/>
          </a:stretch>
        </p:blipFill>
        <p:spPr>
          <a:xfrm>
            <a:off x="-388375" y="61950"/>
            <a:ext cx="3956400" cy="3956400"/>
          </a:xfrm>
          <a:prstGeom prst="rect">
            <a:avLst/>
          </a:prstGeom>
          <a:noFill/>
          <a:ln>
            <a:noFill/>
          </a:ln>
        </p:spPr>
      </p:pic>
      <p:pic>
        <p:nvPicPr>
          <p:cNvPr id="58" name="Google Shape;58;p13" descr="Bitmoji Image"/>
          <p:cNvPicPr preferRelativeResize="0"/>
          <p:nvPr/>
        </p:nvPicPr>
        <p:blipFill>
          <a:blip r:embed="rId8">
            <a:alphaModFix/>
          </a:blip>
          <a:stretch>
            <a:fillRect/>
          </a:stretch>
        </p:blipFill>
        <p:spPr>
          <a:xfrm>
            <a:off x="5921050" y="1145275"/>
            <a:ext cx="3790950" cy="3790950"/>
          </a:xfrm>
          <a:prstGeom prst="rect">
            <a:avLst/>
          </a:prstGeom>
          <a:noFill/>
          <a:ln>
            <a:noFill/>
          </a:ln>
        </p:spPr>
      </p:pic>
      <p:pic>
        <p:nvPicPr>
          <p:cNvPr id="59" name="Google Shape;59;p13">
            <a:hlinkClick r:id="rId9"/>
          </p:cNvPr>
          <p:cNvPicPr preferRelativeResize="0"/>
          <p:nvPr/>
        </p:nvPicPr>
        <p:blipFill>
          <a:blip r:embed="rId10">
            <a:alphaModFix/>
          </a:blip>
          <a:stretch>
            <a:fillRect/>
          </a:stretch>
        </p:blipFill>
        <p:spPr>
          <a:xfrm>
            <a:off x="723300" y="1374238"/>
            <a:ext cx="554425" cy="551800"/>
          </a:xfrm>
          <a:prstGeom prst="rect">
            <a:avLst/>
          </a:prstGeom>
          <a:noFill/>
          <a:ln>
            <a:noFill/>
          </a:ln>
        </p:spPr>
      </p:pic>
      <p:pic>
        <p:nvPicPr>
          <p:cNvPr id="60" name="Google Shape;60;p13">
            <a:hlinkClick r:id="rId11"/>
          </p:cNvPr>
          <p:cNvPicPr preferRelativeResize="0"/>
          <p:nvPr/>
        </p:nvPicPr>
        <p:blipFill>
          <a:blip r:embed="rId12">
            <a:alphaModFix/>
          </a:blip>
          <a:stretch>
            <a:fillRect/>
          </a:stretch>
        </p:blipFill>
        <p:spPr>
          <a:xfrm>
            <a:off x="1778175" y="1368927"/>
            <a:ext cx="554425" cy="562424"/>
          </a:xfrm>
          <a:prstGeom prst="rect">
            <a:avLst/>
          </a:prstGeom>
          <a:noFill/>
          <a:ln>
            <a:noFill/>
          </a:ln>
        </p:spPr>
      </p:pic>
      <p:pic>
        <p:nvPicPr>
          <p:cNvPr id="61" name="Google Shape;61;p13">
            <a:hlinkClick r:id="rId13"/>
          </p:cNvPr>
          <p:cNvPicPr preferRelativeResize="0"/>
          <p:nvPr/>
        </p:nvPicPr>
        <p:blipFill>
          <a:blip r:embed="rId14">
            <a:alphaModFix/>
          </a:blip>
          <a:stretch>
            <a:fillRect/>
          </a:stretch>
        </p:blipFill>
        <p:spPr>
          <a:xfrm>
            <a:off x="679713" y="2508797"/>
            <a:ext cx="554425" cy="517553"/>
          </a:xfrm>
          <a:prstGeom prst="rect">
            <a:avLst/>
          </a:prstGeom>
          <a:noFill/>
          <a:ln>
            <a:noFill/>
          </a:ln>
        </p:spPr>
      </p:pic>
      <p:pic>
        <p:nvPicPr>
          <p:cNvPr id="62" name="Google Shape;62;p13">
            <a:hlinkClick r:id="rId15"/>
          </p:cNvPr>
          <p:cNvPicPr preferRelativeResize="0"/>
          <p:nvPr/>
        </p:nvPicPr>
        <p:blipFill>
          <a:blip r:embed="rId16">
            <a:alphaModFix/>
          </a:blip>
          <a:stretch>
            <a:fillRect/>
          </a:stretch>
        </p:blipFill>
        <p:spPr>
          <a:xfrm>
            <a:off x="1848475" y="2505702"/>
            <a:ext cx="554425" cy="523736"/>
          </a:xfrm>
          <a:prstGeom prst="rect">
            <a:avLst/>
          </a:prstGeom>
          <a:noFill/>
          <a:ln>
            <a:noFill/>
          </a:ln>
        </p:spPr>
      </p:pic>
      <p:sp>
        <p:nvSpPr>
          <p:cNvPr id="63" name="Google Shape;63;p13"/>
          <p:cNvSpPr txBox="1"/>
          <p:nvPr/>
        </p:nvSpPr>
        <p:spPr>
          <a:xfrm>
            <a:off x="3485925" y="642950"/>
            <a:ext cx="3435600" cy="18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500" dirty="0">
                <a:latin typeface="Comic Sans MS"/>
                <a:ea typeface="Comic Sans MS"/>
                <a:cs typeface="Comic Sans MS"/>
                <a:sym typeface="Comic Sans MS"/>
              </a:rPr>
              <a:t>Good Morning P5/4</a:t>
            </a:r>
            <a:endParaRPr sz="2500" dirty="0">
              <a:latin typeface="Comic Sans MS"/>
              <a:ea typeface="Comic Sans MS"/>
              <a:cs typeface="Comic Sans MS"/>
              <a:sym typeface="Comic Sans MS"/>
            </a:endParaRPr>
          </a:p>
          <a:p>
            <a:pPr marL="0" lvl="0" indent="0" algn="l" rtl="0">
              <a:spcBef>
                <a:spcPts val="0"/>
              </a:spcBef>
              <a:spcAft>
                <a:spcPts val="0"/>
              </a:spcAft>
              <a:buNone/>
            </a:pPr>
            <a:endParaRPr dirty="0"/>
          </a:p>
          <a:p>
            <a:pPr marL="0" lvl="0" indent="0" algn="ctr" rtl="0">
              <a:spcBef>
                <a:spcPts val="0"/>
              </a:spcBef>
              <a:spcAft>
                <a:spcPts val="0"/>
              </a:spcAft>
              <a:buNone/>
            </a:pPr>
            <a:r>
              <a:rPr lang="en-GB" dirty="0">
                <a:latin typeface="Comic Sans MS"/>
                <a:ea typeface="Comic Sans MS"/>
                <a:cs typeface="Comic Sans MS"/>
                <a:sym typeface="Comic Sans MS"/>
              </a:rPr>
              <a:t>Week 9 Home Learning</a:t>
            </a:r>
            <a:endParaRPr dirty="0">
              <a:latin typeface="Comic Sans MS"/>
              <a:ea typeface="Comic Sans MS"/>
              <a:cs typeface="Comic Sans MS"/>
              <a:sym typeface="Comic Sans MS"/>
            </a:endParaRPr>
          </a:p>
          <a:p>
            <a:pPr marL="0" lvl="0" indent="0" algn="ctr" rtl="0">
              <a:spcBef>
                <a:spcPts val="0"/>
              </a:spcBef>
              <a:spcAft>
                <a:spcPts val="0"/>
              </a:spcAft>
              <a:buNone/>
            </a:pPr>
            <a:endParaRPr dirty="0">
              <a:latin typeface="Comic Sans MS"/>
              <a:ea typeface="Comic Sans MS"/>
              <a:cs typeface="Comic Sans MS"/>
              <a:sym typeface="Comic Sans MS"/>
            </a:endParaRPr>
          </a:p>
          <a:p>
            <a:pPr marL="0" lvl="0" indent="0" algn="ctr" rtl="0">
              <a:spcBef>
                <a:spcPts val="0"/>
              </a:spcBef>
              <a:spcAft>
                <a:spcPts val="0"/>
              </a:spcAft>
              <a:buNone/>
            </a:pPr>
            <a:endParaRPr dirty="0">
              <a:latin typeface="Comic Sans MS"/>
              <a:ea typeface="Comic Sans MS"/>
              <a:cs typeface="Comic Sans MS"/>
              <a:sym typeface="Comic Sans MS"/>
            </a:endParaRPr>
          </a:p>
          <a:p>
            <a:pPr marL="0" lvl="0" indent="0" algn="ctr" rtl="0">
              <a:spcBef>
                <a:spcPts val="0"/>
              </a:spcBef>
              <a:spcAft>
                <a:spcPts val="0"/>
              </a:spcAft>
              <a:buNone/>
            </a:pPr>
            <a:r>
              <a:rPr lang="en-GB" dirty="0">
                <a:latin typeface="Comic Sans MS"/>
                <a:ea typeface="Comic Sans MS"/>
                <a:cs typeface="Comic Sans MS"/>
                <a:sym typeface="Comic Sans MS"/>
              </a:rPr>
              <a:t>Tuesday 26th May 2020</a:t>
            </a:r>
            <a:endParaRPr dirty="0">
              <a:latin typeface="Comic Sans MS"/>
              <a:ea typeface="Comic Sans MS"/>
              <a:cs typeface="Comic Sans MS"/>
              <a:sym typeface="Comic Sans MS"/>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pic>
        <p:nvPicPr>
          <p:cNvPr id="64" name="Google Shape;64;p13">
            <a:hlinkClick r:id="rId17"/>
          </p:cNvPr>
          <p:cNvPicPr preferRelativeResize="0"/>
          <p:nvPr/>
        </p:nvPicPr>
        <p:blipFill>
          <a:blip r:embed="rId18">
            <a:alphaModFix/>
          </a:blip>
          <a:stretch>
            <a:fillRect/>
          </a:stretch>
        </p:blipFill>
        <p:spPr>
          <a:xfrm>
            <a:off x="1312617" y="765285"/>
            <a:ext cx="554425" cy="490467"/>
          </a:xfrm>
          <a:prstGeom prst="rect">
            <a:avLst/>
          </a:prstGeom>
          <a:noFill/>
          <a:ln>
            <a:noFill/>
          </a:ln>
        </p:spPr>
      </p:pic>
      <p:pic>
        <p:nvPicPr>
          <p:cNvPr id="65" name="Google Shape;65;p13">
            <a:hlinkClick r:id="rId19"/>
          </p:cNvPr>
          <p:cNvPicPr preferRelativeResize="0"/>
          <p:nvPr/>
        </p:nvPicPr>
        <p:blipFill>
          <a:blip r:embed="rId20">
            <a:alphaModFix/>
          </a:blip>
          <a:stretch>
            <a:fillRect/>
          </a:stretch>
        </p:blipFill>
        <p:spPr>
          <a:xfrm>
            <a:off x="1344588" y="3122688"/>
            <a:ext cx="490475" cy="490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pic>
        <p:nvPicPr>
          <p:cNvPr id="70" name="Google Shape;70;p14"/>
          <p:cNvPicPr preferRelativeResize="0"/>
          <p:nvPr/>
        </p:nvPicPr>
        <p:blipFill>
          <a:blip r:embed="rId4">
            <a:alphaModFix/>
          </a:blip>
          <a:stretch>
            <a:fillRect/>
          </a:stretch>
        </p:blipFill>
        <p:spPr>
          <a:xfrm>
            <a:off x="3016875" y="-146900"/>
            <a:ext cx="6460572" cy="4838699"/>
          </a:xfrm>
          <a:prstGeom prst="rect">
            <a:avLst/>
          </a:prstGeom>
          <a:noFill/>
          <a:ln>
            <a:noFill/>
          </a:ln>
        </p:spPr>
      </p:pic>
      <p:cxnSp>
        <p:nvCxnSpPr>
          <p:cNvPr id="71" name="Google Shape;71;p14"/>
          <p:cNvCxnSpPr/>
          <p:nvPr/>
        </p:nvCxnSpPr>
        <p:spPr>
          <a:xfrm flipH="1">
            <a:off x="6440450" y="121950"/>
            <a:ext cx="11100" cy="3214800"/>
          </a:xfrm>
          <a:prstGeom prst="straightConnector1">
            <a:avLst/>
          </a:prstGeom>
          <a:noFill/>
          <a:ln w="9525" cap="flat" cmpd="sng">
            <a:solidFill>
              <a:srgbClr val="000000"/>
            </a:solidFill>
            <a:prstDash val="solid"/>
            <a:round/>
            <a:headEnd type="none" w="med" len="med"/>
            <a:tailEnd type="none" w="med" len="med"/>
          </a:ln>
        </p:spPr>
      </p:cxnSp>
      <p:cxnSp>
        <p:nvCxnSpPr>
          <p:cNvPr id="72" name="Google Shape;72;p14"/>
          <p:cNvCxnSpPr>
            <a:endCxn id="73" idx="1"/>
          </p:cNvCxnSpPr>
          <p:nvPr/>
        </p:nvCxnSpPr>
        <p:spPr>
          <a:xfrm>
            <a:off x="3525050" y="1605050"/>
            <a:ext cx="2915400" cy="18900"/>
          </a:xfrm>
          <a:prstGeom prst="straightConnector1">
            <a:avLst/>
          </a:prstGeom>
          <a:noFill/>
          <a:ln w="9525" cap="flat" cmpd="sng">
            <a:solidFill>
              <a:srgbClr val="000000"/>
            </a:solidFill>
            <a:prstDash val="solid"/>
            <a:round/>
            <a:headEnd type="none" w="med" len="med"/>
            <a:tailEnd type="none" w="med" len="med"/>
          </a:ln>
        </p:spPr>
      </p:cxnSp>
      <p:sp>
        <p:nvSpPr>
          <p:cNvPr id="74" name="Google Shape;74;p14"/>
          <p:cNvSpPr txBox="1"/>
          <p:nvPr/>
        </p:nvSpPr>
        <p:spPr>
          <a:xfrm>
            <a:off x="3615575" y="343625"/>
            <a:ext cx="2689800" cy="1252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700" dirty="0" err="1"/>
              <a:t>Aujord’hui</a:t>
            </a:r>
            <a:r>
              <a:rPr lang="en-GB" sz="1700" dirty="0"/>
              <a:t> </a:t>
            </a:r>
            <a:r>
              <a:rPr lang="en-GB" sz="1700" dirty="0" err="1"/>
              <a:t>c’est</a:t>
            </a:r>
            <a:r>
              <a:rPr lang="en-GB" sz="1700" dirty="0"/>
              <a:t> </a:t>
            </a:r>
            <a:r>
              <a:rPr lang="en-GB" sz="1700" dirty="0" err="1"/>
              <a:t>mardi</a:t>
            </a:r>
            <a:r>
              <a:rPr lang="en-GB" sz="1700" dirty="0"/>
              <a:t> </a:t>
            </a:r>
            <a:r>
              <a:rPr lang="en-GB" sz="1700" dirty="0" err="1"/>
              <a:t>vingt</a:t>
            </a:r>
            <a:r>
              <a:rPr lang="en-GB" sz="1700" dirty="0"/>
              <a:t>-six </a:t>
            </a:r>
            <a:r>
              <a:rPr lang="en-GB" sz="1700" dirty="0" err="1"/>
              <a:t>mai</a:t>
            </a:r>
            <a:r>
              <a:rPr lang="en-GB" sz="1700" dirty="0"/>
              <a:t>.</a:t>
            </a:r>
            <a:endParaRPr sz="1700" dirty="0"/>
          </a:p>
          <a:p>
            <a:pPr marL="0" lvl="0" indent="0" algn="l" rtl="0">
              <a:lnSpc>
                <a:spcPct val="115000"/>
              </a:lnSpc>
              <a:spcBef>
                <a:spcPts val="1000"/>
              </a:spcBef>
              <a:spcAft>
                <a:spcPts val="0"/>
              </a:spcAft>
              <a:buClr>
                <a:schemeClr val="dk1"/>
              </a:buClr>
              <a:buSzPts val="1100"/>
              <a:buFont typeface="Arial"/>
              <a:buNone/>
            </a:pPr>
            <a:endParaRPr sz="1700" dirty="0">
              <a:solidFill>
                <a:srgbClr val="7F7F7F"/>
              </a:solidFill>
            </a:endParaRPr>
          </a:p>
          <a:p>
            <a:pPr marL="0" lvl="0" indent="0" algn="l" rtl="0">
              <a:spcBef>
                <a:spcPts val="1000"/>
              </a:spcBef>
              <a:spcAft>
                <a:spcPts val="0"/>
              </a:spcAft>
              <a:buNone/>
            </a:pPr>
            <a:endParaRPr dirty="0"/>
          </a:p>
        </p:txBody>
      </p:sp>
      <p:sp>
        <p:nvSpPr>
          <p:cNvPr id="75" name="Google Shape;75;p14"/>
          <p:cNvSpPr txBox="1"/>
          <p:nvPr/>
        </p:nvSpPr>
        <p:spPr>
          <a:xfrm>
            <a:off x="3615575" y="1718200"/>
            <a:ext cx="2560800" cy="1507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700" dirty="0"/>
              <a:t>Il fait beau.</a:t>
            </a:r>
            <a:endParaRPr sz="1700" dirty="0"/>
          </a:p>
          <a:p>
            <a:pPr marL="0" lvl="0" indent="0" algn="l" rtl="0">
              <a:spcBef>
                <a:spcPts val="1000"/>
              </a:spcBef>
              <a:spcAft>
                <a:spcPts val="0"/>
              </a:spcAft>
              <a:buNone/>
            </a:pPr>
            <a:endParaRPr dirty="0"/>
          </a:p>
        </p:txBody>
      </p:sp>
      <p:sp>
        <p:nvSpPr>
          <p:cNvPr id="73" name="Google Shape;73;p14"/>
          <p:cNvSpPr txBox="1"/>
          <p:nvPr/>
        </p:nvSpPr>
        <p:spPr>
          <a:xfrm>
            <a:off x="6440450" y="293750"/>
            <a:ext cx="2560800" cy="26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700"/>
              <a:t>Je suis content(e)</a:t>
            </a:r>
            <a:endParaRPr sz="1700"/>
          </a:p>
          <a:p>
            <a:pPr marL="0" lvl="0" indent="0" algn="l" rtl="0">
              <a:lnSpc>
                <a:spcPct val="115000"/>
              </a:lnSpc>
              <a:spcBef>
                <a:spcPts val="1000"/>
              </a:spcBef>
              <a:spcAft>
                <a:spcPts val="0"/>
              </a:spcAft>
              <a:buClr>
                <a:schemeClr val="dk1"/>
              </a:buClr>
              <a:buSzPts val="1100"/>
              <a:buFont typeface="Arial"/>
              <a:buNone/>
            </a:pPr>
            <a:endParaRPr sz="1700"/>
          </a:p>
          <a:p>
            <a:pPr marL="0" lvl="0" indent="0" algn="l" rtl="0">
              <a:lnSpc>
                <a:spcPct val="115000"/>
              </a:lnSpc>
              <a:spcBef>
                <a:spcPts val="1000"/>
              </a:spcBef>
              <a:spcAft>
                <a:spcPts val="0"/>
              </a:spcAft>
              <a:buClr>
                <a:schemeClr val="dk1"/>
              </a:buClr>
              <a:buSzPts val="1100"/>
              <a:buFont typeface="Arial"/>
              <a:buNone/>
            </a:pPr>
            <a:r>
              <a:rPr lang="en-GB" sz="1700"/>
              <a:t>Je suis d’accord</a:t>
            </a:r>
            <a:endParaRPr sz="1700"/>
          </a:p>
          <a:p>
            <a:pPr marL="0" lvl="0" indent="0" algn="l" rtl="0">
              <a:lnSpc>
                <a:spcPct val="115000"/>
              </a:lnSpc>
              <a:spcBef>
                <a:spcPts val="1000"/>
              </a:spcBef>
              <a:spcAft>
                <a:spcPts val="0"/>
              </a:spcAft>
              <a:buClr>
                <a:schemeClr val="dk1"/>
              </a:buClr>
              <a:buSzPts val="1100"/>
              <a:buFont typeface="Arial"/>
              <a:buNone/>
            </a:pPr>
            <a:endParaRPr sz="1700"/>
          </a:p>
          <a:p>
            <a:pPr marL="0" lvl="0" indent="0" algn="l" rtl="0">
              <a:lnSpc>
                <a:spcPct val="115000"/>
              </a:lnSpc>
              <a:spcBef>
                <a:spcPts val="1000"/>
              </a:spcBef>
              <a:spcAft>
                <a:spcPts val="0"/>
              </a:spcAft>
              <a:buClr>
                <a:schemeClr val="dk1"/>
              </a:buClr>
              <a:buSzPts val="1100"/>
              <a:buFont typeface="Arial"/>
              <a:buNone/>
            </a:pPr>
            <a:r>
              <a:rPr lang="en-GB" sz="1700"/>
              <a:t>Je suis mal</a:t>
            </a:r>
            <a:endParaRPr sz="1700"/>
          </a:p>
          <a:p>
            <a:pPr marL="0" lvl="0" indent="0" algn="l" rtl="0">
              <a:lnSpc>
                <a:spcPct val="115000"/>
              </a:lnSpc>
              <a:spcBef>
                <a:spcPts val="1000"/>
              </a:spcBef>
              <a:spcAft>
                <a:spcPts val="0"/>
              </a:spcAft>
              <a:buClr>
                <a:schemeClr val="dk1"/>
              </a:buClr>
              <a:buSzPts val="1100"/>
              <a:buFont typeface="Arial"/>
              <a:buNone/>
            </a:pPr>
            <a:endParaRPr sz="1700"/>
          </a:p>
          <a:p>
            <a:pPr marL="0" lvl="0" indent="0" algn="l" rtl="0">
              <a:spcBef>
                <a:spcPts val="1000"/>
              </a:spcBef>
              <a:spcAft>
                <a:spcPts val="0"/>
              </a:spcAft>
              <a:buNone/>
            </a:pPr>
            <a:endParaRPr/>
          </a:p>
        </p:txBody>
      </p:sp>
      <p:pic>
        <p:nvPicPr>
          <p:cNvPr id="76" name="Google Shape;76;p14" descr="Clientmoji"/>
          <p:cNvPicPr preferRelativeResize="0"/>
          <p:nvPr/>
        </p:nvPicPr>
        <p:blipFill>
          <a:blip r:embed="rId5">
            <a:alphaModFix/>
          </a:blip>
          <a:stretch>
            <a:fillRect/>
          </a:stretch>
        </p:blipFill>
        <p:spPr>
          <a:xfrm>
            <a:off x="-66500" y="1447125"/>
            <a:ext cx="3810000" cy="3810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
        <p:cNvGrpSpPr/>
        <p:nvPr/>
      </p:nvGrpSpPr>
      <p:grpSpPr>
        <a:xfrm>
          <a:off x="0" y="0"/>
          <a:ext cx="0" cy="0"/>
          <a:chOff x="0" y="0"/>
          <a:chExt cx="0" cy="0"/>
        </a:xfrm>
      </p:grpSpPr>
      <p:pic>
        <p:nvPicPr>
          <p:cNvPr id="81" name="Google Shape;81;p15"/>
          <p:cNvPicPr preferRelativeResize="0"/>
          <p:nvPr/>
        </p:nvPicPr>
        <p:blipFill>
          <a:blip r:embed="rId4">
            <a:alphaModFix/>
          </a:blip>
          <a:stretch>
            <a:fillRect/>
          </a:stretch>
        </p:blipFill>
        <p:spPr>
          <a:xfrm>
            <a:off x="1498550" y="102150"/>
            <a:ext cx="7593000" cy="4626975"/>
          </a:xfrm>
          <a:prstGeom prst="rect">
            <a:avLst/>
          </a:prstGeom>
          <a:noFill/>
          <a:ln>
            <a:noFill/>
          </a:ln>
        </p:spPr>
      </p:pic>
      <p:pic>
        <p:nvPicPr>
          <p:cNvPr id="82" name="Google Shape;82;p15"/>
          <p:cNvPicPr preferRelativeResize="0"/>
          <p:nvPr/>
        </p:nvPicPr>
        <p:blipFill>
          <a:blip r:embed="rId5">
            <a:alphaModFix/>
          </a:blip>
          <a:stretch>
            <a:fillRect/>
          </a:stretch>
        </p:blipFill>
        <p:spPr>
          <a:xfrm>
            <a:off x="-456050" y="2832950"/>
            <a:ext cx="2202049" cy="2752574"/>
          </a:xfrm>
          <a:prstGeom prst="rect">
            <a:avLst/>
          </a:prstGeom>
          <a:noFill/>
          <a:ln>
            <a:noFill/>
          </a:ln>
        </p:spPr>
      </p:pic>
      <p:pic>
        <p:nvPicPr>
          <p:cNvPr id="83" name="Google Shape;83;p15" descr="Bitmoji Image"/>
          <p:cNvPicPr preferRelativeResize="0"/>
          <p:nvPr/>
        </p:nvPicPr>
        <p:blipFill>
          <a:blip r:embed="rId6">
            <a:alphaModFix/>
          </a:blip>
          <a:stretch>
            <a:fillRect/>
          </a:stretch>
        </p:blipFill>
        <p:spPr>
          <a:xfrm>
            <a:off x="-554550" y="1479875"/>
            <a:ext cx="3980225" cy="4025275"/>
          </a:xfrm>
          <a:prstGeom prst="rect">
            <a:avLst/>
          </a:prstGeom>
          <a:noFill/>
          <a:ln>
            <a:noFill/>
          </a:ln>
        </p:spPr>
      </p:pic>
      <p:sp>
        <p:nvSpPr>
          <p:cNvPr id="84" name="Google Shape;84;p15"/>
          <p:cNvSpPr txBox="1"/>
          <p:nvPr/>
        </p:nvSpPr>
        <p:spPr>
          <a:xfrm>
            <a:off x="1864525" y="391800"/>
            <a:ext cx="7011900" cy="397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a:t>Morning Starter</a:t>
            </a:r>
            <a:endParaRPr sz="1800"/>
          </a:p>
        </p:txBody>
      </p:sp>
      <p:sp>
        <p:nvSpPr>
          <p:cNvPr id="85" name="Google Shape;85;p15"/>
          <p:cNvSpPr txBox="1"/>
          <p:nvPr/>
        </p:nvSpPr>
        <p:spPr>
          <a:xfrm>
            <a:off x="2175950" y="853900"/>
            <a:ext cx="6700800" cy="3576300"/>
          </a:xfrm>
          <a:prstGeom prst="rect">
            <a:avLst/>
          </a:prstGeom>
          <a:noFill/>
          <a:ln>
            <a:noFill/>
          </a:ln>
        </p:spPr>
        <p:txBody>
          <a:bodyPr spcFirstLastPara="1" wrap="square" lIns="91425" tIns="91425" rIns="91425" bIns="91425" anchor="t" anchorCtr="0">
            <a:noAutofit/>
          </a:bodyPr>
          <a:lstStyle/>
          <a:p>
            <a:pPr lvl="0">
              <a:buClr>
                <a:schemeClr val="dk1"/>
              </a:buClr>
              <a:buSzPts val="1100"/>
            </a:pPr>
            <a:r>
              <a:rPr lang="en-US" dirty="0">
                <a:solidFill>
                  <a:srgbClr val="93C47D"/>
                </a:solidFill>
              </a:rPr>
              <a:t>This bar graph shows the number of boxes of crisps eaten at the school disco.</a:t>
            </a:r>
          </a:p>
          <a:p>
            <a:pPr lvl="0">
              <a:buClr>
                <a:schemeClr val="dk1"/>
              </a:buClr>
              <a:buSzPts val="1100"/>
            </a:pPr>
            <a:r>
              <a:rPr lang="en-US" dirty="0">
                <a:solidFill>
                  <a:srgbClr val="93C47D"/>
                </a:solidFill>
              </a:rPr>
              <a:t>a. How many boxes of each were eaten?</a:t>
            </a:r>
          </a:p>
          <a:p>
            <a:pPr lvl="0">
              <a:buClr>
                <a:schemeClr val="dk1"/>
              </a:buClr>
              <a:buSzPts val="1100"/>
            </a:pPr>
            <a:r>
              <a:rPr lang="en-US" dirty="0">
                <a:solidFill>
                  <a:srgbClr val="93C47D"/>
                </a:solidFill>
              </a:rPr>
              <a:t>b. What was the most popular </a:t>
            </a:r>
            <a:r>
              <a:rPr lang="en-US" dirty="0" err="1">
                <a:solidFill>
                  <a:srgbClr val="93C47D"/>
                </a:solidFill>
              </a:rPr>
              <a:t>flavour</a:t>
            </a:r>
            <a:r>
              <a:rPr lang="en-US" dirty="0">
                <a:solidFill>
                  <a:srgbClr val="93C47D"/>
                </a:solidFill>
              </a:rPr>
              <a:t> of crisp?</a:t>
            </a:r>
          </a:p>
          <a:p>
            <a:pPr lvl="0">
              <a:buClr>
                <a:schemeClr val="dk1"/>
              </a:buClr>
              <a:buSzPts val="1100"/>
            </a:pPr>
            <a:r>
              <a:rPr lang="en-US" dirty="0">
                <a:solidFill>
                  <a:srgbClr val="93C47D"/>
                </a:solidFill>
              </a:rPr>
              <a:t>c. What was the least popular </a:t>
            </a:r>
            <a:r>
              <a:rPr lang="en-US" dirty="0" err="1">
                <a:solidFill>
                  <a:srgbClr val="93C47D"/>
                </a:solidFill>
              </a:rPr>
              <a:t>flavour</a:t>
            </a:r>
            <a:r>
              <a:rPr lang="en-US" dirty="0">
                <a:solidFill>
                  <a:srgbClr val="93C47D"/>
                </a:solidFill>
              </a:rPr>
              <a:t>?</a:t>
            </a:r>
          </a:p>
          <a:p>
            <a:pPr lvl="0">
              <a:buClr>
                <a:schemeClr val="dk1"/>
              </a:buClr>
              <a:buSzPts val="1100"/>
            </a:pPr>
            <a:endParaRPr dirty="0"/>
          </a:p>
          <a:p>
            <a:pPr lvl="0">
              <a:buClr>
                <a:schemeClr val="dk1"/>
              </a:buClr>
              <a:buSzPts val="1100"/>
            </a:pPr>
            <a:r>
              <a:rPr lang="en-US" dirty="0">
                <a:solidFill>
                  <a:srgbClr val="FF9900"/>
                </a:solidFill>
              </a:rPr>
              <a:t>Trev has 9 pairs of socks in his drawer.</a:t>
            </a:r>
          </a:p>
          <a:p>
            <a:pPr lvl="0">
              <a:buClr>
                <a:schemeClr val="dk1"/>
              </a:buClr>
              <a:buSzPts val="1100"/>
            </a:pPr>
            <a:r>
              <a:rPr lang="en-US" dirty="0">
                <a:solidFill>
                  <a:srgbClr val="FF9900"/>
                </a:solidFill>
              </a:rPr>
              <a:t>2 pairs are red and 7 pairs are white.</a:t>
            </a:r>
          </a:p>
          <a:p>
            <a:pPr lvl="0">
              <a:buClr>
                <a:schemeClr val="dk1"/>
              </a:buClr>
              <a:buSzPts val="1100"/>
            </a:pPr>
            <a:r>
              <a:rPr lang="en-US" dirty="0">
                <a:solidFill>
                  <a:srgbClr val="FF9900"/>
                </a:solidFill>
              </a:rPr>
              <a:t>Which </a:t>
            </a:r>
            <a:r>
              <a:rPr lang="en-US" dirty="0" err="1">
                <a:solidFill>
                  <a:srgbClr val="FF9900"/>
                </a:solidFill>
              </a:rPr>
              <a:t>colour</a:t>
            </a:r>
            <a:r>
              <a:rPr lang="en-US" dirty="0">
                <a:solidFill>
                  <a:srgbClr val="FF9900"/>
                </a:solidFill>
              </a:rPr>
              <a:t> is he less likely to choose?</a:t>
            </a:r>
            <a:endParaRPr dirty="0">
              <a:solidFill>
                <a:srgbClr val="FF9900"/>
              </a:solidFill>
            </a:endParaRPr>
          </a:p>
          <a:p>
            <a:pPr marL="0" lvl="0" indent="0" algn="l" rtl="0">
              <a:spcBef>
                <a:spcPts val="0"/>
              </a:spcBef>
              <a:spcAft>
                <a:spcPts val="0"/>
              </a:spcAft>
              <a:buNone/>
            </a:pPr>
            <a:endParaRPr dirty="0">
              <a:solidFill>
                <a:srgbClr val="FF9900"/>
              </a:solidFill>
            </a:endParaRPr>
          </a:p>
          <a:p>
            <a:pPr marL="0" lvl="0" indent="0" algn="l" rtl="0">
              <a:spcBef>
                <a:spcPts val="0"/>
              </a:spcBef>
              <a:spcAft>
                <a:spcPts val="0"/>
              </a:spcAft>
              <a:buNone/>
            </a:pPr>
            <a:endParaRPr dirty="0">
              <a:solidFill>
                <a:srgbClr val="FF9900"/>
              </a:solidFill>
            </a:endParaRPr>
          </a:p>
          <a:p>
            <a:pPr lvl="0"/>
            <a:r>
              <a:rPr lang="en-US" dirty="0">
                <a:solidFill>
                  <a:srgbClr val="FF0000"/>
                </a:solidFill>
              </a:rPr>
              <a:t>This holiday table shows the prices for each adult and each child.</a:t>
            </a:r>
          </a:p>
          <a:p>
            <a:pPr lvl="0"/>
            <a:r>
              <a:rPr lang="en-US" dirty="0">
                <a:solidFill>
                  <a:srgbClr val="FF0000"/>
                </a:solidFill>
              </a:rPr>
              <a:t>How much would it cost for each of the following holidays:</a:t>
            </a:r>
          </a:p>
          <a:p>
            <a:pPr lvl="0"/>
            <a:r>
              <a:rPr lang="en-US" dirty="0">
                <a:solidFill>
                  <a:srgbClr val="FF0000"/>
                </a:solidFill>
              </a:rPr>
              <a:t>a. Minorca, 1 adult for 1 week.</a:t>
            </a:r>
          </a:p>
          <a:p>
            <a:pPr lvl="0"/>
            <a:r>
              <a:rPr lang="en-US" dirty="0">
                <a:solidFill>
                  <a:srgbClr val="FF0000"/>
                </a:solidFill>
              </a:rPr>
              <a:t>b. Cyprus, 1 adult for 2 weeks.</a:t>
            </a:r>
          </a:p>
          <a:p>
            <a:pPr lvl="0"/>
            <a:r>
              <a:rPr lang="en-US" dirty="0">
                <a:solidFill>
                  <a:srgbClr val="FF0000"/>
                </a:solidFill>
              </a:rPr>
              <a:t>c. </a:t>
            </a:r>
            <a:r>
              <a:rPr lang="en-US" dirty="0" err="1">
                <a:solidFill>
                  <a:srgbClr val="FF0000"/>
                </a:solidFill>
              </a:rPr>
              <a:t>Mr</a:t>
            </a:r>
            <a:r>
              <a:rPr lang="en-US" dirty="0">
                <a:solidFill>
                  <a:srgbClr val="FF0000"/>
                </a:solidFill>
              </a:rPr>
              <a:t> Stewart, his wife and 3 children for two weeks in the Algarve?</a:t>
            </a:r>
            <a:endParaRPr dirty="0">
              <a:solidFill>
                <a:srgbClr val="FF9900"/>
              </a:solidFill>
            </a:endParaRPr>
          </a:p>
          <a:p>
            <a:pPr marL="0" lvl="0" indent="0" algn="l" rtl="0">
              <a:spcBef>
                <a:spcPts val="0"/>
              </a:spcBef>
              <a:spcAft>
                <a:spcPts val="0"/>
              </a:spcAft>
              <a:buNone/>
            </a:pPr>
            <a:endParaRPr dirty="0"/>
          </a:p>
        </p:txBody>
      </p:sp>
      <p:pic>
        <p:nvPicPr>
          <p:cNvPr id="3" name="Picture 2">
            <a:extLst>
              <a:ext uri="{FF2B5EF4-FFF2-40B4-BE49-F238E27FC236}">
                <a16:creationId xmlns:a16="http://schemas.microsoft.com/office/drawing/2014/main" id="{E82134A6-2A0B-43DC-BEB1-51E7696FA611}"/>
              </a:ext>
            </a:extLst>
          </p:cNvPr>
          <p:cNvPicPr>
            <a:picLocks noChangeAspect="1"/>
          </p:cNvPicPr>
          <p:nvPr/>
        </p:nvPicPr>
        <p:blipFill>
          <a:blip r:embed="rId7"/>
          <a:stretch>
            <a:fillRect/>
          </a:stretch>
        </p:blipFill>
        <p:spPr>
          <a:xfrm>
            <a:off x="6664576" y="1141228"/>
            <a:ext cx="1557730" cy="1418922"/>
          </a:xfrm>
          <a:prstGeom prst="rect">
            <a:avLst/>
          </a:prstGeom>
        </p:spPr>
      </p:pic>
      <p:pic>
        <p:nvPicPr>
          <p:cNvPr id="5" name="Picture 4">
            <a:extLst>
              <a:ext uri="{FF2B5EF4-FFF2-40B4-BE49-F238E27FC236}">
                <a16:creationId xmlns:a16="http://schemas.microsoft.com/office/drawing/2014/main" id="{B9B930D1-D9CF-4BFB-9AC2-A256CB57FE4C}"/>
              </a:ext>
            </a:extLst>
          </p:cNvPr>
          <p:cNvPicPr>
            <a:picLocks noChangeAspect="1"/>
          </p:cNvPicPr>
          <p:nvPr/>
        </p:nvPicPr>
        <p:blipFill>
          <a:blip r:embed="rId8"/>
          <a:stretch>
            <a:fillRect/>
          </a:stretch>
        </p:blipFill>
        <p:spPr>
          <a:xfrm>
            <a:off x="7547161" y="3072853"/>
            <a:ext cx="1329264" cy="87536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pic>
        <p:nvPicPr>
          <p:cNvPr id="92" name="Google Shape;92;p16"/>
          <p:cNvPicPr preferRelativeResize="0"/>
          <p:nvPr/>
        </p:nvPicPr>
        <p:blipFill>
          <a:blip r:embed="rId4">
            <a:alphaModFix/>
          </a:blip>
          <a:stretch>
            <a:fillRect/>
          </a:stretch>
        </p:blipFill>
        <p:spPr>
          <a:xfrm>
            <a:off x="94350" y="136463"/>
            <a:ext cx="8848725" cy="4709825"/>
          </a:xfrm>
          <a:prstGeom prst="rect">
            <a:avLst/>
          </a:prstGeom>
          <a:noFill/>
          <a:ln>
            <a:noFill/>
          </a:ln>
        </p:spPr>
      </p:pic>
      <p:sp>
        <p:nvSpPr>
          <p:cNvPr id="93" name="Google Shape;93;p16"/>
          <p:cNvSpPr txBox="1"/>
          <p:nvPr/>
        </p:nvSpPr>
        <p:spPr>
          <a:xfrm>
            <a:off x="431975" y="-88775"/>
            <a:ext cx="2738400" cy="470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400" dirty="0"/>
          </a:p>
          <a:p>
            <a:pPr marL="0" lvl="0" indent="0" algn="ctr" rtl="0">
              <a:spcBef>
                <a:spcPts val="0"/>
              </a:spcBef>
              <a:spcAft>
                <a:spcPts val="0"/>
              </a:spcAft>
              <a:buNone/>
            </a:pPr>
            <a:endParaRPr sz="2400" dirty="0"/>
          </a:p>
          <a:p>
            <a:pPr marL="0" lvl="0" indent="0" algn="ctr" rtl="0">
              <a:spcBef>
                <a:spcPts val="0"/>
              </a:spcBef>
              <a:spcAft>
                <a:spcPts val="0"/>
              </a:spcAft>
              <a:buNone/>
            </a:pPr>
            <a:endParaRPr sz="2400" dirty="0"/>
          </a:p>
          <a:p>
            <a:pPr marL="0" lvl="0" indent="0" algn="l" rtl="0">
              <a:spcBef>
                <a:spcPts val="0"/>
              </a:spcBef>
              <a:spcAft>
                <a:spcPts val="0"/>
              </a:spcAft>
              <a:buNone/>
            </a:pPr>
            <a:endParaRPr sz="1800" dirty="0"/>
          </a:p>
          <a:p>
            <a:pPr marL="0" lvl="0" indent="0" algn="l" rtl="0">
              <a:spcBef>
                <a:spcPts val="0"/>
              </a:spcBef>
              <a:spcAft>
                <a:spcPts val="0"/>
              </a:spcAft>
              <a:buNone/>
            </a:pPr>
            <a:r>
              <a:rPr lang="en-GB" sz="1800" dirty="0"/>
              <a:t>Spelling:	Phonics Board    </a:t>
            </a:r>
            <a:endParaRPr sz="1800" dirty="0"/>
          </a:p>
          <a:p>
            <a:pPr marL="457200" lvl="0" indent="-342900" algn="l" rtl="0">
              <a:spcBef>
                <a:spcPts val="0"/>
              </a:spcBef>
              <a:spcAft>
                <a:spcPts val="0"/>
              </a:spcAft>
              <a:buSzPts val="1800"/>
              <a:buChar char="-"/>
            </a:pPr>
            <a:r>
              <a:rPr lang="en-GB" sz="1800" dirty="0"/>
              <a:t>‘au’</a:t>
            </a:r>
            <a:endParaRPr sz="1800" dirty="0"/>
          </a:p>
          <a:p>
            <a:pPr marL="0" lvl="0" indent="0" algn="l" rtl="0">
              <a:spcBef>
                <a:spcPts val="0"/>
              </a:spcBef>
              <a:spcAft>
                <a:spcPts val="0"/>
              </a:spcAft>
              <a:buNone/>
            </a:pPr>
            <a:endParaRPr sz="1800" dirty="0"/>
          </a:p>
          <a:p>
            <a:pPr marL="0" lvl="0" indent="0" algn="l" rtl="0">
              <a:spcBef>
                <a:spcPts val="0"/>
              </a:spcBef>
              <a:spcAft>
                <a:spcPts val="0"/>
              </a:spcAft>
              <a:buNone/>
            </a:pPr>
            <a:r>
              <a:rPr lang="en-GB" sz="1800" dirty="0"/>
              <a:t>Reading: </a:t>
            </a:r>
            <a:r>
              <a:rPr lang="en-GB" sz="1800" u="sng" dirty="0">
                <a:solidFill>
                  <a:schemeClr val="hlink"/>
                </a:solidFill>
                <a:hlinkClick r:id="rId5"/>
              </a:rPr>
              <a:t>The Messy Magpie</a:t>
            </a:r>
            <a:endParaRPr sz="1800" dirty="0"/>
          </a:p>
          <a:p>
            <a:pPr marL="0" lvl="0" indent="0" algn="l" rtl="0">
              <a:spcBef>
                <a:spcPts val="0"/>
              </a:spcBef>
              <a:spcAft>
                <a:spcPts val="0"/>
              </a:spcAft>
              <a:buNone/>
            </a:pPr>
            <a:r>
              <a:rPr lang="en-GB" sz="1800" dirty="0"/>
              <a:t>Task – </a:t>
            </a:r>
            <a:r>
              <a:rPr lang="en-GB" sz="1800" dirty="0">
                <a:hlinkClick r:id="rId6"/>
              </a:rPr>
              <a:t>Adding suffixes</a:t>
            </a:r>
            <a:endParaRPr lang="en-GB" sz="1800" dirty="0"/>
          </a:p>
          <a:p>
            <a:pPr marL="0" lvl="0" indent="0" algn="l" rtl="0">
              <a:spcBef>
                <a:spcPts val="0"/>
              </a:spcBef>
              <a:spcAft>
                <a:spcPts val="0"/>
              </a:spcAft>
              <a:buNone/>
            </a:pPr>
            <a:r>
              <a:rPr lang="en-GB" sz="1800" dirty="0"/>
              <a:t>There is a </a:t>
            </a:r>
            <a:r>
              <a:rPr lang="en-GB" sz="1800" dirty="0">
                <a:hlinkClick r:id="rId7"/>
              </a:rPr>
              <a:t>green</a:t>
            </a:r>
            <a:r>
              <a:rPr lang="en-GB" sz="1800" dirty="0"/>
              <a:t>, </a:t>
            </a:r>
            <a:r>
              <a:rPr lang="en-GB" sz="1800" dirty="0">
                <a:hlinkClick r:id="rId8"/>
              </a:rPr>
              <a:t>amber</a:t>
            </a:r>
            <a:r>
              <a:rPr lang="en-GB" sz="1800" dirty="0"/>
              <a:t> and </a:t>
            </a:r>
            <a:r>
              <a:rPr lang="en-GB" sz="1800" dirty="0">
                <a:hlinkClick r:id="rId9"/>
              </a:rPr>
              <a:t>red</a:t>
            </a:r>
            <a:r>
              <a:rPr lang="en-GB" sz="1800" dirty="0"/>
              <a:t> to choose from depending on how you want to challenge yourself.</a:t>
            </a:r>
            <a:endParaRPr sz="1800" dirty="0"/>
          </a:p>
        </p:txBody>
      </p:sp>
      <p:pic>
        <p:nvPicPr>
          <p:cNvPr id="94" name="Google Shape;94;p16"/>
          <p:cNvPicPr preferRelativeResize="0"/>
          <p:nvPr/>
        </p:nvPicPr>
        <p:blipFill>
          <a:blip r:embed="rId10">
            <a:alphaModFix/>
          </a:blip>
          <a:stretch>
            <a:fillRect/>
          </a:stretch>
        </p:blipFill>
        <p:spPr>
          <a:xfrm>
            <a:off x="1208461" y="297212"/>
            <a:ext cx="819825" cy="1104750"/>
          </a:xfrm>
          <a:prstGeom prst="rect">
            <a:avLst/>
          </a:prstGeom>
          <a:noFill/>
          <a:ln>
            <a:noFill/>
          </a:ln>
        </p:spPr>
      </p:pic>
      <p:pic>
        <p:nvPicPr>
          <p:cNvPr id="95" name="Google Shape;95;p16"/>
          <p:cNvPicPr preferRelativeResize="0"/>
          <p:nvPr/>
        </p:nvPicPr>
        <p:blipFill>
          <a:blip r:embed="rId11">
            <a:alphaModFix/>
          </a:blip>
          <a:stretch>
            <a:fillRect/>
          </a:stretch>
        </p:blipFill>
        <p:spPr>
          <a:xfrm>
            <a:off x="4088311" y="353313"/>
            <a:ext cx="866250" cy="1153275"/>
          </a:xfrm>
          <a:prstGeom prst="rect">
            <a:avLst/>
          </a:prstGeom>
          <a:noFill/>
          <a:ln>
            <a:noFill/>
          </a:ln>
        </p:spPr>
      </p:pic>
      <p:pic>
        <p:nvPicPr>
          <p:cNvPr id="96" name="Google Shape;96;p16"/>
          <p:cNvPicPr preferRelativeResize="0"/>
          <p:nvPr/>
        </p:nvPicPr>
        <p:blipFill>
          <a:blip r:embed="rId12">
            <a:alphaModFix/>
          </a:blip>
          <a:stretch>
            <a:fillRect/>
          </a:stretch>
        </p:blipFill>
        <p:spPr>
          <a:xfrm>
            <a:off x="7007475" y="353325"/>
            <a:ext cx="768824" cy="1153250"/>
          </a:xfrm>
          <a:prstGeom prst="rect">
            <a:avLst/>
          </a:prstGeom>
          <a:noFill/>
          <a:ln>
            <a:noFill/>
          </a:ln>
        </p:spPr>
      </p:pic>
      <p:sp>
        <p:nvSpPr>
          <p:cNvPr id="97" name="Google Shape;97;p16"/>
          <p:cNvSpPr txBox="1"/>
          <p:nvPr/>
        </p:nvSpPr>
        <p:spPr>
          <a:xfrm>
            <a:off x="3325550" y="0"/>
            <a:ext cx="3015000" cy="462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sz="2400" dirty="0">
                <a:solidFill>
                  <a:schemeClr val="dk1"/>
                </a:solidFill>
              </a:rPr>
              <a:t>Literacy Task Board</a:t>
            </a:r>
            <a:endParaRPr sz="2400"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lnSpc>
                <a:spcPct val="115000"/>
              </a:lnSpc>
              <a:spcBef>
                <a:spcPts val="0"/>
              </a:spcBef>
              <a:spcAft>
                <a:spcPts val="0"/>
              </a:spcAft>
              <a:buClr>
                <a:schemeClr val="dk1"/>
              </a:buClr>
              <a:buSzPts val="1100"/>
              <a:buFont typeface="Arial"/>
              <a:buNone/>
            </a:pPr>
            <a:r>
              <a:rPr lang="en-GB" sz="1800" dirty="0"/>
              <a:t>Spelling: </a:t>
            </a:r>
            <a:r>
              <a:rPr lang="en-US" sz="1800" dirty="0"/>
              <a:t>Diacritical marking</a:t>
            </a:r>
            <a:endParaRPr sz="1800" dirty="0"/>
          </a:p>
          <a:p>
            <a:pPr lvl="0">
              <a:lnSpc>
                <a:spcPct val="115000"/>
              </a:lnSpc>
              <a:buClr>
                <a:schemeClr val="dk1"/>
              </a:buClr>
              <a:buSzPts val="1100"/>
            </a:pPr>
            <a:r>
              <a:rPr lang="en-US" sz="1800" dirty="0"/>
              <a:t>Primary 4 – </a:t>
            </a:r>
            <a:r>
              <a:rPr lang="en-US" sz="1800" dirty="0">
                <a:hlinkClick r:id="rId13"/>
              </a:rPr>
              <a:t>unit 5 ‘</a:t>
            </a:r>
            <a:r>
              <a:rPr lang="en-US" sz="1800" dirty="0" err="1">
                <a:hlinkClick r:id="rId13"/>
              </a:rPr>
              <a:t>oo</a:t>
            </a:r>
            <a:r>
              <a:rPr lang="en-US" sz="1800" dirty="0">
                <a:hlinkClick r:id="rId13"/>
              </a:rPr>
              <a:t>’ - Core </a:t>
            </a:r>
            <a:endParaRPr lang="en-US" sz="1800" dirty="0"/>
          </a:p>
          <a:p>
            <a:pPr lvl="0">
              <a:lnSpc>
                <a:spcPct val="115000"/>
              </a:lnSpc>
            </a:pPr>
            <a:r>
              <a:rPr lang="en-US" sz="1800" dirty="0"/>
              <a:t>Primary 5 – </a:t>
            </a:r>
            <a:r>
              <a:rPr lang="en-US" sz="1800" dirty="0">
                <a:hlinkClick r:id="rId14"/>
              </a:rPr>
              <a:t>unit 12 ‘</a:t>
            </a:r>
            <a:r>
              <a:rPr lang="en-US" sz="1800" dirty="0" err="1">
                <a:hlinkClick r:id="rId14"/>
              </a:rPr>
              <a:t>ch</a:t>
            </a:r>
            <a:r>
              <a:rPr lang="en-US" sz="1800" dirty="0">
                <a:hlinkClick r:id="rId14"/>
              </a:rPr>
              <a:t>’ - Core</a:t>
            </a:r>
            <a:endParaRPr lang="en-US" sz="1800" dirty="0"/>
          </a:p>
          <a:p>
            <a:pPr marL="0" lvl="0" indent="0" algn="l" rtl="0">
              <a:lnSpc>
                <a:spcPct val="115000"/>
              </a:lnSpc>
              <a:spcBef>
                <a:spcPts val="0"/>
              </a:spcBef>
              <a:spcAft>
                <a:spcPts val="0"/>
              </a:spcAft>
              <a:buNone/>
            </a:pPr>
            <a:endParaRPr sz="1800" dirty="0"/>
          </a:p>
          <a:p>
            <a:pPr marL="0" lvl="0" indent="0" algn="l" rtl="0">
              <a:lnSpc>
                <a:spcPct val="115000"/>
              </a:lnSpc>
              <a:spcBef>
                <a:spcPts val="0"/>
              </a:spcBef>
              <a:spcAft>
                <a:spcPts val="0"/>
              </a:spcAft>
              <a:buNone/>
            </a:pPr>
            <a:r>
              <a:rPr lang="en-GB" sz="1800" dirty="0"/>
              <a:t>Reading: </a:t>
            </a:r>
            <a:endParaRPr sz="1800" dirty="0"/>
          </a:p>
          <a:p>
            <a:pPr marL="0" lvl="0" indent="0" algn="l" rtl="0">
              <a:lnSpc>
                <a:spcPct val="115000"/>
              </a:lnSpc>
              <a:spcBef>
                <a:spcPts val="0"/>
              </a:spcBef>
              <a:spcAft>
                <a:spcPts val="0"/>
              </a:spcAft>
              <a:buNone/>
            </a:pPr>
            <a:endParaRPr sz="1800" dirty="0"/>
          </a:p>
          <a:p>
            <a:pPr marL="0" lvl="0" indent="0" algn="l" rtl="0">
              <a:lnSpc>
                <a:spcPct val="115000"/>
              </a:lnSpc>
              <a:spcBef>
                <a:spcPts val="0"/>
              </a:spcBef>
              <a:spcAft>
                <a:spcPts val="0"/>
              </a:spcAft>
              <a:buClr>
                <a:schemeClr val="dk1"/>
              </a:buClr>
              <a:buSzPts val="1100"/>
              <a:buFont typeface="Arial"/>
              <a:buNone/>
            </a:pPr>
            <a:r>
              <a:rPr lang="en-GB" sz="1800" dirty="0"/>
              <a:t>Task - </a:t>
            </a:r>
            <a:r>
              <a:rPr lang="en-GB" sz="1800" u="sng" dirty="0" err="1">
                <a:solidFill>
                  <a:schemeClr val="hlink"/>
                </a:solidFill>
                <a:hlinkClick r:id="rId15"/>
              </a:rPr>
              <a:t>Visuliser</a:t>
            </a:r>
            <a:endParaRPr sz="1800" dirty="0"/>
          </a:p>
          <a:p>
            <a:pPr marL="0" lvl="0" indent="0" algn="l" rtl="0">
              <a:spcBef>
                <a:spcPts val="0"/>
              </a:spcBef>
              <a:spcAft>
                <a:spcPts val="0"/>
              </a:spcAft>
              <a:buNone/>
            </a:pPr>
            <a:endParaRPr dirty="0"/>
          </a:p>
        </p:txBody>
      </p:sp>
      <p:pic>
        <p:nvPicPr>
          <p:cNvPr id="98" name="Google Shape;98;p16">
            <a:hlinkClick r:id="rId16"/>
          </p:cNvPr>
          <p:cNvPicPr preferRelativeResize="0"/>
          <p:nvPr/>
        </p:nvPicPr>
        <p:blipFill>
          <a:blip r:embed="rId17">
            <a:alphaModFix/>
          </a:blip>
          <a:stretch>
            <a:fillRect/>
          </a:stretch>
        </p:blipFill>
        <p:spPr>
          <a:xfrm>
            <a:off x="4416907" y="3519350"/>
            <a:ext cx="554425" cy="562424"/>
          </a:xfrm>
          <a:prstGeom prst="rect">
            <a:avLst/>
          </a:prstGeom>
          <a:noFill/>
          <a:ln>
            <a:noFill/>
          </a:ln>
        </p:spPr>
      </p:pic>
      <p:sp>
        <p:nvSpPr>
          <p:cNvPr id="101" name="Google Shape;101;p16"/>
          <p:cNvSpPr txBox="1"/>
          <p:nvPr/>
        </p:nvSpPr>
        <p:spPr>
          <a:xfrm>
            <a:off x="6272482" y="1631363"/>
            <a:ext cx="2460900" cy="312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450" dirty="0"/>
              <a:t>Spelling: </a:t>
            </a:r>
            <a:r>
              <a:rPr lang="en-US" sz="1450" dirty="0"/>
              <a:t>Diacritical marking</a:t>
            </a:r>
            <a:endParaRPr sz="1450" dirty="0"/>
          </a:p>
          <a:p>
            <a:pPr lvl="0">
              <a:lnSpc>
                <a:spcPct val="115000"/>
              </a:lnSpc>
              <a:buClr>
                <a:schemeClr val="dk1"/>
              </a:buClr>
              <a:buSzPts val="1100"/>
            </a:pPr>
            <a:r>
              <a:rPr lang="en-US" sz="1450" dirty="0"/>
              <a:t>Primary 4 – </a:t>
            </a:r>
            <a:r>
              <a:rPr lang="en-US" sz="1450" dirty="0">
                <a:hlinkClick r:id="rId13"/>
              </a:rPr>
              <a:t>unit 5 ‘</a:t>
            </a:r>
            <a:r>
              <a:rPr lang="en-US" sz="1450" dirty="0" err="1">
                <a:hlinkClick r:id="rId13"/>
              </a:rPr>
              <a:t>oo</a:t>
            </a:r>
            <a:r>
              <a:rPr lang="en-US" sz="1450" dirty="0">
                <a:hlinkClick r:id="rId13"/>
              </a:rPr>
              <a:t>’ - Core </a:t>
            </a:r>
            <a:endParaRPr lang="en-US" sz="1450" dirty="0"/>
          </a:p>
          <a:p>
            <a:pPr lvl="0">
              <a:lnSpc>
                <a:spcPct val="115000"/>
              </a:lnSpc>
            </a:pPr>
            <a:r>
              <a:rPr lang="en-US" sz="1450" dirty="0"/>
              <a:t>Primary 5 – </a:t>
            </a:r>
            <a:r>
              <a:rPr lang="en-US" sz="1450" dirty="0">
                <a:hlinkClick r:id="rId14"/>
              </a:rPr>
              <a:t>unit 12 ‘</a:t>
            </a:r>
            <a:r>
              <a:rPr lang="en-US" sz="1450" dirty="0" err="1">
                <a:hlinkClick r:id="rId14"/>
              </a:rPr>
              <a:t>ch</a:t>
            </a:r>
            <a:r>
              <a:rPr lang="en-US" sz="1450" dirty="0">
                <a:hlinkClick r:id="rId14"/>
              </a:rPr>
              <a:t>’ - Core</a:t>
            </a:r>
            <a:endParaRPr lang="en-US" sz="1450" dirty="0"/>
          </a:p>
          <a:p>
            <a:pPr marL="0" lvl="0" indent="0" algn="l" rtl="0">
              <a:lnSpc>
                <a:spcPct val="115000"/>
              </a:lnSpc>
              <a:spcBef>
                <a:spcPts val="0"/>
              </a:spcBef>
              <a:spcAft>
                <a:spcPts val="0"/>
              </a:spcAft>
              <a:buNone/>
            </a:pPr>
            <a:endParaRPr sz="1450" dirty="0"/>
          </a:p>
          <a:p>
            <a:pPr marL="0" lvl="0" indent="0" algn="l" rtl="0">
              <a:lnSpc>
                <a:spcPct val="115000"/>
              </a:lnSpc>
              <a:spcBef>
                <a:spcPts val="0"/>
              </a:spcBef>
              <a:spcAft>
                <a:spcPts val="0"/>
              </a:spcAft>
              <a:buNone/>
            </a:pPr>
            <a:r>
              <a:rPr lang="en-GB" sz="1450" dirty="0"/>
              <a:t>Reading:</a:t>
            </a:r>
            <a:endParaRPr sz="1450" dirty="0"/>
          </a:p>
          <a:p>
            <a:pPr marL="0" lvl="0" indent="0" algn="l" rtl="0">
              <a:lnSpc>
                <a:spcPct val="115000"/>
              </a:lnSpc>
              <a:spcBef>
                <a:spcPts val="0"/>
              </a:spcBef>
              <a:spcAft>
                <a:spcPts val="0"/>
              </a:spcAft>
              <a:buNone/>
            </a:pPr>
            <a:endParaRPr sz="1450" dirty="0"/>
          </a:p>
          <a:p>
            <a:pPr marL="0" lvl="0" indent="0" algn="l" rtl="0">
              <a:lnSpc>
                <a:spcPct val="115000"/>
              </a:lnSpc>
              <a:spcBef>
                <a:spcPts val="0"/>
              </a:spcBef>
              <a:spcAft>
                <a:spcPts val="0"/>
              </a:spcAft>
              <a:buNone/>
            </a:pPr>
            <a:r>
              <a:rPr lang="en-GB" sz="1450" dirty="0"/>
              <a:t>Task – </a:t>
            </a:r>
            <a:r>
              <a:rPr lang="en-GB" sz="1450" dirty="0">
                <a:hlinkClick r:id="rId18"/>
              </a:rPr>
              <a:t>Main </a:t>
            </a:r>
          </a:p>
          <a:p>
            <a:pPr marL="0" lvl="0" indent="0" algn="l" rtl="0">
              <a:lnSpc>
                <a:spcPct val="115000"/>
              </a:lnSpc>
              <a:spcBef>
                <a:spcPts val="0"/>
              </a:spcBef>
              <a:spcAft>
                <a:spcPts val="0"/>
              </a:spcAft>
              <a:buNone/>
            </a:pPr>
            <a:r>
              <a:rPr lang="en-GB" sz="1450" dirty="0">
                <a:hlinkClick r:id="rId18"/>
              </a:rPr>
              <a:t>Ideas </a:t>
            </a:r>
            <a:endParaRPr sz="1450" dirty="0"/>
          </a:p>
        </p:txBody>
      </p:sp>
      <p:pic>
        <p:nvPicPr>
          <p:cNvPr id="99" name="Google Shape;99;p16">
            <a:hlinkClick r:id="rId16"/>
          </p:cNvPr>
          <p:cNvPicPr preferRelativeResize="0"/>
          <p:nvPr/>
        </p:nvPicPr>
        <p:blipFill>
          <a:blip r:embed="rId17">
            <a:alphaModFix/>
          </a:blip>
          <a:stretch>
            <a:fillRect/>
          </a:stretch>
        </p:blipFill>
        <p:spPr>
          <a:xfrm>
            <a:off x="7225719" y="3001475"/>
            <a:ext cx="554425" cy="562424"/>
          </a:xfrm>
          <a:prstGeom prst="rect">
            <a:avLst/>
          </a:prstGeom>
          <a:noFill/>
          <a:ln>
            <a:noFill/>
          </a:ln>
        </p:spPr>
      </p:pic>
      <p:pic>
        <p:nvPicPr>
          <p:cNvPr id="100" name="Google Shape;100;p16" descr="Bitmoji Image"/>
          <p:cNvPicPr preferRelativeResize="0"/>
          <p:nvPr/>
        </p:nvPicPr>
        <p:blipFill>
          <a:blip r:embed="rId19">
            <a:alphaModFix/>
          </a:blip>
          <a:stretch>
            <a:fillRect/>
          </a:stretch>
        </p:blipFill>
        <p:spPr>
          <a:xfrm>
            <a:off x="6932425" y="2457625"/>
            <a:ext cx="2685875" cy="2685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pic>
        <p:nvPicPr>
          <p:cNvPr id="106" name="Google Shape;106;p17"/>
          <p:cNvPicPr preferRelativeResize="0"/>
          <p:nvPr/>
        </p:nvPicPr>
        <p:blipFill>
          <a:blip r:embed="rId4">
            <a:alphaModFix/>
          </a:blip>
          <a:stretch>
            <a:fillRect/>
          </a:stretch>
        </p:blipFill>
        <p:spPr>
          <a:xfrm>
            <a:off x="162450" y="0"/>
            <a:ext cx="8848726" cy="5143500"/>
          </a:xfrm>
          <a:prstGeom prst="rect">
            <a:avLst/>
          </a:prstGeom>
          <a:noFill/>
          <a:ln>
            <a:noFill/>
          </a:ln>
        </p:spPr>
      </p:pic>
      <p:sp>
        <p:nvSpPr>
          <p:cNvPr id="107" name="Google Shape;107;p17"/>
          <p:cNvSpPr txBox="1"/>
          <p:nvPr/>
        </p:nvSpPr>
        <p:spPr>
          <a:xfrm>
            <a:off x="482200" y="241100"/>
            <a:ext cx="2692200" cy="461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lang="en-US" dirty="0"/>
          </a:p>
          <a:p>
            <a:pPr marL="0" lvl="0" indent="0" algn="ctr" rtl="0">
              <a:spcBef>
                <a:spcPts val="0"/>
              </a:spcBef>
              <a:spcAft>
                <a:spcPts val="0"/>
              </a:spcAft>
              <a:buNone/>
            </a:pPr>
            <a:r>
              <a:rPr lang="en-GB" dirty="0"/>
              <a:t>Use this </a:t>
            </a:r>
            <a:r>
              <a:rPr lang="en-GB" dirty="0">
                <a:hlinkClick r:id="rId5"/>
              </a:rPr>
              <a:t>Scavenger Hunt </a:t>
            </a:r>
            <a:r>
              <a:rPr lang="en-GB" dirty="0"/>
              <a:t>on your daily exercise walk</a:t>
            </a:r>
            <a:endParaRPr dirty="0"/>
          </a:p>
        </p:txBody>
      </p:sp>
      <p:pic>
        <p:nvPicPr>
          <p:cNvPr id="108" name="Google Shape;108;p17"/>
          <p:cNvPicPr preferRelativeResize="0"/>
          <p:nvPr/>
        </p:nvPicPr>
        <p:blipFill>
          <a:blip r:embed="rId6">
            <a:alphaModFix/>
          </a:blip>
          <a:stretch>
            <a:fillRect/>
          </a:stretch>
        </p:blipFill>
        <p:spPr>
          <a:xfrm>
            <a:off x="1420599" y="241100"/>
            <a:ext cx="815401" cy="713249"/>
          </a:xfrm>
          <a:prstGeom prst="rect">
            <a:avLst/>
          </a:prstGeom>
          <a:noFill/>
          <a:ln>
            <a:noFill/>
          </a:ln>
        </p:spPr>
      </p:pic>
      <p:sp>
        <p:nvSpPr>
          <p:cNvPr id="109" name="Google Shape;109;p17"/>
          <p:cNvSpPr txBox="1"/>
          <p:nvPr/>
        </p:nvSpPr>
        <p:spPr>
          <a:xfrm>
            <a:off x="3366550" y="241100"/>
            <a:ext cx="2692200" cy="461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r>
              <a:rPr lang="en-US" dirty="0"/>
              <a:t>You will need an adult helper for today’s task:</a:t>
            </a:r>
          </a:p>
          <a:p>
            <a:pPr marL="0" lvl="0" indent="0" algn="ctr" rtl="0">
              <a:spcBef>
                <a:spcPts val="0"/>
              </a:spcBef>
              <a:spcAft>
                <a:spcPts val="0"/>
              </a:spcAft>
              <a:buNone/>
            </a:pPr>
            <a:endParaRPr lang="en-US" dirty="0"/>
          </a:p>
          <a:p>
            <a:pPr marL="0" lvl="0" indent="0" algn="ctr" rtl="0">
              <a:spcBef>
                <a:spcPts val="0"/>
              </a:spcBef>
              <a:spcAft>
                <a:spcPts val="0"/>
              </a:spcAft>
              <a:buNone/>
            </a:pPr>
            <a:r>
              <a:rPr lang="en-US" dirty="0">
                <a:hlinkClick r:id="rId7"/>
              </a:rPr>
              <a:t>Kitchen Measuring</a:t>
            </a: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r>
              <a:rPr lang="en-US" dirty="0"/>
              <a:t>Remember to check </a:t>
            </a:r>
            <a:r>
              <a:rPr lang="en-US" dirty="0" err="1"/>
              <a:t>sumdog</a:t>
            </a:r>
            <a:r>
              <a:rPr lang="en-US" dirty="0"/>
              <a:t> for groups!</a:t>
            </a:r>
            <a:endParaRPr dirty="0"/>
          </a:p>
          <a:p>
            <a:pPr marL="0" lvl="0" indent="0" algn="ctr" rtl="0">
              <a:spcBef>
                <a:spcPts val="0"/>
              </a:spcBef>
              <a:spcAft>
                <a:spcPts val="0"/>
              </a:spcAft>
              <a:buNone/>
            </a:pPr>
            <a:endParaRPr dirty="0"/>
          </a:p>
          <a:p>
            <a:pPr marL="0" lvl="0" indent="0" algn="ctr" rtl="0">
              <a:spcBef>
                <a:spcPts val="0"/>
              </a:spcBef>
              <a:spcAft>
                <a:spcPts val="0"/>
              </a:spcAft>
              <a:buNone/>
            </a:pPr>
            <a:r>
              <a:rPr lang="en-GB" dirty="0"/>
              <a:t>Websites for all groups to use:</a:t>
            </a:r>
            <a:endParaRPr dirty="0"/>
          </a:p>
        </p:txBody>
      </p:sp>
      <p:sp>
        <p:nvSpPr>
          <p:cNvPr id="110" name="Google Shape;110;p17"/>
          <p:cNvSpPr/>
          <p:nvPr/>
        </p:nvSpPr>
        <p:spPr>
          <a:xfrm>
            <a:off x="4304950" y="241100"/>
            <a:ext cx="815400" cy="833700"/>
          </a:xfrm>
          <a:prstGeom prst="ellipse">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7"/>
          <p:cNvSpPr txBox="1"/>
          <p:nvPr/>
        </p:nvSpPr>
        <p:spPr>
          <a:xfrm>
            <a:off x="6058750" y="241100"/>
            <a:ext cx="2692200" cy="461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lang="en-US" dirty="0"/>
          </a:p>
          <a:p>
            <a:pPr marL="0" lvl="0" indent="0" algn="ctr" rtl="0">
              <a:spcBef>
                <a:spcPts val="0"/>
              </a:spcBef>
              <a:spcAft>
                <a:spcPts val="0"/>
              </a:spcAft>
              <a:buNone/>
            </a:pPr>
            <a:r>
              <a:rPr lang="en-US" dirty="0"/>
              <a:t>You will need an adult helper for today’s task:</a:t>
            </a:r>
          </a:p>
          <a:p>
            <a:pPr marL="0" lvl="0" indent="0" algn="ctr" rtl="0">
              <a:spcBef>
                <a:spcPts val="0"/>
              </a:spcBef>
              <a:spcAft>
                <a:spcPts val="0"/>
              </a:spcAft>
              <a:buNone/>
            </a:pPr>
            <a:endParaRPr lang="en-US" dirty="0"/>
          </a:p>
          <a:p>
            <a:pPr marL="0" lvl="0" indent="0" algn="ctr" rtl="0">
              <a:spcBef>
                <a:spcPts val="0"/>
              </a:spcBef>
              <a:spcAft>
                <a:spcPts val="0"/>
              </a:spcAft>
              <a:buNone/>
            </a:pPr>
            <a:r>
              <a:rPr lang="en-US" dirty="0">
                <a:hlinkClick r:id="rId8"/>
              </a:rPr>
              <a:t>Kitchen Measuring</a:t>
            </a:r>
            <a:endParaRPr dirty="0"/>
          </a:p>
        </p:txBody>
      </p:sp>
      <p:pic>
        <p:nvPicPr>
          <p:cNvPr id="112" name="Google Shape;112;p17"/>
          <p:cNvPicPr preferRelativeResize="0"/>
          <p:nvPr/>
        </p:nvPicPr>
        <p:blipFill>
          <a:blip r:embed="rId9">
            <a:alphaModFix/>
          </a:blip>
          <a:stretch>
            <a:fillRect/>
          </a:stretch>
        </p:blipFill>
        <p:spPr>
          <a:xfrm>
            <a:off x="7033351" y="241100"/>
            <a:ext cx="833700" cy="833700"/>
          </a:xfrm>
          <a:prstGeom prst="rect">
            <a:avLst/>
          </a:prstGeom>
          <a:noFill/>
          <a:ln>
            <a:noFill/>
          </a:ln>
        </p:spPr>
      </p:pic>
      <p:pic>
        <p:nvPicPr>
          <p:cNvPr id="113" name="Google Shape;113;p17">
            <a:hlinkClick r:id="rId10"/>
          </p:cNvPr>
          <p:cNvPicPr preferRelativeResize="0"/>
          <p:nvPr/>
        </p:nvPicPr>
        <p:blipFill>
          <a:blip r:embed="rId11">
            <a:alphaModFix/>
          </a:blip>
          <a:stretch>
            <a:fillRect/>
          </a:stretch>
        </p:blipFill>
        <p:spPr>
          <a:xfrm>
            <a:off x="3927850" y="3295075"/>
            <a:ext cx="554425" cy="551800"/>
          </a:xfrm>
          <a:prstGeom prst="rect">
            <a:avLst/>
          </a:prstGeom>
          <a:noFill/>
          <a:ln>
            <a:noFill/>
          </a:ln>
        </p:spPr>
      </p:pic>
      <p:pic>
        <p:nvPicPr>
          <p:cNvPr id="114" name="Google Shape;114;p17">
            <a:hlinkClick r:id="rId12"/>
          </p:cNvPr>
          <p:cNvPicPr preferRelativeResize="0"/>
          <p:nvPr/>
        </p:nvPicPr>
        <p:blipFill>
          <a:blip r:embed="rId13">
            <a:alphaModFix/>
          </a:blip>
          <a:stretch>
            <a:fillRect/>
          </a:stretch>
        </p:blipFill>
        <p:spPr>
          <a:xfrm>
            <a:off x="4777036" y="3293761"/>
            <a:ext cx="554425" cy="554425"/>
          </a:xfrm>
          <a:prstGeom prst="rect">
            <a:avLst/>
          </a:prstGeom>
          <a:noFill/>
          <a:ln>
            <a:noFill/>
          </a:ln>
        </p:spPr>
      </p:pic>
      <p:pic>
        <p:nvPicPr>
          <p:cNvPr id="115" name="Google Shape;115;p17">
            <a:hlinkClick r:id="rId14"/>
          </p:cNvPr>
          <p:cNvPicPr preferRelativeResize="0"/>
          <p:nvPr/>
        </p:nvPicPr>
        <p:blipFill>
          <a:blip r:embed="rId15">
            <a:alphaModFix/>
          </a:blip>
          <a:stretch>
            <a:fillRect/>
          </a:stretch>
        </p:blipFill>
        <p:spPr>
          <a:xfrm>
            <a:off x="5696203" y="3293753"/>
            <a:ext cx="554425" cy="554425"/>
          </a:xfrm>
          <a:prstGeom prst="rect">
            <a:avLst/>
          </a:prstGeom>
          <a:noFill/>
          <a:ln>
            <a:noFill/>
          </a:ln>
        </p:spPr>
      </p:pic>
      <p:pic>
        <p:nvPicPr>
          <p:cNvPr id="116" name="Google Shape;116;p17">
            <a:hlinkClick r:id="rId16"/>
          </p:cNvPr>
          <p:cNvPicPr preferRelativeResize="0"/>
          <p:nvPr/>
        </p:nvPicPr>
        <p:blipFill>
          <a:blip r:embed="rId17">
            <a:alphaModFix/>
          </a:blip>
          <a:stretch>
            <a:fillRect/>
          </a:stretch>
        </p:blipFill>
        <p:spPr>
          <a:xfrm>
            <a:off x="3174392" y="3293760"/>
            <a:ext cx="554425" cy="490467"/>
          </a:xfrm>
          <a:prstGeom prst="rect">
            <a:avLst/>
          </a:prstGeom>
          <a:noFill/>
          <a:ln>
            <a:noFill/>
          </a:ln>
        </p:spPr>
      </p:pic>
      <p:pic>
        <p:nvPicPr>
          <p:cNvPr id="14" name="Picture 2" descr="kettlebell">
            <a:extLst>
              <a:ext uri="{FF2B5EF4-FFF2-40B4-BE49-F238E27FC236}">
                <a16:creationId xmlns:a16="http://schemas.microsoft.com/office/drawing/2014/main" id="{F1AACFDB-E802-442B-B8B1-411517D8E72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145683" y="1580707"/>
            <a:ext cx="3803893" cy="38038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
        <p:cNvGrpSpPr/>
        <p:nvPr/>
      </p:nvGrpSpPr>
      <p:grpSpPr>
        <a:xfrm>
          <a:off x="0" y="0"/>
          <a:ext cx="0" cy="0"/>
          <a:chOff x="0" y="0"/>
          <a:chExt cx="0" cy="0"/>
        </a:xfrm>
      </p:grpSpPr>
      <p:pic>
        <p:nvPicPr>
          <p:cNvPr id="122" name="Google Shape;122;p18"/>
          <p:cNvPicPr preferRelativeResize="0"/>
          <p:nvPr/>
        </p:nvPicPr>
        <p:blipFill>
          <a:blip r:embed="rId4">
            <a:alphaModFix/>
          </a:blip>
          <a:stretch>
            <a:fillRect/>
          </a:stretch>
        </p:blipFill>
        <p:spPr>
          <a:xfrm>
            <a:off x="0" y="0"/>
            <a:ext cx="7930262" cy="4838699"/>
          </a:xfrm>
          <a:prstGeom prst="rect">
            <a:avLst/>
          </a:prstGeom>
          <a:noFill/>
          <a:ln>
            <a:noFill/>
          </a:ln>
        </p:spPr>
      </p:pic>
      <p:sp>
        <p:nvSpPr>
          <p:cNvPr id="123" name="Google Shape;123;p18"/>
          <p:cNvSpPr txBox="1"/>
          <p:nvPr/>
        </p:nvSpPr>
        <p:spPr>
          <a:xfrm>
            <a:off x="253225" y="291325"/>
            <a:ext cx="7423800" cy="258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Bridges!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Complete this booklet with the relevant information.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 know some of the countries in it are not European, feel free to just focus on the European ones and when it asks you to find other bridges in other countries, please pick European countries.</a:t>
            </a:r>
            <a:endParaRPr dirty="0"/>
          </a:p>
        </p:txBody>
      </p:sp>
      <p:sp>
        <p:nvSpPr>
          <p:cNvPr id="124" name="Google Shape;124;p18"/>
          <p:cNvSpPr txBox="1"/>
          <p:nvPr/>
        </p:nvSpPr>
        <p:spPr>
          <a:xfrm>
            <a:off x="239850" y="2702375"/>
            <a:ext cx="7273200" cy="187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pic>
        <p:nvPicPr>
          <p:cNvPr id="125" name="Google Shape;125;p18"/>
          <p:cNvPicPr preferRelativeResize="0"/>
          <p:nvPr/>
        </p:nvPicPr>
        <p:blipFill>
          <a:blip r:embed="rId5">
            <a:alphaModFix/>
          </a:blip>
          <a:stretch>
            <a:fillRect/>
          </a:stretch>
        </p:blipFill>
        <p:spPr>
          <a:xfrm>
            <a:off x="6504050" y="1665850"/>
            <a:ext cx="3790950" cy="37909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367</Words>
  <Application>Microsoft Office PowerPoint</Application>
  <PresentationFormat>On-screen Show (16:9)</PresentationFormat>
  <Paragraphs>91</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Comic Sans MS</vt:lpstr>
      <vt:lpstr>Simple Light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33HV</dc:creator>
  <cp:lastModifiedBy>Scott Moffat</cp:lastModifiedBy>
  <cp:revision>6</cp:revision>
  <dcterms:modified xsi:type="dcterms:W3CDTF">2020-05-25T21:11:27Z</dcterms:modified>
</cp:coreProperties>
</file>