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1"/>
  </p:sldMasterIdLst>
  <p:notesMasterIdLst>
    <p:notesMasterId r:id="rId16"/>
  </p:notesMasterIdLst>
  <p:sldIdLst>
    <p:sldId id="256" r:id="rId2"/>
    <p:sldId id="257" r:id="rId3"/>
    <p:sldId id="292" r:id="rId4"/>
    <p:sldId id="277" r:id="rId5"/>
    <p:sldId id="283" r:id="rId6"/>
    <p:sldId id="299" r:id="rId7"/>
    <p:sldId id="276" r:id="rId8"/>
    <p:sldId id="298" r:id="rId9"/>
    <p:sldId id="293" r:id="rId10"/>
    <p:sldId id="294" r:id="rId11"/>
    <p:sldId id="295" r:id="rId12"/>
    <p:sldId id="296" r:id="rId13"/>
    <p:sldId id="297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5F276-6F4C-4A83-A6EA-D9F90890F034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8BDDA-8BAA-4FD0-B845-D0E0184C31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89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5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53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0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76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151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9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7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0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81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12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2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82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7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5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03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49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83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www.google.co.uk/url?sa=i&amp;url=https%3A%2F%2Fwww.shutterstock.com%2Fsearch%2Fsmiley%2Bface&amp;psig=AOvVaw2wja_KxU_qRmhjQewfqYQu&amp;ust=1585056283153000&amp;source=images&amp;cd=vfe&amp;ved=0CAIQjRxqFwoTCMDp2ffYsOgCFQAAAAAdAAAAABAE" TargetMode="External"/><Relationship Id="rId4" Type="http://schemas.openxmlformats.org/officeDocument/2006/relationships/hyperlink" Target="https://www.youtube.com/watch?v=NXkJ88ygPY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lPISwWu7IKA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xfordowl.co.uk/?sellanguage=en&amp;mode=hub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qj4zSkXEA&amp;feature=youtu.be" TargetMode="External"/><Relationship Id="rId2" Type="http://schemas.openxmlformats.org/officeDocument/2006/relationships/hyperlink" Target="https://www.youtube.com/watch?v=3sNVhNThxcc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E_-QFAfKZ3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ppardsoftware.com/mathgames/earlymath/fruitShootNumbersWords.htm" TargetMode="External"/><Relationship Id="rId2" Type="http://schemas.openxmlformats.org/officeDocument/2006/relationships/hyperlink" Target="https://vimeo.com/420569607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p5ERcDnOnK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710" y="312738"/>
            <a:ext cx="7117180" cy="1520551"/>
          </a:xfrm>
        </p:spPr>
        <p:txBody>
          <a:bodyPr>
            <a:normAutofit fontScale="90000"/>
          </a:bodyPr>
          <a:lstStyle/>
          <a:p>
            <a:r>
              <a:rPr lang="en-GB" cap="none" dirty="0" smtClean="0">
                <a:latin typeface="SassoonCRInfant" panose="02010503020300020003" pitchFamily="2" charset="0"/>
              </a:rPr>
              <a:t/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cap="none" dirty="0" smtClean="0">
                <a:latin typeface="SassoonCRInfant" panose="02010503020300020003" pitchFamily="2" charset="0"/>
              </a:rPr>
              <a:t/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sz="5300" cap="none" dirty="0" smtClean="0">
                <a:latin typeface="SassoonCRInfant" panose="02010503020300020003" pitchFamily="2" charset="0"/>
              </a:rPr>
              <a:t>Tuesday 26th May</a:t>
            </a:r>
            <a:endParaRPr lang="en-GB" sz="5300" cap="none" dirty="0">
              <a:latin typeface="SassoonCRInfant" panose="020105030203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867" y="1553493"/>
            <a:ext cx="7117180" cy="5184576"/>
          </a:xfrm>
        </p:spPr>
        <p:txBody>
          <a:bodyPr>
            <a:normAutofit/>
          </a:bodyPr>
          <a:lstStyle/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2400" cap="none" dirty="0" smtClean="0">
                <a:latin typeface="SassoonCRInfant" panose="02010503020300020003" pitchFamily="2" charset="0"/>
              </a:rPr>
              <a:t>Good morning primary 2!</a:t>
            </a:r>
          </a:p>
          <a:p>
            <a:r>
              <a:rPr lang="en-GB" sz="2400" cap="none" dirty="0">
                <a:latin typeface="SassoonCRInfant" panose="02010503020300020003" pitchFamily="2" charset="0"/>
              </a:rPr>
              <a:t>B</a:t>
            </a:r>
            <a:r>
              <a:rPr lang="en-GB" sz="2400" cap="none" dirty="0" smtClean="0">
                <a:latin typeface="SassoonCRInfant" panose="02010503020300020003" pitchFamily="2" charset="0"/>
              </a:rPr>
              <a:t>onjour la class!  Ca </a:t>
            </a:r>
            <a:r>
              <a:rPr lang="en-GB" sz="2400" cap="none" dirty="0" err="1" smtClean="0">
                <a:latin typeface="SassoonCRInfant" panose="02010503020300020003" pitchFamily="2" charset="0"/>
              </a:rPr>
              <a:t>va</a:t>
            </a:r>
            <a:r>
              <a:rPr lang="en-GB" sz="2400" cap="none" dirty="0" smtClean="0">
                <a:latin typeface="SassoonCRInfant" panose="02010503020300020003" pitchFamily="2" charset="0"/>
              </a:rPr>
              <a:t>?</a:t>
            </a:r>
          </a:p>
          <a:p>
            <a:endParaRPr lang="en-GB" sz="2400" cap="none" dirty="0" smtClean="0">
              <a:latin typeface="SassoonCRInfant" panose="02010503020300020003" pitchFamily="2" charset="0"/>
            </a:endParaRPr>
          </a:p>
          <a:p>
            <a:r>
              <a:rPr lang="en-GB" sz="2400" cap="none" dirty="0" smtClean="0">
                <a:hlinkClick r:id="rId4"/>
              </a:rPr>
              <a:t>https://www.youtube.com/watch?v=nxkj88ygpy0</a:t>
            </a:r>
            <a:endParaRPr lang="en-GB" sz="2400" cap="none" dirty="0" smtClean="0"/>
          </a:p>
          <a:p>
            <a:r>
              <a:rPr lang="en-GB" sz="2400" cap="none" dirty="0" smtClean="0">
                <a:latin typeface="SassoonCRInfant" panose="02010503020300020003" pitchFamily="2" charset="0"/>
              </a:rPr>
              <a:t>L.I – I can say some simple greetings in French</a:t>
            </a: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sz="2000" cap="none" dirty="0" smtClean="0">
              <a:latin typeface="SassoonCRInfant" panose="02010503020300020003" pitchFamily="2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sun happy fac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Image result for happy face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happy face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7657" y="367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1014005"/>
            <a:ext cx="7976507" cy="447596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r>
              <a:rPr lang="en-GB" cap="none" dirty="0">
                <a:latin typeface="SassoonCRInfant" panose="02010503020300020003" pitchFamily="2" charset="0"/>
              </a:rPr>
              <a:t>C</a:t>
            </a:r>
            <a:r>
              <a:rPr lang="en-GB" cap="none" dirty="0" smtClean="0">
                <a:latin typeface="SassoonCRInfant" panose="02010503020300020003" pitchFamily="2" charset="0"/>
              </a:rPr>
              <a:t>ut two 1.5 inch pieces off your straw. Tape them onto the back of your design at a slight angle (so they are pointing closer together at the top)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06" y="2204864"/>
            <a:ext cx="3276380" cy="43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8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63831" cy="5229324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3. Take a piece of string about 4 feet long and thread both ends through the two straw pieces so that you form a giant loop above your design.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255189" cy="43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047807" cy="5157316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4. Hang your gliding toy onto a doorknob or from the ceiling.</a:t>
            </a:r>
          </a:p>
          <a:p>
            <a:endParaRPr lang="en-GB" dirty="0"/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447512" cy="4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692696"/>
            <a:ext cx="8119814" cy="4797277"/>
          </a:xfrm>
        </p:spPr>
        <p:txBody>
          <a:bodyPr/>
          <a:lstStyle/>
          <a:p>
            <a:pPr marL="0" indent="0">
              <a:buNone/>
            </a:pPr>
            <a:r>
              <a:rPr lang="en-GB" cap="none" dirty="0" smtClean="0">
                <a:latin typeface="SassoonCRInfant" panose="02010503020300020003" pitchFamily="2" charset="0"/>
              </a:rPr>
              <a:t>5. Grab one end of the string in each hand and pull out and away from the design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IMG-208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684310"/>
            <a:ext cx="3397275" cy="465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215" y="2385605"/>
            <a:ext cx="2841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CRInfant" panose="02010503020300020003" pitchFamily="2" charset="0"/>
              </a:rPr>
              <a:t>We can’t wait to see your homemade toys!! Remember to upload your pictures on twitter</a:t>
            </a:r>
          </a:p>
        </p:txBody>
      </p:sp>
    </p:spTree>
    <p:extLst>
      <p:ext uri="{BB962C8B-B14F-4D97-AF65-F5344CB8AC3E}">
        <p14:creationId xmlns:p14="http://schemas.microsoft.com/office/powerpoint/2010/main" val="18659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88024" y="160337"/>
            <a:ext cx="4272409" cy="13315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R.E</a:t>
            </a:r>
            <a:br>
              <a:rPr lang="en-GB" dirty="0" smtClean="0"/>
            </a:br>
            <a:r>
              <a:rPr lang="en-GB" sz="2000" cap="none" dirty="0" smtClean="0">
                <a:latin typeface="SassoonCRInfant" panose="02010503020300020003" pitchFamily="2" charset="0"/>
              </a:rPr>
              <a:t>L.I – </a:t>
            </a:r>
            <a:r>
              <a:rPr lang="en-GB" sz="2000" cap="none" dirty="0">
                <a:latin typeface="SassoonCRInfant" panose="02010503020300020003" pitchFamily="2" charset="0"/>
              </a:rPr>
              <a:t>I</a:t>
            </a:r>
            <a:r>
              <a:rPr lang="en-GB" sz="2000" cap="none" dirty="0" smtClean="0">
                <a:latin typeface="SassoonCRInfant" panose="02010503020300020003" pitchFamily="2" charset="0"/>
              </a:rPr>
              <a:t> recognise the importance of prayer and honour Mary as mother of Jesus</a:t>
            </a:r>
            <a:endParaRPr lang="en-GB" sz="2000" cap="none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0"/>
            <a:ext cx="4632449" cy="6500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8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8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9600" cap="none" dirty="0" smtClean="0">
                <a:latin typeface="SassoonCRInfant" panose="02010503020300020003" pitchFamily="2" charset="0"/>
              </a:rPr>
              <a:t>Images of Mary often show her among roses. These can remind us to thank God for all the beautiful things he created. Take a walk outside and take time to look closely at the flowers, tree and plants. Whisper a prayer of thanks to God our creator. </a:t>
            </a:r>
            <a:r>
              <a:rPr lang="en-GB" sz="11200" dirty="0" smtClean="0">
                <a:latin typeface="SassoonCRInfant" panose="02010503020300020003" pitchFamily="2" charset="0"/>
              </a:rPr>
              <a:t>	</a:t>
            </a:r>
          </a:p>
          <a:p>
            <a:pPr marL="0" indent="0">
              <a:buNone/>
            </a:pPr>
            <a:r>
              <a:rPr lang="en-GB" sz="9600" cap="none" dirty="0" smtClean="0">
                <a:latin typeface="SassoonCRInfant" panose="02010503020300020003" pitchFamily="2" charset="0"/>
              </a:rPr>
              <a:t>Sing along to a well know hymn dedicated to Mary:</a:t>
            </a:r>
          </a:p>
          <a:p>
            <a:pPr marL="0" indent="0">
              <a:buNone/>
            </a:pPr>
            <a:r>
              <a:rPr lang="en-GB" sz="9600" cap="none" dirty="0" smtClean="0">
                <a:hlinkClick r:id="rId2"/>
              </a:rPr>
              <a:t>https://www.youtube.com/watch?v=lpiswwu7ika</a:t>
            </a:r>
            <a:r>
              <a:rPr lang="en-GB" sz="11200" dirty="0" smtClean="0">
                <a:latin typeface="SassoonCRInfant" panose="02010503020300020003" pitchFamily="2" charset="0"/>
              </a:rPr>
              <a:t>	    </a:t>
            </a: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6600" dirty="0" smtClean="0">
                <a:latin typeface="SassoonCRInfant" panose="02010503020300020003" pitchFamily="2" charset="0"/>
              </a:rPr>
              <a:t>*</a:t>
            </a:r>
            <a:r>
              <a:rPr lang="en-GB" sz="11200" dirty="0" smtClean="0">
                <a:latin typeface="SassoonCRInfant" panose="02010503020300020003" pitchFamily="2" charset="0"/>
              </a:rPr>
              <a:t> </a:t>
            </a:r>
            <a:r>
              <a:rPr lang="en-GB" sz="6400" cap="none" dirty="0">
                <a:latin typeface="SassoonCRInfant" panose="02010503020300020003" pitchFamily="2" charset="0"/>
              </a:rPr>
              <a:t>A</a:t>
            </a:r>
            <a:r>
              <a:rPr lang="en-GB" sz="6400" cap="none" dirty="0" smtClean="0">
                <a:latin typeface="SassoonCRInfant" panose="02010503020300020003" pitchFamily="2" charset="0"/>
              </a:rPr>
              <a:t> worksheet has been attached to the blog if you want to print off</a:t>
            </a:r>
            <a:r>
              <a:rPr lang="en-GB" sz="6400" cap="none" dirty="0" smtClean="0">
                <a:latin typeface="SassoonCRInfant" panose="02010503020300020003" pitchFamily="2" charset="0"/>
              </a:rPr>
              <a:t> and complete.      </a:t>
            </a:r>
            <a:r>
              <a:rPr lang="en-GB" sz="11200" dirty="0" smtClean="0">
                <a:latin typeface="SassoonCRInfant" panose="02010503020300020003" pitchFamily="2" charset="0"/>
              </a:rPr>
              <a:t>	</a:t>
            </a: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49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4900" dirty="0"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 </a:t>
            </a: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AutoShape 2" descr="Image result for adding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ECW: The Blessed Virgin Mary | roses near running wa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26" y="1660911"/>
            <a:ext cx="3158803" cy="48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12739"/>
            <a:ext cx="7125113" cy="595981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Literacy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156" y="908720"/>
            <a:ext cx="6608398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b="1" cap="none" dirty="0" smtClean="0">
                <a:latin typeface="SassoonCRInfant" panose="02010503020300020003" pitchFamily="2" charset="0"/>
              </a:rPr>
              <a:t>L.I – We are learning to read and write this weeks  common words</a:t>
            </a:r>
            <a:endParaRPr lang="en-GB" b="1" cap="none" dirty="0">
              <a:latin typeface="SassoonCRInfant" panose="02010503020300020003" pitchFamily="2" charset="0"/>
            </a:endParaRPr>
          </a:p>
        </p:txBody>
      </p:sp>
      <p:sp>
        <p:nvSpPr>
          <p:cNvPr id="5" name="AutoShape 7" descr="Image result for bake a cak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Image result for played a game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6" descr="Image result for watched tv carto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2" descr="Image result for played with lego carto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4350" y="1583427"/>
            <a:ext cx="889965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Can you read the following common words? </a:t>
            </a:r>
          </a:p>
          <a:p>
            <a:pPr algn="ctr"/>
            <a:r>
              <a:rPr lang="en-GB" sz="7200" b="1" dirty="0" smtClean="0">
                <a:solidFill>
                  <a:srgbClr val="7030A0"/>
                </a:solidFill>
                <a:latin typeface="SassoonCRInfant" panose="02010503020300020003" pitchFamily="2" charset="0"/>
              </a:rPr>
              <a:t>four      miss    never     these</a:t>
            </a:r>
            <a:endParaRPr lang="en-GB" u="sng" dirty="0">
              <a:latin typeface="SassoonCRInfant" panose="02010503020300020003" pitchFamily="2" charset="0"/>
            </a:endParaRPr>
          </a:p>
          <a:p>
            <a:endParaRPr lang="en-GB" sz="2400" u="sng" dirty="0" smtClean="0">
              <a:latin typeface="SassoonCRInfant" panose="02010503020300020003" pitchFamily="2" charset="0"/>
            </a:endParaRPr>
          </a:p>
          <a:p>
            <a:r>
              <a:rPr lang="en-GB" sz="2400" u="sng" dirty="0" smtClean="0">
                <a:latin typeface="SassoonCRInfant" panose="02010503020300020003" pitchFamily="2" charset="0"/>
              </a:rPr>
              <a:t>Spelling Tasks </a:t>
            </a:r>
            <a:endParaRPr lang="en-GB" sz="2400" u="sng" dirty="0">
              <a:latin typeface="SassoonCRInfant" panose="02010503020300020003" pitchFamily="2" charset="0"/>
            </a:endParaRPr>
          </a:p>
          <a:p>
            <a:r>
              <a:rPr lang="en-GB" sz="2400" dirty="0">
                <a:latin typeface="SassoonCRInfant" panose="02010503020300020003" pitchFamily="2" charset="0"/>
              </a:rPr>
              <a:t>Copy out your spelling words and underline the vowels</a:t>
            </a:r>
          </a:p>
          <a:p>
            <a:r>
              <a:rPr lang="en-GB" sz="2400" dirty="0">
                <a:latin typeface="SassoonCRInfant" panose="02010503020300020003" pitchFamily="2" charset="0"/>
              </a:rPr>
              <a:t>Select one or two of your spelling words and write an </a:t>
            </a:r>
            <a:r>
              <a:rPr lang="en-GB" sz="2400" dirty="0" smtClean="0">
                <a:latin typeface="SassoonCRInfant" panose="02010503020300020003" pitchFamily="2" charset="0"/>
              </a:rPr>
              <a:t>interesting sentence then illustrate it!</a:t>
            </a:r>
          </a:p>
          <a:p>
            <a:pPr algn="ctr"/>
            <a:endParaRPr lang="en-GB" b="1" dirty="0">
              <a:latin typeface="SassoonCRInfant" panose="02010503020300020003" pitchFamily="2" charset="0"/>
            </a:endParaRPr>
          </a:p>
          <a:p>
            <a:endParaRPr lang="en-GB" dirty="0">
              <a:latin typeface="SassoonCRInfant" panose="02010503020300020003" pitchFamily="2" charset="0"/>
            </a:endParaRPr>
          </a:p>
          <a:p>
            <a:pPr algn="ctr"/>
            <a:endParaRPr lang="en-GB" sz="7200" b="1" dirty="0">
              <a:solidFill>
                <a:srgbClr val="7030A0"/>
              </a:solidFill>
              <a:latin typeface="SassoonCRInfant" panose="02010503020300020003" pitchFamily="2" charset="0"/>
            </a:endParaRPr>
          </a:p>
          <a:p>
            <a:endParaRPr lang="en-GB" dirty="0" smtClean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132594" y="41474"/>
            <a:ext cx="829934" cy="867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ss</a:t>
            </a:r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7794" y="1722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7919118" cy="1440160"/>
          </a:xfrm>
        </p:spPr>
        <p:txBody>
          <a:bodyPr/>
          <a:lstStyle/>
          <a:p>
            <a:r>
              <a:rPr lang="en-GB" cap="none" dirty="0"/>
              <a:t>J</a:t>
            </a:r>
            <a:r>
              <a:rPr lang="en-GB" cap="none" dirty="0" smtClean="0"/>
              <a:t>umbled </a:t>
            </a:r>
            <a:r>
              <a:rPr lang="en-GB" cap="none" dirty="0"/>
              <a:t>S</a:t>
            </a:r>
            <a:r>
              <a:rPr lang="en-GB" cap="none" dirty="0" smtClean="0"/>
              <a:t>entences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1"/>
            <a:ext cx="9143999" cy="360040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200" cap="none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funny   a    The   blue    hat.   clown  has</a:t>
            </a:r>
          </a:p>
          <a:p>
            <a:pPr marL="742950" indent="-742950">
              <a:buAutoNum type="arabicPeriod"/>
            </a:pPr>
            <a:r>
              <a:rPr lang="en-GB" sz="3200" cap="none" dirty="0">
                <a:solidFill>
                  <a:schemeClr val="accent4">
                    <a:lumMod val="50000"/>
                  </a:schemeClr>
                </a:solidFill>
                <a:latin typeface="SassoonCRInfant" panose="02010503020300020003" pitchFamily="2" charset="0"/>
              </a:rPr>
              <a:t>r</a:t>
            </a:r>
            <a:r>
              <a:rPr lang="en-GB" sz="3200" cap="none" dirty="0" smtClean="0">
                <a:solidFill>
                  <a:schemeClr val="accent4">
                    <a:lumMod val="50000"/>
                  </a:schemeClr>
                </a:solidFill>
                <a:latin typeface="SassoonCRInfant" panose="02010503020300020003" pitchFamily="2" charset="0"/>
              </a:rPr>
              <a:t>ed   The   ran   the    across     rabbit   road.</a:t>
            </a:r>
          </a:p>
          <a:p>
            <a:pPr marL="742950" indent="-742950">
              <a:buAutoNum type="arabicPeriod"/>
            </a:pPr>
            <a:r>
              <a:rPr lang="en-GB" sz="3200" cap="none" dirty="0">
                <a:solidFill>
                  <a:srgbClr val="FFC000"/>
                </a:solidFill>
                <a:latin typeface="SassoonCRInfant" panose="02010503020300020003" pitchFamily="2" charset="0"/>
              </a:rPr>
              <a:t>h</a:t>
            </a:r>
            <a:r>
              <a:rPr lang="en-GB" sz="3200" cap="none" dirty="0" smtClean="0">
                <a:solidFill>
                  <a:srgbClr val="FFC000"/>
                </a:solidFill>
                <a:latin typeface="SassoonCRInfant" panose="02010503020300020003" pitchFamily="2" charset="0"/>
              </a:rPr>
              <a:t>aving     My     a   dog    treat.    yummy     is </a:t>
            </a:r>
          </a:p>
          <a:p>
            <a:pPr marL="0" indent="0" algn="ctr">
              <a:buNone/>
            </a:pPr>
            <a:r>
              <a:rPr lang="en-GB" sz="3200" cap="none" dirty="0" smtClean="0">
                <a:latin typeface="SassoonCRInfant" panose="02010503020300020003" pitchFamily="2" charset="0"/>
              </a:rPr>
              <a:t>Can </a:t>
            </a:r>
            <a:r>
              <a:rPr lang="en-GB" sz="3200" cap="none" dirty="0" smtClean="0">
                <a:latin typeface="SassoonCRInfant" panose="02010503020300020003" pitchFamily="2" charset="0"/>
              </a:rPr>
              <a:t>you unjumbled the sentences above and write them carefully in your jotter?    </a:t>
            </a:r>
            <a:endParaRPr lang="en-GB" sz="3200" cap="none" dirty="0">
              <a:latin typeface="SassoonCRInfant" panose="02010503020300020003" pitchFamily="2" charset="0"/>
            </a:endParaRPr>
          </a:p>
        </p:txBody>
      </p:sp>
      <p:pic>
        <p:nvPicPr>
          <p:cNvPr id="5" name="Picture 4" descr="FREE! - The Perfect Sentence Display Posters / Work Mat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5564" r="19150" b="7365"/>
          <a:stretch/>
        </p:blipFill>
        <p:spPr bwMode="auto">
          <a:xfrm>
            <a:off x="2757486" y="4308148"/>
            <a:ext cx="3629025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11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6918920" cy="4320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6712"/>
            <a:ext cx="8287072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  <a:hlinkClick r:id="rId2"/>
              </a:rPr>
              <a:t>https://www.oxfordowl.co.uk/?sellanguage=en&amp;mode=hub</a:t>
            </a:r>
            <a:r>
              <a:rPr lang="en-GB" sz="2400" cap="none" dirty="0" smtClean="0">
                <a:latin typeface="SassoonCRInfant" panose="02010503020300020003" pitchFamily="2" charset="0"/>
              </a:rPr>
              <a:t/>
            </a:r>
            <a:br>
              <a:rPr lang="en-GB" sz="2400" cap="none" dirty="0" smtClean="0">
                <a:latin typeface="SassoonCRInfant" panose="02010503020300020003" pitchFamily="2" charset="0"/>
              </a:rPr>
            </a:br>
            <a:r>
              <a:rPr lang="en-GB" sz="2400" i="1" cap="none" dirty="0" smtClean="0">
                <a:latin typeface="SassoonCRInfant" panose="02010503020300020003" pitchFamily="2" charset="0"/>
              </a:rPr>
              <a:t>username:</a:t>
            </a:r>
            <a:r>
              <a:rPr lang="en-GB" sz="2400" cap="none" dirty="0" smtClean="0">
                <a:latin typeface="SassoonCRInfant" panose="02010503020300020003" pitchFamily="2" charset="0"/>
              </a:rPr>
              <a:t> stanothnysp12</a:t>
            </a:r>
            <a:r>
              <a:rPr lang="en-GB" sz="2400" dirty="0" smtClean="0">
                <a:latin typeface="SassoonCRInfant" panose="02010503020300020003" pitchFamily="2" charset="0"/>
              </a:rPr>
              <a:t>          </a:t>
            </a:r>
            <a:r>
              <a:rPr lang="en-GB" sz="2400" i="1" cap="none" dirty="0" smtClean="0">
                <a:latin typeface="SassoonCRInfant" panose="02010503020300020003" pitchFamily="2" charset="0"/>
              </a:rPr>
              <a:t>password:</a:t>
            </a:r>
            <a:r>
              <a:rPr lang="en-GB" sz="2400" cap="none" dirty="0" smtClean="0">
                <a:latin typeface="SassoonCRInfant" panose="02010503020300020003" pitchFamily="2" charset="0"/>
              </a:rPr>
              <a:t> </a:t>
            </a:r>
            <a:r>
              <a:rPr lang="en-GB" sz="2400" dirty="0" err="1">
                <a:latin typeface="SassoonCRInfant" panose="02010503020300020003" pitchFamily="2" charset="0"/>
              </a:rPr>
              <a:t>H</a:t>
            </a:r>
            <a:r>
              <a:rPr lang="en-GB" sz="2400" cap="none" dirty="0" err="1" smtClean="0">
                <a:latin typeface="SassoonCRInfant" panose="02010503020300020003" pitchFamily="2" charset="0"/>
              </a:rPr>
              <a:t>omelearning</a:t>
            </a:r>
            <a:r>
              <a:rPr lang="en-GB" sz="2400" cap="none" dirty="0" smtClean="0">
                <a:latin typeface="SassoonCRInfant" panose="02010503020300020003" pitchFamily="2" charset="0"/>
              </a:rPr>
              <a:t>*1 </a:t>
            </a:r>
          </a:p>
          <a:p>
            <a:pPr marL="0" indent="0">
              <a:buNone/>
            </a:pPr>
            <a:endParaRPr lang="en-GB" sz="2400" cap="none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>
                <a:latin typeface="SassoonCRInfant" panose="02010503020300020003" pitchFamily="2" charset="0"/>
              </a:rPr>
              <a:t>L</a:t>
            </a:r>
            <a:r>
              <a:rPr lang="en-GB" sz="2400" cap="none" dirty="0" smtClean="0">
                <a:latin typeface="SassoonCRInfant" panose="02010503020300020003" pitchFamily="2" charset="0"/>
              </a:rPr>
              <a:t>.I - </a:t>
            </a:r>
            <a:r>
              <a:rPr lang="en-GB" sz="2400" cap="none" dirty="0">
                <a:latin typeface="SassoonCRInfant" panose="02010503020300020003" pitchFamily="2" charset="0"/>
              </a:rPr>
              <a:t>I</a:t>
            </a:r>
            <a:r>
              <a:rPr lang="en-GB" sz="2400" cap="none" dirty="0" smtClean="0">
                <a:latin typeface="SassoonCRInfant" panose="02010503020300020003" pitchFamily="2" charset="0"/>
              </a:rPr>
              <a:t> can use my knowledge of sounds, letters and patterns  to read words.</a:t>
            </a:r>
          </a:p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* </a:t>
            </a:r>
            <a:r>
              <a:rPr lang="en-GB" sz="2800" b="1" cap="none" dirty="0" smtClean="0">
                <a:latin typeface="SassoonCRInfant" panose="02010503020300020003" pitchFamily="2" charset="0"/>
              </a:rPr>
              <a:t>Task </a:t>
            </a:r>
            <a:r>
              <a:rPr lang="en-GB" sz="2800" b="1" cap="none" dirty="0">
                <a:latin typeface="SassoonCRInfant" panose="02010503020300020003" pitchFamily="2" charset="0"/>
              </a:rPr>
              <a:t>- Using your online reading book from </a:t>
            </a:r>
            <a:r>
              <a:rPr lang="en-GB" sz="2800" b="1" cap="none" dirty="0" smtClean="0">
                <a:latin typeface="SassoonCRInfant" panose="02010503020300020003" pitchFamily="2" charset="0"/>
              </a:rPr>
              <a:t>yesterday draw a new front cover for your book.</a:t>
            </a:r>
            <a:endParaRPr lang="en-GB" sz="2800" b="1" cap="none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900" cap="none" dirty="0" smtClean="0">
              <a:latin typeface="SassoonCRInfant" panose="02010503020300020003" pitchFamily="2" charset="0"/>
            </a:endParaRPr>
          </a:p>
        </p:txBody>
      </p:sp>
      <p:pic>
        <p:nvPicPr>
          <p:cNvPr id="6" name="Picture 10" descr="Oxford Owl for School and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5184"/>
            <a:ext cx="1518521" cy="1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"/>
            <a:ext cx="7560840" cy="1412776"/>
          </a:xfrm>
        </p:spPr>
        <p:txBody>
          <a:bodyPr/>
          <a:lstStyle/>
          <a:p>
            <a:r>
              <a:rPr lang="en-GB" cap="none" dirty="0">
                <a:latin typeface="SassoonCRInfant" panose="02010503020300020003" pitchFamily="2" charset="0"/>
              </a:rPr>
              <a:t>S</a:t>
            </a:r>
            <a:r>
              <a:rPr lang="en-GB" cap="none" dirty="0" smtClean="0">
                <a:latin typeface="SassoonCRInfant" panose="02010503020300020003" pitchFamily="2" charset="0"/>
              </a:rPr>
              <a:t>tory time</a:t>
            </a:r>
            <a:endParaRPr lang="en-GB" cap="none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4005555"/>
          </a:xfrm>
        </p:spPr>
        <p:txBody>
          <a:bodyPr>
            <a:normAutofit/>
          </a:bodyPr>
          <a:lstStyle/>
          <a:p>
            <a:pPr algn="ctr"/>
            <a:endParaRPr lang="en-GB" dirty="0" smtClean="0">
              <a:hlinkClick r:id="rId2"/>
            </a:endParaRPr>
          </a:p>
          <a:p>
            <a:pPr algn="ctr"/>
            <a:endParaRPr lang="en-GB" dirty="0">
              <a:hlinkClick r:id="rId2"/>
            </a:endParaRPr>
          </a:p>
          <a:p>
            <a:pPr algn="ctr"/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3105834"/>
            <a:ext cx="8449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1443490" y="6169456"/>
            <a:ext cx="6872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https://www.youtube.com/watch?v=E_-QFAfKZ3s</a:t>
            </a:r>
            <a:endParaRPr lang="en-GB" dirty="0"/>
          </a:p>
        </p:txBody>
      </p:sp>
      <p:pic>
        <p:nvPicPr>
          <p:cNvPr id="2050" name="Picture 2" descr="Kindness Counts: A Story for Teaching Random Acts of Kindnes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46" y="111332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1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052736"/>
            <a:ext cx="799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L.I - I am aware of others feelings and can show acts of kindness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69057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SassoonCRInfant" panose="02010503020300020003" pitchFamily="2" charset="0"/>
              </a:rPr>
              <a:t>Health and Wellbeing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 descr="https://attachments.office.net/owa/lynne.mcgill%40westlothian.org.uk/service.svc/s/GetAttachmentThumbnail?id=AAMkADMyMTU1ZGY3LTU4ZjctNDE5Zi1hYmYxLWU0N2QxZGMyMjFiZgBGAAAAAABamOYT%2BuxeR6yuQIDCfA%2BzBwAI4K1tM9eKTK4ogefDnwdtAAAAu6xsAAATDhN7rhXxR4XZO3F358heAAZ8QRdEAAABEgAQAK5oxFFn4dxIr2HkVTirWJU%3D&amp;thumbnailType=2&amp;owa=outlook.office.com&amp;scriptVer=2020051702.05&amp;X-OWA-CANARY=MSnabeQj-0uMABVvWQNemqDHisIQANgY1vOw91kOWEiJ7isg-VelmiB3342nAvXPppbta3m3FMo.&amp;token=eyJhbGciOiJSUzI1NiIsImtpZCI6IjU2MzU4ODUyMzRCOTI1MkRERTAwNTc2NkQ5RDlGMjc2NTY1RjYzRTIiLCJ4NXQiOiJWaldJVWpTNUpTM2VBRmRtMmRueWRsWmZZLUkiLCJ0eXAiOiJKV1QifQ.eyJvcmlnaW4iOiJodHRwczovL291dGxvb2sub2ZmaWNlLmNvbSIsInVjIjoiNmJjOGNiZWNkNDEzNGZmOWIwMjMwMzQzZTY5ZGZjN2YiLCJ2ZXIiOiJFeGNoYW5nZS5DYWxsYmFjay5WMSIsImFwcGN0eHNlbmRlciI6Ik93YURvd25sb2FkQGNjZDMyY2EzLTE2Y2UtNDI4Zi05NTQxLTM3MmQ2YjA1MTkyOSIsImlzc3JpbmciOiJXVyIsImFwcGN0eCI6IntcIm1zZXhjaHByb3RcIjpcIm93YVwiLFwicHJpbWFyeXNpZFwiOlwiUy0xLTUtMjEtMjgxNDA1MzYwNi0xODc1OTc4NDkzLTQ2MDE5MC0xMDk2MTcwM1wiLFwicHVpZFwiOlwiMTE1Mzc2NTkzMTc1ODE4NDQxN1wiLFwib2lkXCI6XCIyMTdjNDBlMS1kMGQwLTQ0M2YtOWE1MC1kZDVmOTRmZmVkNzNcIixcInNjb3BlXCI6XCJPd2FEb3dubG9hZFwifSIsIm5iZiI6MTU5MDM0NTExNSwiZXhwIjoxNTkwMzQ1NzE1LCJpc3MiOiIwMDAwMDAwMi0wMDAwLTBmZjEtY2UwMC0wMDAwMDAwMDAwMDBAY2NkMzJjYTMtMTZjZS00MjhmLTk1NDEtMzcyZDZiMDUxOTI5IiwiYXVkIjoiMDAwMDAwMDItMDAwMC0wZmYxLWNlMDAtMDAwMDAwMDAwMDAwL2F0dGFjaG1lbnRzLm9mZmljZS5uZXRAY2NkMzJjYTMtMTZjZS00MjhmLTk1NDEtMzcyZDZiMDUxOTI5IiwiaGFwcCI6Im93YSJ9.BPP2ODhvHNb0ClvDekSpxUuESG3SV09XWui8OGy8KVdziJl_AQRGlQJ07FxFOzNlSObbT2jcZ32JiloUqkbZH4Bz6iQi0BY5QouYYAPF1HFx6mmpjjZZ5RYQw5Oy8tKmz4mEx717Wb7auGAZsiGwypG88WOGhdnZ1xRIEg56XUYav-F7Df3iPCoV0olCG1_RrI0MgJjaV_NeRxYxNjjS2gxlz_od6Q03h_YWMLjRE6Etz3mVx3dEKVRMcx_diXjObbmPZp87O5DDB3V6AFlar84gtJwg3MZXKcKiQdyKUNkloRtVlmQSK9xLcaJUA_TB4Q7IHCnTNL8vfRLxaDiAR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7292"/>
            <a:ext cx="6840760" cy="42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587727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assoonCRInfant" panose="02010503020300020003" pitchFamily="2" charset="0"/>
              </a:rPr>
              <a:t>Can you choose a small act of kindness from above and show someone you care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4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3520" y="260647"/>
            <a:ext cx="5550768" cy="1596283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 smtClean="0">
                <a:latin typeface="SassoonCRInfant" panose="02010503020300020003" pitchFamily="2" charset="0"/>
              </a:rPr>
              <a:t>Mathematics   </a:t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cap="none" dirty="0" smtClean="0">
                <a:latin typeface="SassoonCRInfant" panose="02010503020300020003" pitchFamily="2" charset="0"/>
              </a:rPr>
              <a:t>Warm up</a:t>
            </a: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endParaRPr lang="en-GB" sz="2000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257" y="1556792"/>
            <a:ext cx="8754651" cy="51125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Numbers names to 20 </a:t>
            </a: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L.I – I can read and recognise the number names to 20.</a:t>
            </a:r>
            <a:endParaRPr lang="en-GB" sz="2400" cap="none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SassoonCRInfant" panose="02010503020300020003" pitchFamily="2" charset="0"/>
              </a:rPr>
              <a:t>Watch:</a:t>
            </a:r>
            <a:r>
              <a:rPr lang="en-GB" sz="2400" cap="none" dirty="0">
                <a:latin typeface="SassoonCRInfant" panose="02010503020300020003" pitchFamily="2" charset="0"/>
              </a:rPr>
              <a:t> </a:t>
            </a:r>
            <a:r>
              <a:rPr lang="en-GB" sz="2400" cap="none" dirty="0" smtClean="0">
                <a:latin typeface="SassoonCRInfant" panose="02010503020300020003" pitchFamily="2" charset="0"/>
              </a:rPr>
              <a:t> </a:t>
            </a:r>
            <a:r>
              <a:rPr lang="en-GB" sz="2400" cap="none" dirty="0" smtClean="0">
                <a:hlinkClick r:id="rId2"/>
              </a:rPr>
              <a:t>https://vimeo.com/420569607</a:t>
            </a:r>
            <a:endParaRPr lang="en-GB" sz="2400" cap="none" dirty="0" smtClean="0"/>
          </a:p>
          <a:p>
            <a:pPr marL="0" indent="0">
              <a:buNone/>
            </a:pPr>
            <a:r>
              <a:rPr lang="en-GB" sz="2400" cap="none" dirty="0" smtClean="0"/>
              <a:t>Play:  </a:t>
            </a:r>
            <a:r>
              <a:rPr lang="en-GB" sz="2400" cap="none" dirty="0" smtClean="0">
                <a:hlinkClick r:id="rId3"/>
              </a:rPr>
              <a:t>http</a:t>
            </a:r>
            <a:r>
              <a:rPr lang="en-GB" sz="2400" cap="none" dirty="0">
                <a:hlinkClick r:id="rId3"/>
              </a:rPr>
              <a:t>://</a:t>
            </a:r>
            <a:r>
              <a:rPr lang="en-GB" sz="2400" cap="none" dirty="0" smtClean="0">
                <a:hlinkClick r:id="rId3"/>
              </a:rPr>
              <a:t>www.sheppardsoftware.com/mathgames/earlymath/fruitShootNumbersWords.htm</a:t>
            </a:r>
            <a:endParaRPr lang="en-GB" sz="2400" cap="none" dirty="0" smtClean="0"/>
          </a:p>
          <a:p>
            <a:pPr marL="0" indent="0">
              <a:buNone/>
            </a:pPr>
            <a:endParaRPr lang="en-GB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78" y="404664"/>
            <a:ext cx="2545131" cy="170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8" y="260647"/>
            <a:ext cx="2600524" cy="17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0"/>
            <a:ext cx="7992888" cy="1304255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>
                <a:latin typeface="SassoonCRInfant" panose="02010503020300020003" pitchFamily="2" charset="0"/>
              </a:rPr>
              <a:t/>
            </a:r>
            <a:br>
              <a:rPr lang="en-GB" dirty="0">
                <a:latin typeface="SassoonCRInfant" panose="02010503020300020003" pitchFamily="2" charset="0"/>
              </a:rPr>
            </a:br>
            <a:r>
              <a:rPr lang="en-GB" cap="none" dirty="0">
                <a:latin typeface="SassoonCRInfant" panose="02010503020300020003" pitchFamily="2" charset="0"/>
              </a:rPr>
              <a:t>M</a:t>
            </a:r>
            <a:r>
              <a:rPr lang="en-GB" cap="none" dirty="0" smtClean="0">
                <a:latin typeface="SassoonCRInfant" panose="02010503020300020003" pitchFamily="2" charset="0"/>
              </a:rPr>
              <a:t>athematics  </a:t>
            </a:r>
            <a:br>
              <a:rPr lang="en-GB" cap="none" dirty="0" smtClean="0">
                <a:latin typeface="SassoonCRInfant" panose="02010503020300020003" pitchFamily="2" charset="0"/>
              </a:rPr>
            </a:br>
            <a:r>
              <a:rPr lang="en-GB" cap="none" dirty="0" smtClean="0">
                <a:latin typeface="SassoonCRInfant" panose="02010503020300020003" pitchFamily="2" charset="0"/>
              </a:rPr>
              <a:t>Position and Movement</a:t>
            </a: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r>
              <a:rPr lang="en-GB" dirty="0" smtClean="0">
                <a:latin typeface="SassoonCRInfant" panose="02010503020300020003" pitchFamily="2" charset="0"/>
              </a:rPr>
              <a:t/>
            </a:r>
            <a:br>
              <a:rPr lang="en-GB" dirty="0" smtClean="0">
                <a:latin typeface="SassoonCRInfant" panose="02010503020300020003" pitchFamily="2" charset="0"/>
              </a:rPr>
            </a:br>
            <a:endParaRPr lang="en-GB" sz="2000" dirty="0">
              <a:solidFill>
                <a:srgbClr val="002060"/>
              </a:solidFill>
              <a:latin typeface="SassoonCRInfant" panose="02010503020300020003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196752"/>
            <a:ext cx="8797521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cap="none" dirty="0" smtClean="0">
                <a:latin typeface="SassoonCRInfant" panose="02010503020300020003" pitchFamily="2" charset="0"/>
              </a:rPr>
              <a:t>L.I – I can describe the position of an item using the correct language</a:t>
            </a:r>
          </a:p>
          <a:p>
            <a:pPr marL="0" indent="0">
              <a:buNone/>
            </a:pPr>
            <a:r>
              <a:rPr lang="en-GB" sz="2200" cap="none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Watch  </a:t>
            </a:r>
            <a:r>
              <a:rPr lang="en-GB" sz="2200" cap="none" dirty="0" smtClean="0">
                <a:latin typeface="SassoonCRInfant" panose="02010503020300020003" pitchFamily="2" charset="0"/>
              </a:rPr>
              <a:t>-</a:t>
            </a:r>
            <a:r>
              <a:rPr lang="en-GB" sz="2400" cap="none" dirty="0" smtClean="0">
                <a:latin typeface="SassoonCRInfant" panose="02010503020300020003" pitchFamily="2" charset="0"/>
                <a:hlinkClick r:id="rId2"/>
              </a:rPr>
              <a:t>https://www.youtube.com/watch?v=p5ercdnonkg</a:t>
            </a:r>
            <a:endParaRPr lang="en-GB" sz="2400" cap="none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200" cap="none" dirty="0" smtClean="0">
                <a:solidFill>
                  <a:srgbClr val="FF0000"/>
                </a:solidFill>
                <a:latin typeface="SassoonCRInfant" panose="02010503020300020003" pitchFamily="2" charset="0"/>
              </a:rPr>
              <a:t>Position and Movement workbook </a:t>
            </a:r>
            <a:r>
              <a:rPr lang="en-GB" sz="2200" cap="none" dirty="0" smtClean="0">
                <a:latin typeface="SassoonCRInfant" panose="02010503020300020003" pitchFamily="2" charset="0"/>
              </a:rPr>
              <a:t>– Complete page 300 </a:t>
            </a:r>
            <a:r>
              <a:rPr lang="en-GB" sz="2200" b="1" cap="none" dirty="0" smtClean="0">
                <a:latin typeface="SassoonCRInfant" panose="02010503020300020003" pitchFamily="2" charset="0"/>
              </a:rPr>
              <a:t>‘left and right’ </a:t>
            </a:r>
            <a:r>
              <a:rPr lang="en-GB" sz="2200" cap="none" dirty="0" smtClean="0">
                <a:latin typeface="SassoonCRInfant" panose="02010503020300020003" pitchFamily="2" charset="0"/>
              </a:rPr>
              <a:t>in your workbook.</a:t>
            </a:r>
          </a:p>
          <a:p>
            <a:pPr marL="0" indent="0">
              <a:buNone/>
            </a:pPr>
            <a:endParaRPr lang="en-GB" sz="7200" cap="none" dirty="0">
              <a:solidFill>
                <a:srgbClr val="FF000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cap="none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1" y="2947360"/>
            <a:ext cx="1296144" cy="2137823"/>
          </a:xfrm>
          <a:prstGeom prst="rect">
            <a:avLst/>
          </a:prstGeom>
        </p:spPr>
      </p:pic>
      <p:pic>
        <p:nvPicPr>
          <p:cNvPr id="1026" name="Picture 2" descr="Free Printable Left and Right Hands 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75" y="3139017"/>
            <a:ext cx="5068290" cy="353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 - play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8649" y="1827169"/>
            <a:ext cx="505369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CRInfant" panose="02010503020300020003" pitchFamily="2" charset="0"/>
              </a:rPr>
              <a:t>Today we are going to make our own moving toy!</a:t>
            </a:r>
          </a:p>
          <a:p>
            <a:endParaRPr lang="en-GB" dirty="0">
              <a:latin typeface="SassoonCRInfant" panose="02010503020300020003" pitchFamily="2" charset="0"/>
            </a:endParaRPr>
          </a:p>
          <a:p>
            <a:pPr algn="ctr"/>
            <a:r>
              <a:rPr lang="en-GB" dirty="0">
                <a:latin typeface="SassoonCRInfant" panose="02010503020300020003" pitchFamily="2" charset="0"/>
              </a:rPr>
              <a:t>You will need: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Sturdy paper/ cardboard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String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Straw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dirty="0">
                <a:latin typeface="SassoonCRInfant" panose="02010503020300020003" pitchFamily="2" charset="0"/>
              </a:rPr>
              <a:t>Sticky tape</a:t>
            </a:r>
          </a:p>
          <a:p>
            <a:endParaRPr lang="en-GB" sz="2100" dirty="0">
              <a:latin typeface="SassoonCRInfant" panose="02010503020300020003" pitchFamily="2" charset="0"/>
            </a:endParaRPr>
          </a:p>
          <a:p>
            <a:r>
              <a:rPr lang="en-GB" sz="2100" dirty="0">
                <a:latin typeface="SassoonCRInfant" panose="02010503020300020003" pitchFamily="2" charset="0"/>
              </a:rPr>
              <a:t>Steps:</a:t>
            </a:r>
          </a:p>
          <a:p>
            <a:endParaRPr lang="en-GB" sz="2100" dirty="0">
              <a:latin typeface="SassoonCRInfant" panose="02010503020300020003" pitchFamily="2" charset="0"/>
            </a:endParaRPr>
          </a:p>
          <a:p>
            <a:r>
              <a:rPr lang="en-GB" sz="2100" dirty="0">
                <a:latin typeface="SassoonCRInfant" panose="02010503020300020003" pitchFamily="2" charset="0"/>
              </a:rPr>
              <a:t>1 . Draw your own design onto the card, colour and cut out.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4106" name="Picture 10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23" y="2125266"/>
            <a:ext cx="2664824" cy="36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728</TotalTime>
  <Words>559</Words>
  <Application>Microsoft Office PowerPoint</Application>
  <PresentationFormat>On-screen Show (4:3)</PresentationFormat>
  <Paragraphs>114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Comic Sans MS</vt:lpstr>
      <vt:lpstr>SassoonCRInfant</vt:lpstr>
      <vt:lpstr>Tw Cen MT</vt:lpstr>
      <vt:lpstr>Wingdings</vt:lpstr>
      <vt:lpstr>Droplet</vt:lpstr>
      <vt:lpstr>  Tuesday 26th May</vt:lpstr>
      <vt:lpstr>Literacy</vt:lpstr>
      <vt:lpstr>Jumbled Sentences</vt:lpstr>
      <vt:lpstr>Reading</vt:lpstr>
      <vt:lpstr>Story time</vt:lpstr>
      <vt:lpstr>PowerPoint Presentation</vt:lpstr>
      <vt:lpstr>Mathematics    Warm up  </vt:lpstr>
      <vt:lpstr>  Mathematics   Position and Movement  </vt:lpstr>
      <vt:lpstr>Topic - play</vt:lpstr>
      <vt:lpstr>PowerPoint Presentation</vt:lpstr>
      <vt:lpstr>PowerPoint Presentation</vt:lpstr>
      <vt:lpstr>PowerPoint Presentation</vt:lpstr>
      <vt:lpstr>PowerPoint Presentation</vt:lpstr>
      <vt:lpstr>R.E L.I – I recognise the importance of prayer and honour Mary as mother of Jesus</vt:lpstr>
    </vt:vector>
  </TitlesOfParts>
  <Company>West Lothian Council - Education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23rd of March</dc:title>
  <dc:creator>Alison Taylor</dc:creator>
  <cp:lastModifiedBy>Lynne Mcgill</cp:lastModifiedBy>
  <cp:revision>114</cp:revision>
  <dcterms:created xsi:type="dcterms:W3CDTF">2020-03-21T18:06:53Z</dcterms:created>
  <dcterms:modified xsi:type="dcterms:W3CDTF">2020-05-25T07:56:50Z</dcterms:modified>
</cp:coreProperties>
</file>