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1"/>
  </p:notesMasterIdLst>
  <p:sldIdLst>
    <p:sldId id="256" r:id="rId2"/>
    <p:sldId id="287" r:id="rId3"/>
    <p:sldId id="289" r:id="rId4"/>
    <p:sldId id="288" r:id="rId5"/>
    <p:sldId id="269" r:id="rId6"/>
    <p:sldId id="294" r:id="rId7"/>
    <p:sldId id="295" r:id="rId8"/>
    <p:sldId id="293" r:id="rId9"/>
    <p:sldId id="296" r:id="rId10"/>
    <p:sldId id="291" r:id="rId11"/>
    <p:sldId id="292" r:id="rId12"/>
    <p:sldId id="290" r:id="rId13"/>
    <p:sldId id="297" r:id="rId14"/>
    <p:sldId id="299" r:id="rId15"/>
    <p:sldId id="300" r:id="rId16"/>
    <p:sldId id="301" r:id="rId17"/>
    <p:sldId id="302" r:id="rId18"/>
    <p:sldId id="303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0B0"/>
    <a:srgbClr val="CD0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65" d="100"/>
          <a:sy n="65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AE9E0-1960-4C64-8A3E-AB60B72511E5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F320A-69C6-42B7-B01E-5838488FB4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443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8BDDA-8BAA-4FD0-B845-D0E0184C315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46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4524FD3-DA4C-4A0E-81F8-6ECB430FA298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743A06-F6AF-4C0E-8F0E-DA186D2E19F2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s://www.youtube.com/watch?v=6dtoYs-2TDs" TargetMode="Externa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hyperlink" Target="https://uk.ixl.com/math/year-2/left-middle-and-righ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microsoft.com/office/2007/relationships/hdphoto" Target="../media/hdphoto3.wdp"/><Relationship Id="rId7" Type="http://schemas.openxmlformats.org/officeDocument/2006/relationships/image" Target="../media/image14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ytheater.com/missing-addend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PISwWu7IK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mb2yvwAHtc" TargetMode="Externa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oxfordowl.co.uk/?sellanguage=en&amp;mode=hub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sNVhNThxcc" TargetMode="External"/><Relationship Id="rId2" Type="http://schemas.openxmlformats.org/officeDocument/2006/relationships/hyperlink" Target="https://www.youtube.com/watch?v=489micE6eH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evewyborney.com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evewyborney.com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374" y="1484784"/>
            <a:ext cx="8144073" cy="5184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404" y="160338"/>
            <a:ext cx="7117180" cy="792087"/>
          </a:xfrm>
        </p:spPr>
        <p:txBody>
          <a:bodyPr/>
          <a:lstStyle/>
          <a:p>
            <a:pPr algn="ctr"/>
            <a:r>
              <a:rPr lang="en-GB" sz="4400" b="1" dirty="0" smtClean="0">
                <a:latin typeface="Comic Sans MS" panose="030F0702030302020204" pitchFamily="66" charset="0"/>
              </a:rPr>
              <a:t/>
            </a:r>
            <a:br>
              <a:rPr lang="en-GB" sz="4400" b="1" dirty="0" smtClean="0">
                <a:latin typeface="Comic Sans MS" panose="030F0702030302020204" pitchFamily="66" charset="0"/>
              </a:rPr>
            </a:br>
            <a:r>
              <a:rPr lang="en-GB" sz="4400" b="1" dirty="0" smtClean="0">
                <a:latin typeface="Comic Sans MS" panose="030F0702030302020204" pitchFamily="66" charset="0"/>
              </a:rPr>
              <a:t>Tuesday </a:t>
            </a:r>
            <a:r>
              <a:rPr lang="en-GB" sz="4400" b="1" dirty="0" smtClean="0">
                <a:latin typeface="Comic Sans MS" panose="030F0702030302020204" pitchFamily="66" charset="0"/>
              </a:rPr>
              <a:t>26</a:t>
            </a:r>
            <a:r>
              <a:rPr lang="en-GB" sz="4400" b="1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4400" b="1" dirty="0" smtClean="0">
                <a:latin typeface="Comic Sans MS" panose="030F0702030302020204" pitchFamily="66" charset="0"/>
              </a:rPr>
              <a:t> </a:t>
            </a:r>
            <a:r>
              <a:rPr lang="en-GB" sz="4400" b="1" dirty="0" smtClean="0">
                <a:latin typeface="Comic Sans MS" panose="030F0702030302020204" pitchFamily="66" charset="0"/>
              </a:rPr>
              <a:t>of May  </a:t>
            </a:r>
            <a:endParaRPr lang="en-GB" sz="4400" b="1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7848872" cy="576064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GB" sz="3200" b="1" dirty="0" smtClean="0">
                <a:latin typeface="Comic Sans MS" panose="030F0702030302020204" pitchFamily="66" charset="0"/>
              </a:rPr>
              <a:t>Good Morning Primary 2/3!</a:t>
            </a:r>
          </a:p>
          <a:p>
            <a:pPr algn="ctr"/>
            <a:endParaRPr lang="en-GB" sz="32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3800" dirty="0">
                <a:latin typeface="Comic Sans MS" panose="030F0702030302020204" pitchFamily="66" charset="0"/>
              </a:rPr>
              <a:t>French: </a:t>
            </a:r>
            <a:r>
              <a:rPr lang="en-GB" sz="3800" b="1" dirty="0" smtClean="0">
                <a:latin typeface="Comic Sans MS" panose="030F0702030302020204" pitchFamily="66" charset="0"/>
              </a:rPr>
              <a:t>Bonjour la class!  Ca </a:t>
            </a:r>
            <a:r>
              <a:rPr lang="en-GB" sz="3800" b="1" dirty="0" err="1" smtClean="0">
                <a:latin typeface="Comic Sans MS" panose="030F0702030302020204" pitchFamily="66" charset="0"/>
              </a:rPr>
              <a:t>Va</a:t>
            </a:r>
            <a:r>
              <a:rPr lang="en-GB" sz="3800" b="1" dirty="0" smtClean="0"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GB" sz="3800" b="1" dirty="0" err="1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Aujourd’hui</a:t>
            </a:r>
            <a:r>
              <a:rPr lang="en-GB" sz="3800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3800" b="1" dirty="0" err="1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cest</a:t>
            </a:r>
            <a:r>
              <a:rPr lang="en-GB" sz="38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3800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Mardi </a:t>
            </a:r>
            <a:r>
              <a:rPr lang="en-GB" sz="3800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26</a:t>
            </a:r>
            <a:r>
              <a:rPr lang="en-GB" sz="3800" b="1" baseline="300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GB" sz="3800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3800" b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Mai 2020</a:t>
            </a:r>
          </a:p>
          <a:p>
            <a:pPr algn="ctr"/>
            <a:r>
              <a:rPr lang="en-GB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L.I- To </a:t>
            </a:r>
            <a:r>
              <a:rPr lang="en-GB" sz="2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ask someone’s age and give a response.</a:t>
            </a:r>
            <a:endParaRPr lang="en-GB" sz="2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Watch</a:t>
            </a:r>
            <a:r>
              <a:rPr lang="en-GB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GB" sz="2400" dirty="0">
                <a:hlinkClick r:id="rId6"/>
              </a:rPr>
              <a:t> https://</a:t>
            </a:r>
            <a:r>
              <a:rPr lang="en-GB" sz="2400" dirty="0" smtClean="0">
                <a:hlinkClick r:id="rId6"/>
              </a:rPr>
              <a:t>www.youtube.com/watch?v=6dtoYs-2TDs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6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Quelle</a:t>
            </a:r>
            <a:r>
              <a:rPr lang="en-GB" sz="2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age a </a:t>
            </a:r>
            <a:r>
              <a:rPr lang="en-GB" sz="26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tu</a:t>
            </a:r>
            <a:r>
              <a:rPr lang="en-GB" sz="2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GB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age are you?</a:t>
            </a:r>
            <a:endParaRPr lang="en-GB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2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Jai six/sept/</a:t>
            </a:r>
            <a:r>
              <a:rPr lang="en-GB" sz="26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huit</a:t>
            </a:r>
            <a:r>
              <a:rPr lang="en-GB" sz="2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ans. Et </a:t>
            </a:r>
            <a:r>
              <a:rPr lang="en-GB" sz="2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toi</a:t>
            </a:r>
            <a:r>
              <a:rPr lang="en-GB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GB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am six/seven/eight years </a:t>
            </a:r>
            <a:r>
              <a:rPr lang="en-GB" sz="2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old.And</a:t>
            </a:r>
            <a:r>
              <a:rPr lang="en-GB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you? </a:t>
            </a:r>
          </a:p>
          <a:p>
            <a:r>
              <a:rPr lang="en-GB" sz="2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Jai ________ ans. </a:t>
            </a:r>
            <a:endParaRPr lang="en-GB" sz="2400" b="1" dirty="0" smtClean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Image result for sun happy fac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9872" y="422108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21" y="597672"/>
            <a:ext cx="7934398" cy="792088"/>
          </a:xfrm>
        </p:spPr>
        <p:txBody>
          <a:bodyPr>
            <a:normAutofit/>
          </a:bodyPr>
          <a:lstStyle/>
          <a:p>
            <a:pPr algn="ctr"/>
            <a:r>
              <a:rPr lang="en-GB" sz="36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P2 Maths Activities </a:t>
            </a:r>
            <a:endParaRPr lang="en-GB" sz="3600" b="1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Image result for adding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47969" y="2204864"/>
            <a:ext cx="8562282" cy="4536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1" y="908720"/>
            <a:ext cx="1116800" cy="8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1003" y="1219392"/>
            <a:ext cx="7398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L.I – I can describe the position of an item using the correct language</a:t>
            </a:r>
          </a:p>
          <a:p>
            <a:endParaRPr lang="en-GB" sz="2400" b="1" dirty="0">
              <a:latin typeface="Comic Sans MS" panose="030F0702030302020204" pitchFamily="66" charset="0"/>
            </a:endParaRPr>
          </a:p>
          <a:p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843" y="2004222"/>
            <a:ext cx="856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+mj-lt"/>
              <a:buAutoNum type="arabicPeriod"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 smtClean="0">
                <a:latin typeface="Comic Sans MS" panose="030F0702030302020204" pitchFamily="66" charset="0"/>
              </a:rPr>
              <a:t>Complete page </a:t>
            </a:r>
            <a:r>
              <a:rPr lang="en-GB" sz="2400" dirty="0" smtClean="0">
                <a:latin typeface="Comic Sans MS" panose="030F0702030302020204" pitchFamily="66" charset="0"/>
              </a:rPr>
              <a:t>6 </a:t>
            </a:r>
            <a:r>
              <a:rPr lang="en-GB" sz="2400" dirty="0" smtClean="0">
                <a:latin typeface="Comic Sans MS" panose="030F0702030302020204" pitchFamily="66" charset="0"/>
              </a:rPr>
              <a:t>in your workbook 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 smtClean="0">
                <a:latin typeface="Comic Sans MS" panose="030F0702030302020204" pitchFamily="66" charset="0"/>
              </a:rPr>
              <a:t>Play: IXL Maths </a:t>
            </a:r>
            <a:r>
              <a:rPr lang="en-GB" sz="1600" dirty="0">
                <a:hlinkClick r:id="rId4"/>
              </a:rPr>
              <a:t>https://uk.ixl.com/math/year-2/left-middle-and-right</a:t>
            </a:r>
            <a:endParaRPr lang="en-GB" sz="1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37" y="3405184"/>
            <a:ext cx="9526" cy="4763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78756"/>
            <a:ext cx="2374672" cy="3197524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73" y="3717032"/>
            <a:ext cx="2704075" cy="209252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800" y="4563062"/>
            <a:ext cx="2892190" cy="201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21" y="597672"/>
            <a:ext cx="7934398" cy="792088"/>
          </a:xfrm>
        </p:spPr>
        <p:txBody>
          <a:bodyPr>
            <a:normAutofit/>
          </a:bodyPr>
          <a:lstStyle/>
          <a:p>
            <a:pPr algn="ctr"/>
            <a:r>
              <a:rPr lang="en-GB" sz="36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P3 Numeracy Activities </a:t>
            </a:r>
            <a:endParaRPr lang="en-GB" sz="3600" b="1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utoShape 2" descr="Image result for adding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6" name="Picture 4" descr="Image result for adding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0" b="98543" l="2667" r="98267">
                        <a14:foregroundMark x1="67600" y1="31876" x2="58800" y2="50273"/>
                        <a14:foregroundMark x1="84400" y1="32423" x2="68000" y2="50273"/>
                        <a14:foregroundMark x1="84000" y1="50820" x2="75600" y2="21494"/>
                        <a14:foregroundMark x1="69733" y1="29508" x2="57467" y2="44444"/>
                        <a14:foregroundMark x1="58800" y1="26594" x2="65467" y2="51913"/>
                        <a14:foregroundMark x1="85733" y1="32969" x2="60000" y2="38798"/>
                        <a14:foregroundMark x1="81067" y1="27869" x2="57467" y2="46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52" y="229423"/>
            <a:ext cx="2088232" cy="152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7969" y="2420888"/>
            <a:ext cx="8562282" cy="4320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1" y="1325082"/>
            <a:ext cx="1116800" cy="8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1587135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anose="030F0702030302020204" pitchFamily="66" charset="0"/>
              </a:rPr>
              <a:t>LI: To use counting on and addition strategies to find the total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969" y="2564904"/>
            <a:ext cx="8562282" cy="4062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 smtClean="0">
                <a:latin typeface="Comic Sans MS" panose="030F0702030302020204" pitchFamily="66" charset="0"/>
              </a:rPr>
              <a:t>Addition and Subtraction workbook</a:t>
            </a:r>
            <a:endParaRPr lang="en-GB" sz="2400" b="1" dirty="0">
              <a:latin typeface="Comic Sans MS" panose="030F0702030302020204" pitchFamily="66" charset="0"/>
            </a:endParaRPr>
          </a:p>
          <a:p>
            <a:r>
              <a:rPr lang="en-GB" sz="2400" dirty="0" smtClean="0">
                <a:latin typeface="Comic Sans MS" panose="030F0702030302020204" pitchFamily="66" charset="0"/>
              </a:rPr>
              <a:t>     Please do </a:t>
            </a:r>
            <a:r>
              <a:rPr lang="en-GB" sz="2400" dirty="0" smtClean="0">
                <a:latin typeface="Comic Sans MS" panose="030F0702030302020204" pitchFamily="66" charset="0"/>
              </a:rPr>
              <a:t>this  </a:t>
            </a:r>
            <a:r>
              <a:rPr lang="en-GB" sz="2400" dirty="0" smtClean="0">
                <a:latin typeface="Comic Sans MS" panose="030F0702030302020204" pitchFamily="66" charset="0"/>
              </a:rPr>
              <a:t>page of your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smtClean="0">
                <a:latin typeface="Comic Sans MS" panose="030F0702030302020204" pitchFamily="66" charset="0"/>
              </a:rPr>
              <a:t>    booklet</a:t>
            </a:r>
            <a:r>
              <a:rPr lang="en-GB" sz="2400" dirty="0">
                <a:latin typeface="Comic Sans MS" panose="030F0702030302020204" pitchFamily="66" charset="0"/>
              </a:rPr>
              <a:t>.</a:t>
            </a:r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b="1" dirty="0" smtClean="0">
                <a:latin typeface="Comic Sans MS" panose="030F0702030302020204" pitchFamily="66" charset="0"/>
              </a:rPr>
              <a:t>2. </a:t>
            </a:r>
            <a:r>
              <a:rPr lang="en-GB" sz="2400" b="1" dirty="0" smtClean="0">
                <a:latin typeface="Comic Sans MS" panose="030F0702030302020204" pitchFamily="66" charset="0"/>
              </a:rPr>
              <a:t>Missing addend </a:t>
            </a:r>
            <a:endParaRPr lang="en-GB" sz="2400" b="1" dirty="0">
              <a:latin typeface="Comic Sans MS" panose="030F0702030302020204" pitchFamily="66" charset="0"/>
            </a:endParaRPr>
          </a:p>
          <a:p>
            <a:r>
              <a:rPr lang="en-GB" dirty="0">
                <a:hlinkClick r:id="rId6"/>
              </a:rPr>
              <a:t>https://toytheater.com/missing-addend/</a:t>
            </a:r>
            <a:endParaRPr lang="en-GB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39" y="2420888"/>
            <a:ext cx="2492603" cy="354463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722972" y="3834580"/>
            <a:ext cx="3560996" cy="211469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2987824" y="5085184"/>
            <a:ext cx="1152128" cy="115212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4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052736"/>
            <a:ext cx="7999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omic Sans MS" panose="030F0702030302020204" pitchFamily="66" charset="0"/>
              </a:rPr>
              <a:t>L.I - I am aware of others feelings and can show acts of kindness.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371929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Comic Sans MS" panose="030F0702030302020204" pitchFamily="66" charset="0"/>
              </a:rPr>
              <a:t>Health and Wellbeing</a:t>
            </a:r>
            <a:endParaRPr lang="en-GB" sz="4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attachments.office.net/owa/lynne.mcgill%40westlothian.org.uk/service.svc/s/GetAttachmentThumbnail?id=AAMkADMyMTU1ZGY3LTU4ZjctNDE5Zi1hYmYxLWU0N2QxZGMyMjFiZgBGAAAAAABamOYT%2BuxeR6yuQIDCfA%2BzBwAI4K1tM9eKTK4ogefDnwdtAAAAu6xsAAATDhN7rhXxR4XZO3F358heAAZ8QRdEAAABEgAQAK5oxFFn4dxIr2HkVTirWJU%3D&amp;thumbnailType=2&amp;owa=outlook.office.com&amp;scriptVer=2020051702.05&amp;X-OWA-CANARY=MSnabeQj-0uMABVvWQNemqDHisIQANgY1vOw91kOWEiJ7isg-VelmiB3342nAvXPppbta3m3FMo.&amp;token=eyJhbGciOiJSUzI1NiIsImtpZCI6IjU2MzU4ODUyMzRCOTI1MkRERTAwNTc2NkQ5RDlGMjc2NTY1RjYzRTIiLCJ4NXQiOiJWaldJVWpTNUpTM2VBRmRtMmRueWRsWmZZLUkiLCJ0eXAiOiJKV1QifQ.eyJvcmlnaW4iOiJodHRwczovL291dGxvb2sub2ZmaWNlLmNvbSIsInVjIjoiNmJjOGNiZWNkNDEzNGZmOWIwMjMwMzQzZTY5ZGZjN2YiLCJ2ZXIiOiJFeGNoYW5nZS5DYWxsYmFjay5WMSIsImFwcGN0eHNlbmRlciI6Ik93YURvd25sb2FkQGNjZDMyY2EzLTE2Y2UtNDI4Zi05NTQxLTM3MmQ2YjA1MTkyOSIsImlzc3JpbmciOiJXVyIsImFwcGN0eCI6IntcIm1zZXhjaHByb3RcIjpcIm93YVwiLFwicHJpbWFyeXNpZFwiOlwiUy0xLTUtMjEtMjgxNDA1MzYwNi0xODc1OTc4NDkzLTQ2MDE5MC0xMDk2MTcwM1wiLFwicHVpZFwiOlwiMTE1Mzc2NTkzMTc1ODE4NDQxN1wiLFwib2lkXCI6XCIyMTdjNDBlMS1kMGQwLTQ0M2YtOWE1MC1kZDVmOTRmZmVkNzNcIixcInNjb3BlXCI6XCJPd2FEb3dubG9hZFwifSIsIm5iZiI6MTU5MDM0NTExNSwiZXhwIjoxNTkwMzQ1NzE1LCJpc3MiOiIwMDAwMDAwMi0wMDAwLTBmZjEtY2UwMC0wMDAwMDAwMDAwMDBAY2NkMzJjYTMtMTZjZS00MjhmLTk1NDEtMzcyZDZiMDUxOTI5IiwiYXVkIjoiMDAwMDAwMDItMDAwMC0wZmYxLWNlMDAtMDAwMDAwMDAwMDAwL2F0dGFjaG1lbnRzLm9mZmljZS5uZXRAY2NkMzJjYTMtMTZjZS00MjhmLTk1NDEtMzcyZDZiMDUxOTI5IiwiaGFwcCI6Im93YSJ9.BPP2ODhvHNb0ClvDekSpxUuESG3SV09XWui8OGy8KVdziJl_AQRGlQJ07FxFOzNlSObbT2jcZ32JiloUqkbZH4Bz6iQi0BY5QouYYAPF1HFx6mmpjjZZ5RYQw5Oy8tKmz4mEx717Wb7auGAZsiGwypG88WOGhdnZ1xRIEg56XUYav-F7Df3iPCoV0olCG1_RrI0MgJjaV_NeRxYxNjjS2gxlz_od6Q03h_YWMLjRE6Etz3mVx3dEKVRMcx_diXjObbmPZp87O5DDB3V6AFlar84gtJwg3MZXKcKiQdyKUNkloRtVlmQSK9xLcaJUA_TB4Q7IHCnTNL8vfRLxaDiARA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7292"/>
            <a:ext cx="6840760" cy="42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5877272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Can you choose a small act of kindness from above and show someone you care?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Topic - play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49" y="1827169"/>
            <a:ext cx="505369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Today we are going to make our own moving toy!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algn="ctr"/>
            <a:r>
              <a:rPr lang="en-GB" sz="2000" dirty="0">
                <a:latin typeface="Comic Sans MS" panose="030F0702030302020204" pitchFamily="66" charset="0"/>
              </a:rPr>
              <a:t>You will need: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Sturdy paper/ cardboard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String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Straw 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Sticky tape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Steps: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1 . Draw your own design onto the card, colour and cut out.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</p:txBody>
      </p:sp>
      <p:pic>
        <p:nvPicPr>
          <p:cNvPr id="4106" name="Picture 10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23" y="2125266"/>
            <a:ext cx="2664824" cy="36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43" y="1014005"/>
            <a:ext cx="7976507" cy="4475968"/>
          </a:xfrm>
        </p:spPr>
        <p:txBody>
          <a:bodyPr anchor="t"/>
          <a:lstStyle/>
          <a:p>
            <a:pPr marL="0" indent="0">
              <a:buNone/>
            </a:pPr>
            <a:r>
              <a:rPr lang="en-GB" sz="2000" dirty="0" smtClean="0">
                <a:latin typeface="Comic Sans MS" panose="030F0702030302020204" pitchFamily="66" charset="0"/>
              </a:rPr>
              <a:t>2. </a:t>
            </a:r>
            <a:r>
              <a:rPr lang="en-GB" sz="2000" cap="none" dirty="0">
                <a:latin typeface="Comic Sans MS" panose="030F0702030302020204" pitchFamily="66" charset="0"/>
              </a:rPr>
              <a:t>C</a:t>
            </a:r>
            <a:r>
              <a:rPr lang="en-GB" sz="2000" cap="none" dirty="0" smtClean="0">
                <a:latin typeface="Comic Sans MS" panose="030F0702030302020204" pitchFamily="66" charset="0"/>
              </a:rPr>
              <a:t>ut two 1.5 inch pieces off your straw. Tape them onto the back of your design at a slight angle (so they are pointing closer together at the top)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2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06" y="2204864"/>
            <a:ext cx="3276380" cy="43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263831" cy="5229324"/>
          </a:xfrm>
        </p:spPr>
        <p:txBody>
          <a:bodyPr anchor="t"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2000" cap="none" dirty="0" smtClean="0">
                <a:latin typeface="Comic Sans MS" panose="030F0702030302020204" pitchFamily="66" charset="0"/>
              </a:rPr>
              <a:t>3. Take a piece of string about 4 feet long and thread both ends through the two straw pieces so that you form a giant loop above your design.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255189" cy="434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332656"/>
            <a:ext cx="8047807" cy="5157316"/>
          </a:xfrm>
        </p:spPr>
        <p:txBody>
          <a:bodyPr anchor="t"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2000" cap="none" dirty="0" smtClean="0">
                <a:latin typeface="Comic Sans MS" panose="030F0702030302020204" pitchFamily="66" charset="0"/>
              </a:rPr>
              <a:t>4. Hang your gliding toy onto a doorknob or from the ceiling.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447512" cy="45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692696"/>
            <a:ext cx="8119814" cy="479727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cap="non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5. Grab one end of the string in each hand and pull out and away from the design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4" name="IMG-208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684310"/>
            <a:ext cx="3397275" cy="465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215" y="2385605"/>
            <a:ext cx="2841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We can’t wait to see your homemade toys!! Remember to upload your pictures on twitter</a:t>
            </a:r>
          </a:p>
        </p:txBody>
      </p:sp>
    </p:spTree>
    <p:extLst>
      <p:ext uri="{BB962C8B-B14F-4D97-AF65-F5344CB8AC3E}">
        <p14:creationId xmlns:p14="http://schemas.microsoft.com/office/powerpoint/2010/main" val="23484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44826" y="160337"/>
            <a:ext cx="3715607" cy="1331543"/>
          </a:xfrm>
        </p:spPr>
        <p:txBody>
          <a:bodyPr>
            <a:normAutofit fontScale="90000"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R.E</a:t>
            </a:r>
            <a:br>
              <a:rPr lang="en-GB" sz="2000" dirty="0" smtClean="0">
                <a:latin typeface="Comic Sans MS" panose="030F0702030302020204" pitchFamily="66" charset="0"/>
              </a:rPr>
            </a:br>
            <a:r>
              <a:rPr lang="en-GB" sz="2000" cap="none" dirty="0" smtClean="0">
                <a:latin typeface="Comic Sans MS" panose="030F0702030302020204" pitchFamily="66" charset="0"/>
              </a:rPr>
              <a:t>L.I – </a:t>
            </a:r>
            <a:r>
              <a:rPr lang="en-GB" sz="2000" cap="none" dirty="0">
                <a:latin typeface="Comic Sans MS" panose="030F0702030302020204" pitchFamily="66" charset="0"/>
              </a:rPr>
              <a:t>I</a:t>
            </a:r>
            <a:r>
              <a:rPr lang="en-GB" sz="2000" cap="none" dirty="0" smtClean="0">
                <a:latin typeface="Comic Sans MS" panose="030F0702030302020204" pitchFamily="66" charset="0"/>
              </a:rPr>
              <a:t> recognise the importance of prayer and honour Mary as mother of Jesus</a:t>
            </a:r>
            <a:endParaRPr lang="en-GB" sz="2000" cap="none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0"/>
            <a:ext cx="5189251" cy="6500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8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8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cap="non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cap="non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cap="non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cap="non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cap="non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9600" cap="none" dirty="0" smtClean="0">
                <a:latin typeface="Comic Sans MS" panose="030F0702030302020204" pitchFamily="66" charset="0"/>
              </a:rPr>
              <a:t>Images </a:t>
            </a:r>
            <a:r>
              <a:rPr lang="en-GB" sz="9600" cap="none" dirty="0" smtClean="0">
                <a:latin typeface="Comic Sans MS" panose="030F0702030302020204" pitchFamily="66" charset="0"/>
              </a:rPr>
              <a:t>of Mary often show her among roses. These can remind us to thank God for all the beautiful things he created. Take a walk outside and take time to look closely at the flowers, tree and plants. Whisper a prayer of thanks to God our creator. </a:t>
            </a:r>
            <a:r>
              <a:rPr lang="en-GB" sz="11200" dirty="0" smtClean="0">
                <a:latin typeface="Comic Sans MS" panose="030F0702030302020204" pitchFamily="66" charset="0"/>
              </a:rPr>
              <a:t>	</a:t>
            </a:r>
          </a:p>
          <a:p>
            <a:pPr marL="0" indent="0">
              <a:buNone/>
            </a:pPr>
            <a:r>
              <a:rPr lang="en-GB" sz="9600" cap="none" dirty="0" smtClean="0">
                <a:latin typeface="Comic Sans MS" panose="030F0702030302020204" pitchFamily="66" charset="0"/>
              </a:rPr>
              <a:t>Sing along to a well know hymn dedicated to Mary:</a:t>
            </a:r>
          </a:p>
          <a:p>
            <a:pPr marL="0" indent="0">
              <a:buNone/>
            </a:pPr>
            <a:r>
              <a:rPr lang="en-GB" sz="8000" b="1" cap="none" dirty="0" smtClean="0">
                <a:latin typeface="Comic Sans MS" panose="030F0702030302020204" pitchFamily="66" charset="0"/>
                <a:hlinkClick r:id="rId3"/>
              </a:rPr>
              <a:t>https://www.youtube.com/watch?v=lpiswwu7ika</a:t>
            </a:r>
            <a:r>
              <a:rPr lang="en-GB" sz="9600" b="1" dirty="0" smtClean="0">
                <a:latin typeface="Comic Sans MS" panose="030F0702030302020204" pitchFamily="66" charset="0"/>
              </a:rPr>
              <a:t>	    </a:t>
            </a:r>
            <a:endParaRPr lang="en-GB" sz="9600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9600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8000" dirty="0" smtClean="0">
                <a:latin typeface="Comic Sans MS" panose="030F0702030302020204" pitchFamily="66" charset="0"/>
              </a:rPr>
              <a:t>* </a:t>
            </a:r>
            <a:r>
              <a:rPr lang="en-GB" sz="8000" cap="none" dirty="0">
                <a:latin typeface="Comic Sans MS" panose="030F0702030302020204" pitchFamily="66" charset="0"/>
              </a:rPr>
              <a:t>A</a:t>
            </a:r>
            <a:r>
              <a:rPr lang="en-GB" sz="8000" cap="none" dirty="0" smtClean="0">
                <a:latin typeface="Comic Sans MS" panose="030F0702030302020204" pitchFamily="66" charset="0"/>
              </a:rPr>
              <a:t> worksheet has been attached to the blog if you want to print off and complete.     </a:t>
            </a:r>
            <a:r>
              <a:rPr lang="en-GB" sz="6400" cap="none" dirty="0" smtClean="0">
                <a:latin typeface="SassoonCRInfant" panose="02010503020300020003" pitchFamily="2" charset="0"/>
              </a:rPr>
              <a:t> </a:t>
            </a:r>
            <a:r>
              <a:rPr lang="en-GB" sz="11200" dirty="0" smtClean="0">
                <a:latin typeface="SassoonCRInfant" panose="02010503020300020003" pitchFamily="2" charset="0"/>
              </a:rPr>
              <a:t>	</a:t>
            </a: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latin typeface="SassoonCRInfant" panose="02010503020300020003" pitchFamily="2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sz="11200" dirty="0" smtClean="0">
              <a:latin typeface="SassoonCRInfant" panose="02010503020300020003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49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4900" dirty="0">
                <a:latin typeface="Comic Sans MS" panose="030F0702030302020204" pitchFamily="66" charset="0"/>
              </a:rPr>
              <a:t> 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sz="3400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 smtClean="0"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     </a:t>
            </a:r>
          </a:p>
          <a:p>
            <a:pPr marL="0" lv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AutoShape 2" descr="Image result for adding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ECW: The Blessed Virgin Mary | roses near running wa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26" y="1660911"/>
            <a:ext cx="3158803" cy="48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6252" y="1628800"/>
            <a:ext cx="8562282" cy="43924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020" y="2420888"/>
            <a:ext cx="7336746" cy="345638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hope you have enjoyed your lessons today. It would be lovely to hear how you got on.</a:t>
            </a:r>
            <a:br>
              <a:rPr lang="en-GB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GB" sz="3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Enjoy the rest of your day Primary 2/3!</a:t>
            </a:r>
            <a:endParaRPr lang="en-GB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C:\Users\jenna.mclean\Desktop\children playing 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92" y="476672"/>
            <a:ext cx="4833466" cy="17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0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12739"/>
            <a:ext cx="7125113" cy="595981"/>
          </a:xfrm>
        </p:spPr>
        <p:txBody>
          <a:bodyPr>
            <a:noAutofit/>
          </a:bodyPr>
          <a:lstStyle/>
          <a:p>
            <a:pPr algn="ctr"/>
            <a:r>
              <a:rPr lang="en-GB" sz="44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Literacy</a:t>
            </a:r>
            <a:endParaRPr lang="en-GB" sz="4400" b="1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830" y="1370112"/>
            <a:ext cx="6608398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LI: We are learning to read and spell this weeks common words.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24744"/>
            <a:ext cx="1116800" cy="8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725144"/>
            <a:ext cx="1123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Image result for bake a cak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Image result for played a game carto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6" descr="Image result for watched tv carto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2" descr="Image result for played with lego carto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2863" y="2267744"/>
            <a:ext cx="8562282" cy="44016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33095" y="2325082"/>
            <a:ext cx="8562282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 smtClean="0">
                <a:latin typeface="Comic Sans MS" panose="030F0702030302020204" pitchFamily="66" charset="0"/>
              </a:rPr>
              <a:t>Sing with Mr Mac- Boom shake the Alphabet </a:t>
            </a:r>
            <a:r>
              <a:rPr lang="en-GB" sz="2400" dirty="0" smtClean="0">
                <a:hlinkClick r:id="rId6"/>
              </a:rPr>
              <a:t>https</a:t>
            </a:r>
            <a:r>
              <a:rPr lang="en-GB" sz="2400" dirty="0">
                <a:hlinkClick r:id="rId6"/>
              </a:rPr>
              <a:t>://</a:t>
            </a:r>
            <a:r>
              <a:rPr lang="en-GB" sz="2400" dirty="0" smtClean="0">
                <a:hlinkClick r:id="rId6"/>
              </a:rPr>
              <a:t>www.youtube.com/watch?v=Emb2yvwAHtc</a:t>
            </a:r>
            <a:endParaRPr lang="en-GB" sz="2400" dirty="0" smtClean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sz="2400" b="1" dirty="0" smtClean="0">
                <a:latin typeface="Comic Sans MS" panose="030F0702030302020204" pitchFamily="66" charset="0"/>
              </a:rPr>
              <a:t>Common words:</a:t>
            </a:r>
          </a:p>
          <a:p>
            <a:r>
              <a:rPr lang="en-GB" sz="2400" b="1" dirty="0" smtClean="0">
                <a:latin typeface="Comic Sans MS" panose="030F0702030302020204" pitchFamily="66" charset="0"/>
              </a:rPr>
              <a:t>   Stage 2 words- </a:t>
            </a:r>
            <a:r>
              <a:rPr lang="en-GB" sz="2400" b="1" dirty="0" smtClean="0">
                <a:latin typeface="Comic Sans MS" panose="030F0702030302020204" pitchFamily="66" charset="0"/>
              </a:rPr>
              <a:t>four, miss, never, these </a:t>
            </a:r>
          </a:p>
          <a:p>
            <a:r>
              <a:rPr lang="en-GB" sz="2400" b="1" dirty="0" smtClean="0">
                <a:latin typeface="Comic Sans MS" panose="030F0702030302020204" pitchFamily="66" charset="0"/>
              </a:rPr>
              <a:t>   Stage </a:t>
            </a:r>
            <a:r>
              <a:rPr lang="en-GB" sz="2400" b="1" dirty="0" smtClean="0">
                <a:latin typeface="Comic Sans MS" panose="030F0702030302020204" pitchFamily="66" charset="0"/>
              </a:rPr>
              <a:t>3 </a:t>
            </a:r>
            <a:r>
              <a:rPr lang="en-GB" sz="2400" b="1" dirty="0" smtClean="0">
                <a:latin typeface="Comic Sans MS" panose="030F0702030302020204" pitchFamily="66" charset="0"/>
              </a:rPr>
              <a:t>words-list, most, must, high, late</a:t>
            </a:r>
          </a:p>
          <a:p>
            <a:endParaRPr lang="en-GB" sz="2400" b="1" dirty="0">
              <a:latin typeface="Comic Sans MS" panose="030F0702030302020204" pitchFamily="66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 smtClean="0">
                <a:latin typeface="Comic Sans MS" panose="030F0702030302020204" pitchFamily="66" charset="0"/>
              </a:rPr>
              <a:t>Write your words out and underline the vowels in red.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 smtClean="0">
                <a:latin typeface="Comic Sans MS" panose="030F0702030302020204" pitchFamily="66" charset="0"/>
              </a:rPr>
              <a:t>Choose a couple of your words and write a sentence for each one. </a:t>
            </a:r>
          </a:p>
          <a:p>
            <a:pPr lvl="1"/>
            <a:endParaRPr lang="en-GB" sz="2400" dirty="0" smtClean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C:\Users\jenna.mclean\Desktop\spelling clipart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" y="163358"/>
            <a:ext cx="3336119" cy="85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jenna.mclean\Desktop\spelling clipart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7398"/>
            <a:ext cx="3203848" cy="8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71399"/>
            <a:ext cx="7919118" cy="1440160"/>
          </a:xfrm>
        </p:spPr>
        <p:txBody>
          <a:bodyPr/>
          <a:lstStyle/>
          <a:p>
            <a:r>
              <a:rPr lang="en-GB" cap="none" dirty="0" smtClean="0">
                <a:latin typeface="Comic Sans MS" panose="030F0702030302020204" pitchFamily="66" charset="0"/>
              </a:rPr>
              <a:t>Jumbled </a:t>
            </a:r>
            <a:r>
              <a:rPr lang="en-GB" cap="none" dirty="0">
                <a:latin typeface="Comic Sans MS" panose="030F0702030302020204" pitchFamily="66" charset="0"/>
              </a:rPr>
              <a:t>S</a:t>
            </a:r>
            <a:r>
              <a:rPr lang="en-GB" cap="none" dirty="0" smtClean="0">
                <a:latin typeface="Comic Sans MS" panose="030F0702030302020204" pitchFamily="66" charset="0"/>
              </a:rPr>
              <a:t>entences</a:t>
            </a:r>
            <a:endParaRPr lang="en-GB" cap="none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1"/>
            <a:ext cx="9143999" cy="3600400"/>
          </a:xfrm>
        </p:spPr>
        <p:txBody>
          <a:bodyPr>
            <a:normAutofit fontScale="92500"/>
          </a:bodyPr>
          <a:lstStyle/>
          <a:p>
            <a:pPr marL="742950" indent="-742950">
              <a:buAutoNum type="arabicPeriod"/>
            </a:pPr>
            <a:r>
              <a:rPr lang="en-GB" sz="3200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funny   a    The   blue    hat.   clown  has</a:t>
            </a:r>
          </a:p>
          <a:p>
            <a:pPr marL="742950" indent="-742950">
              <a:buAutoNum type="arabicPeriod"/>
            </a:pPr>
            <a:r>
              <a:rPr lang="en-GB" sz="3200" cap="none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n-GB" sz="3200" cap="none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ed   The   ran   the    across     rabbit   road.</a:t>
            </a:r>
          </a:p>
          <a:p>
            <a:pPr marL="742950" indent="-742950">
              <a:buAutoNum type="arabicPeriod"/>
            </a:pPr>
            <a:r>
              <a:rPr lang="en-GB" sz="3200" cap="none" dirty="0">
                <a:solidFill>
                  <a:srgbClr val="FFC000"/>
                </a:solidFill>
                <a:latin typeface="Comic Sans MS" panose="030F0702030302020204" pitchFamily="66" charset="0"/>
              </a:rPr>
              <a:t>h</a:t>
            </a:r>
            <a:r>
              <a:rPr lang="en-GB" sz="3200" cap="none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aving     My     a   dog    treat.    yummy     </a:t>
            </a:r>
            <a:r>
              <a:rPr lang="en-GB" sz="3200" cap="none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is</a:t>
            </a:r>
          </a:p>
          <a:p>
            <a:pPr marL="742950" indent="-742950">
              <a:buAutoNum type="arabicPeriod"/>
            </a:pPr>
            <a:r>
              <a:rPr lang="en-GB" sz="3200" dirty="0">
                <a:solidFill>
                  <a:srgbClr val="9300B0"/>
                </a:solidFill>
                <a:latin typeface="Comic Sans MS" panose="030F0702030302020204" pitchFamily="66" charset="0"/>
              </a:rPr>
              <a:t>m</a:t>
            </a:r>
            <a:r>
              <a:rPr lang="en-GB" sz="3200" dirty="0" smtClean="0">
                <a:solidFill>
                  <a:srgbClr val="9300B0"/>
                </a:solidFill>
                <a:latin typeface="Comic Sans MS" panose="030F0702030302020204" pitchFamily="66" charset="0"/>
              </a:rPr>
              <a:t>ess   in  There  	</a:t>
            </a:r>
            <a:r>
              <a:rPr lang="en-GB" sz="3200" dirty="0" smtClean="0">
                <a:solidFill>
                  <a:srgbClr val="9300B0"/>
                </a:solidFill>
                <a:latin typeface="Comic Sans MS" panose="030F0702030302020204" pitchFamily="66" charset="0"/>
              </a:rPr>
              <a:t>bedroom.	a		the</a:t>
            </a:r>
            <a:r>
              <a:rPr lang="en-GB" sz="3200" dirty="0">
                <a:solidFill>
                  <a:srgbClr val="9300B0"/>
                </a:solidFill>
                <a:latin typeface="Comic Sans MS" panose="030F0702030302020204" pitchFamily="66" charset="0"/>
              </a:rPr>
              <a:t>	</a:t>
            </a:r>
            <a:r>
              <a:rPr lang="en-GB" sz="3200" dirty="0" smtClean="0">
                <a:solidFill>
                  <a:srgbClr val="9300B0"/>
                </a:solidFill>
                <a:latin typeface="Comic Sans MS" panose="030F0702030302020204" pitchFamily="66" charset="0"/>
              </a:rPr>
              <a:t>	was</a:t>
            </a:r>
            <a:endParaRPr lang="en-GB" sz="3200" cap="none" dirty="0" smtClean="0">
              <a:solidFill>
                <a:srgbClr val="9300B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200" cap="none" dirty="0" smtClean="0">
                <a:latin typeface="Comic Sans MS" panose="030F0702030302020204" pitchFamily="66" charset="0"/>
              </a:rPr>
              <a:t>Can you unjumbled the sentences above and write them carefully in your jotter?    </a:t>
            </a:r>
            <a:endParaRPr lang="en-GB" sz="3200" cap="none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FREE! - The Perfect Sentence Display Posters / Work Mat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5564" r="19150" b="7365"/>
          <a:stretch/>
        </p:blipFill>
        <p:spPr bwMode="auto">
          <a:xfrm>
            <a:off x="2757486" y="4437112"/>
            <a:ext cx="3629025" cy="24046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4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507" y="1700809"/>
            <a:ext cx="8562282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4664"/>
            <a:ext cx="6918920" cy="432048"/>
          </a:xfrm>
        </p:spPr>
        <p:txBody>
          <a:bodyPr>
            <a:noAutofit/>
          </a:bodyPr>
          <a:lstStyle/>
          <a:p>
            <a:pPr algn="ctr"/>
            <a:r>
              <a:rPr lang="en-GB" sz="4400" b="1" u="sng" dirty="0" smtClean="0">
                <a:latin typeface="Comic Sans MS" panose="030F0702030302020204" pitchFamily="66" charset="0"/>
              </a:rPr>
              <a:t>Reading</a:t>
            </a:r>
            <a:endParaRPr lang="en-GB" sz="4400" b="1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16832"/>
            <a:ext cx="8287072" cy="4536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cap="none" dirty="0" smtClean="0">
                <a:latin typeface="Comic Sans MS" panose="030F0702030302020204" pitchFamily="66" charset="0"/>
                <a:hlinkClick r:id="rId2"/>
              </a:rPr>
              <a:t>https://www.oxfordowl.co.uk/?sellanguage=en&amp;mode=hub</a:t>
            </a:r>
            <a:r>
              <a:rPr lang="en-GB" sz="2400" cap="none" dirty="0" smtClean="0">
                <a:latin typeface="Comic Sans MS" panose="030F0702030302020204" pitchFamily="66" charset="0"/>
              </a:rPr>
              <a:t/>
            </a:r>
            <a:br>
              <a:rPr lang="en-GB" sz="2400" cap="none" dirty="0" smtClean="0">
                <a:latin typeface="Comic Sans MS" panose="030F0702030302020204" pitchFamily="66" charset="0"/>
              </a:rPr>
            </a:br>
            <a:r>
              <a:rPr lang="en-GB" sz="2400" i="1" cap="none" dirty="0" smtClean="0">
                <a:latin typeface="Comic Sans MS" panose="030F0702030302020204" pitchFamily="66" charset="0"/>
              </a:rPr>
              <a:t>username:</a:t>
            </a:r>
            <a:r>
              <a:rPr lang="en-GB" sz="2400" cap="none" dirty="0" smtClean="0">
                <a:latin typeface="Comic Sans MS" panose="030F0702030302020204" pitchFamily="66" charset="0"/>
              </a:rPr>
              <a:t> </a:t>
            </a:r>
            <a:r>
              <a:rPr lang="en-GB" sz="2400" cap="none" dirty="0" err="1" smtClean="0">
                <a:latin typeface="Comic Sans MS" panose="030F0702030302020204" pitchFamily="66" charset="0"/>
              </a:rPr>
              <a:t>stantsps</a:t>
            </a:r>
            <a:r>
              <a:rPr lang="en-GB" sz="2400" cap="none" dirty="0" smtClean="0">
                <a:latin typeface="Comic Sans MS" panose="030F0702030302020204" pitchFamily="66" charset="0"/>
              </a:rPr>
              <a:t/>
            </a:r>
            <a:br>
              <a:rPr lang="en-GB" sz="2400" cap="none" dirty="0" smtClean="0">
                <a:latin typeface="Comic Sans MS" panose="030F0702030302020204" pitchFamily="66" charset="0"/>
              </a:rPr>
            </a:br>
            <a:r>
              <a:rPr lang="en-GB" sz="2400" i="1" cap="none" dirty="0" err="1" smtClean="0">
                <a:latin typeface="Comic Sans MS" panose="030F0702030302020204" pitchFamily="66" charset="0"/>
              </a:rPr>
              <a:t>password:homelearning</a:t>
            </a:r>
            <a:r>
              <a:rPr lang="en-GB" sz="2400" i="1" cap="none" dirty="0" smtClean="0">
                <a:latin typeface="Comic Sans MS" panose="030F0702030302020204" pitchFamily="66" charset="0"/>
              </a:rPr>
              <a:t> </a:t>
            </a:r>
            <a:endParaRPr lang="en-GB" sz="2400" cap="none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b="1" cap="none" dirty="0" smtClean="0">
                <a:latin typeface="Comic Sans MS" panose="030F0702030302020204" pitchFamily="66" charset="0"/>
              </a:rPr>
              <a:t>Use this week’s reading book</a:t>
            </a:r>
            <a:r>
              <a:rPr lang="en-GB" sz="2400" b="1" cap="none" dirty="0" smtClean="0"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endParaRPr lang="en-GB" sz="2400" b="1" cap="none" dirty="0" smtClean="0">
              <a:latin typeface="Comic Sans MS" panose="030F0702030302020204" pitchFamily="66" charset="0"/>
            </a:endParaRPr>
          </a:p>
          <a:p>
            <a:r>
              <a:rPr lang="en-GB" sz="2400" dirty="0" smtClean="0">
                <a:latin typeface="Comic Sans MS" panose="030F0702030302020204" pitchFamily="66" charset="0"/>
              </a:rPr>
              <a:t>Create a new front cover for the book you ar</a:t>
            </a:r>
            <a:r>
              <a:rPr lang="en-GB" sz="2400" dirty="0" smtClean="0">
                <a:latin typeface="Comic Sans MS" panose="030F0702030302020204" pitchFamily="66" charset="0"/>
              </a:rPr>
              <a:t>e reading.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Oxford Owl has landed | Teaching News | Teach Prim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40" y="116632"/>
            <a:ext cx="2285674" cy="16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4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8208912" cy="924475"/>
          </a:xfrm>
        </p:spPr>
        <p:txBody>
          <a:bodyPr/>
          <a:lstStyle/>
          <a:p>
            <a:pPr algn="ctr"/>
            <a:r>
              <a:rPr lang="en-GB" sz="4400" b="1" u="sng" cap="none" dirty="0">
                <a:latin typeface="Comic Sans MS" panose="030F0702030302020204" pitchFamily="66" charset="0"/>
              </a:rPr>
              <a:t>S</a:t>
            </a:r>
            <a:r>
              <a:rPr lang="en-GB" sz="4400" b="1" u="sng" cap="none" dirty="0" smtClean="0">
                <a:latin typeface="Comic Sans MS" panose="030F0702030302020204" pitchFamily="66" charset="0"/>
              </a:rPr>
              <a:t>tory time</a:t>
            </a:r>
            <a:br>
              <a:rPr lang="en-GB" sz="4400" b="1" u="sng" cap="none" dirty="0" smtClean="0">
                <a:latin typeface="Comic Sans MS" panose="030F0702030302020204" pitchFamily="66" charset="0"/>
              </a:rPr>
            </a:br>
            <a:r>
              <a:rPr lang="en-GB" sz="2400" dirty="0">
                <a:hlinkClick r:id="rId2"/>
              </a:rPr>
              <a:t>https://www.youtube.com/watch?v=489micE6eHU</a:t>
            </a:r>
            <a:endParaRPr lang="en-GB" sz="4400" b="1" u="sng" cap="none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708920"/>
            <a:ext cx="6571343" cy="4005555"/>
          </a:xfrm>
        </p:spPr>
        <p:txBody>
          <a:bodyPr>
            <a:normAutofit/>
          </a:bodyPr>
          <a:lstStyle/>
          <a:p>
            <a:pPr algn="ctr"/>
            <a:endParaRPr lang="en-GB" dirty="0" smtClean="0">
              <a:hlinkClick r:id="rId3"/>
            </a:endParaRPr>
          </a:p>
          <a:p>
            <a:pPr algn="ctr"/>
            <a:endParaRPr lang="en-GB" dirty="0">
              <a:hlinkClick r:id="rId3"/>
            </a:endParaRPr>
          </a:p>
          <a:p>
            <a:pPr algn="ctr"/>
            <a:endParaRPr lang="en-GB" dirty="0" smtClean="0">
              <a:hlinkClick r:id=""/>
            </a:endParaRPr>
          </a:p>
          <a:p>
            <a:pPr marL="0" indent="0" algn="ctr">
              <a:buNone/>
            </a:pPr>
            <a:endParaRPr lang="en-GB" dirty="0" smtClean="0">
              <a:hlinkClick r:id=""/>
            </a:endParaRPr>
          </a:p>
          <a:p>
            <a:pPr marL="0" indent="0" algn="ctr">
              <a:buNone/>
            </a:pPr>
            <a:endParaRPr lang="en-GB" dirty="0">
              <a:hlinkClick r:id="rId3"/>
            </a:endParaRPr>
          </a:p>
          <a:p>
            <a:pPr marL="0" indent="0" algn="ctr">
              <a:buNone/>
            </a:pPr>
            <a:endParaRPr lang="en-GB" dirty="0" smtClean="0">
              <a:hlinkClick r:id="rId3"/>
            </a:endParaRPr>
          </a:p>
          <a:p>
            <a:pPr marL="0" indent="0" algn="ctr">
              <a:buNone/>
            </a:pPr>
            <a:endParaRPr lang="en-GB" dirty="0">
              <a:hlinkClick r:id="rId3"/>
            </a:endParaRPr>
          </a:p>
          <a:p>
            <a:pPr marL="0" indent="0" algn="ctr">
              <a:buNone/>
            </a:pPr>
            <a:endParaRPr lang="en-GB" dirty="0" smtClean="0">
              <a:hlinkClick r:id=""/>
            </a:endParaRPr>
          </a:p>
          <a:p>
            <a:pPr marL="0" indent="0" algn="ctr">
              <a:buNone/>
            </a:pPr>
            <a:endParaRPr lang="en-GB" dirty="0">
              <a:hlinkClick r:id=""/>
            </a:endParaRPr>
          </a:p>
          <a:p>
            <a:pPr marL="0" indent="0" algn="ctr">
              <a:buNone/>
            </a:pPr>
            <a:endParaRPr lang="en-GB" dirty="0" smtClean="0">
              <a:hlinkClick r:id=""/>
            </a:endParaRPr>
          </a:p>
          <a:p>
            <a:pPr algn="ctr"/>
            <a:endParaRPr lang="en-GB" sz="21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lara.cunningham\AppData\Local\Microsoft\Windows\INetCache\IE\YTOJ4S6I\The_Day_the_Crayons_Qui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2277"/>
            <a:ext cx="6226851" cy="924475"/>
          </a:xfrm>
        </p:spPr>
        <p:txBody>
          <a:bodyPr>
            <a:noAutofit/>
          </a:bodyPr>
          <a:lstStyle/>
          <a:p>
            <a:pPr algn="ctr"/>
            <a:r>
              <a:rPr lang="en-GB" sz="3600" b="1" u="sng" dirty="0" smtClean="0">
                <a:latin typeface="Comic Sans MS" panose="030F0702030302020204" pitchFamily="66" charset="0"/>
              </a:rPr>
              <a:t>Numeracy – Warm Up </a:t>
            </a:r>
            <a:endParaRPr lang="en-GB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1116800" cy="8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8360" y="1515425"/>
            <a:ext cx="680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LI: To use mental strategies to solve maths problems and be able to explain my strategy 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575" y="2276872"/>
            <a:ext cx="8880921" cy="43204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2" descr="Image result for counting in 2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8"/>
          <a:stretch/>
        </p:blipFill>
        <p:spPr bwMode="auto">
          <a:xfrm>
            <a:off x="709524" y="2421117"/>
            <a:ext cx="7773022" cy="403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71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5636" y="3692351"/>
            <a:ext cx="1682624" cy="1645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7200" y="644351"/>
            <a:ext cx="1557866" cy="1335314"/>
            <a:chOff x="2286000" y="2590800"/>
            <a:chExt cx="3200400" cy="2743200"/>
          </a:xfrm>
        </p:grpSpPr>
        <p:sp>
          <p:nvSpPr>
            <p:cNvPr id="97283" name="Oval 9"/>
            <p:cNvSpPr>
              <a:spLocks noChangeArrowheads="1"/>
            </p:cNvSpPr>
            <p:nvPr/>
          </p:nvSpPr>
          <p:spPr bwMode="auto">
            <a:xfrm>
              <a:off x="35814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7291" name="Oval 19"/>
            <p:cNvSpPr>
              <a:spLocks noChangeArrowheads="1"/>
            </p:cNvSpPr>
            <p:nvPr/>
          </p:nvSpPr>
          <p:spPr bwMode="auto">
            <a:xfrm>
              <a:off x="48768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7289" name="Oval 17"/>
            <p:cNvSpPr>
              <a:spLocks noChangeArrowheads="1"/>
            </p:cNvSpPr>
            <p:nvPr/>
          </p:nvSpPr>
          <p:spPr bwMode="auto">
            <a:xfrm>
              <a:off x="22860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7290" name="Oval 18"/>
            <p:cNvSpPr>
              <a:spLocks noChangeArrowheads="1"/>
            </p:cNvSpPr>
            <p:nvPr/>
          </p:nvSpPr>
          <p:spPr bwMode="auto">
            <a:xfrm>
              <a:off x="35814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7293" name="Oval 21"/>
            <p:cNvSpPr>
              <a:spLocks noChangeArrowheads="1"/>
            </p:cNvSpPr>
            <p:nvPr/>
          </p:nvSpPr>
          <p:spPr bwMode="auto">
            <a:xfrm>
              <a:off x="35814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48768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22860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000" y="644351"/>
            <a:ext cx="1557866" cy="1335314"/>
            <a:chOff x="2286000" y="2590800"/>
            <a:chExt cx="3200400" cy="2743200"/>
          </a:xfrm>
        </p:grpSpPr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5814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8768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22860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35814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5814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48768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22860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05134" y="644351"/>
            <a:ext cx="1557866" cy="1335314"/>
            <a:chOff x="2286000" y="2590800"/>
            <a:chExt cx="3200400" cy="2743200"/>
          </a:xfrm>
        </p:grpSpPr>
        <p:sp>
          <p:nvSpPr>
            <p:cNvPr id="27" name="Oval 9"/>
            <p:cNvSpPr>
              <a:spLocks noChangeArrowheads="1"/>
            </p:cNvSpPr>
            <p:nvPr/>
          </p:nvSpPr>
          <p:spPr bwMode="auto">
            <a:xfrm>
              <a:off x="35814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48768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22860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" name="Oval 18"/>
            <p:cNvSpPr>
              <a:spLocks noChangeArrowheads="1"/>
            </p:cNvSpPr>
            <p:nvPr/>
          </p:nvSpPr>
          <p:spPr bwMode="auto">
            <a:xfrm>
              <a:off x="35814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" name="Oval 21"/>
            <p:cNvSpPr>
              <a:spLocks noChangeArrowheads="1"/>
            </p:cNvSpPr>
            <p:nvPr/>
          </p:nvSpPr>
          <p:spPr bwMode="auto">
            <a:xfrm>
              <a:off x="35814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Oval 10"/>
            <p:cNvSpPr>
              <a:spLocks noChangeArrowheads="1"/>
            </p:cNvSpPr>
            <p:nvPr/>
          </p:nvSpPr>
          <p:spPr bwMode="auto">
            <a:xfrm>
              <a:off x="48768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3" name="Oval 7"/>
            <p:cNvSpPr>
              <a:spLocks noChangeArrowheads="1"/>
            </p:cNvSpPr>
            <p:nvPr/>
          </p:nvSpPr>
          <p:spPr bwMode="auto">
            <a:xfrm>
              <a:off x="22860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10000" y="3846286"/>
            <a:ext cx="1557866" cy="1335314"/>
            <a:chOff x="2286000" y="2590800"/>
            <a:chExt cx="3200400" cy="2743200"/>
          </a:xfrm>
        </p:grpSpPr>
        <p:sp>
          <p:nvSpPr>
            <p:cNvPr id="43" name="Oval 9"/>
            <p:cNvSpPr>
              <a:spLocks noChangeArrowheads="1"/>
            </p:cNvSpPr>
            <p:nvPr/>
          </p:nvSpPr>
          <p:spPr bwMode="auto">
            <a:xfrm>
              <a:off x="35814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48768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5" name="Oval 17"/>
            <p:cNvSpPr>
              <a:spLocks noChangeArrowheads="1"/>
            </p:cNvSpPr>
            <p:nvPr/>
          </p:nvSpPr>
          <p:spPr bwMode="auto">
            <a:xfrm>
              <a:off x="22860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35814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35814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8" name="Oval 10"/>
            <p:cNvSpPr>
              <a:spLocks noChangeArrowheads="1"/>
            </p:cNvSpPr>
            <p:nvPr/>
          </p:nvSpPr>
          <p:spPr bwMode="auto">
            <a:xfrm>
              <a:off x="48768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9" name="Oval 7"/>
            <p:cNvSpPr>
              <a:spLocks noChangeArrowheads="1"/>
            </p:cNvSpPr>
            <p:nvPr/>
          </p:nvSpPr>
          <p:spPr bwMode="auto">
            <a:xfrm>
              <a:off x="22860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205134" y="3846286"/>
            <a:ext cx="1557866" cy="1335314"/>
            <a:chOff x="2286000" y="2590800"/>
            <a:chExt cx="3200400" cy="2743200"/>
          </a:xfrm>
        </p:grpSpPr>
        <p:sp>
          <p:nvSpPr>
            <p:cNvPr id="51" name="Oval 9"/>
            <p:cNvSpPr>
              <a:spLocks noChangeArrowheads="1"/>
            </p:cNvSpPr>
            <p:nvPr/>
          </p:nvSpPr>
          <p:spPr bwMode="auto">
            <a:xfrm>
              <a:off x="35814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48768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3" name="Oval 17"/>
            <p:cNvSpPr>
              <a:spLocks noChangeArrowheads="1"/>
            </p:cNvSpPr>
            <p:nvPr/>
          </p:nvSpPr>
          <p:spPr bwMode="auto">
            <a:xfrm>
              <a:off x="22860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4" name="Oval 18"/>
            <p:cNvSpPr>
              <a:spLocks noChangeArrowheads="1"/>
            </p:cNvSpPr>
            <p:nvPr/>
          </p:nvSpPr>
          <p:spPr bwMode="auto">
            <a:xfrm>
              <a:off x="35814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35814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6" name="Oval 10"/>
            <p:cNvSpPr>
              <a:spLocks noChangeArrowheads="1"/>
            </p:cNvSpPr>
            <p:nvPr/>
          </p:nvSpPr>
          <p:spPr bwMode="auto">
            <a:xfrm>
              <a:off x="48768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22860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57200" y="3846286"/>
            <a:ext cx="1557866" cy="1335314"/>
            <a:chOff x="2286000" y="2590800"/>
            <a:chExt cx="3200400" cy="2743200"/>
          </a:xfrm>
        </p:grpSpPr>
        <p:sp>
          <p:nvSpPr>
            <p:cNvPr id="59" name="Oval 9"/>
            <p:cNvSpPr>
              <a:spLocks noChangeArrowheads="1"/>
            </p:cNvSpPr>
            <p:nvPr/>
          </p:nvSpPr>
          <p:spPr bwMode="auto">
            <a:xfrm>
              <a:off x="35814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0" name="Oval 19"/>
            <p:cNvSpPr>
              <a:spLocks noChangeArrowheads="1"/>
            </p:cNvSpPr>
            <p:nvPr/>
          </p:nvSpPr>
          <p:spPr bwMode="auto">
            <a:xfrm>
              <a:off x="48768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22860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3581400" y="36576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3" name="Oval 21"/>
            <p:cNvSpPr>
              <a:spLocks noChangeArrowheads="1"/>
            </p:cNvSpPr>
            <p:nvPr/>
          </p:nvSpPr>
          <p:spPr bwMode="auto">
            <a:xfrm>
              <a:off x="35814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4" name="Oval 10"/>
            <p:cNvSpPr>
              <a:spLocks noChangeArrowheads="1"/>
            </p:cNvSpPr>
            <p:nvPr/>
          </p:nvSpPr>
          <p:spPr bwMode="auto">
            <a:xfrm>
              <a:off x="4876800" y="47244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" name="Oval 7"/>
            <p:cNvSpPr>
              <a:spLocks noChangeArrowheads="1"/>
            </p:cNvSpPr>
            <p:nvPr/>
          </p:nvSpPr>
          <p:spPr bwMode="auto">
            <a:xfrm>
              <a:off x="2286000" y="2590800"/>
              <a:ext cx="609600" cy="609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162800" y="568712"/>
            <a:ext cx="1050265" cy="9900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381000" y="1121508"/>
            <a:ext cx="16764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990600" y="1640797"/>
            <a:ext cx="10668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216835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+ 3 + 2 = 7</a:t>
            </a:r>
            <a:endParaRPr lang="en-US" b="1" dirty="0"/>
          </a:p>
        </p:txBody>
      </p:sp>
      <p:sp>
        <p:nvSpPr>
          <p:cNvPr id="93" name="Rounded Rectangle 92"/>
          <p:cNvSpPr/>
          <p:nvPr/>
        </p:nvSpPr>
        <p:spPr>
          <a:xfrm rot="2423851">
            <a:off x="4280750" y="856212"/>
            <a:ext cx="1241583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 rot="2423851">
            <a:off x="3536340" y="1111705"/>
            <a:ext cx="2052734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 rot="2423851">
            <a:off x="3648495" y="1403617"/>
            <a:ext cx="1241583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886200" y="216835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+ 3 + 2 = 7</a:t>
            </a:r>
            <a:endParaRPr lang="en-US" b="1" dirty="0"/>
          </a:p>
        </p:txBody>
      </p:sp>
      <p:sp>
        <p:nvSpPr>
          <p:cNvPr id="99" name="Rounded Rectangle 98"/>
          <p:cNvSpPr/>
          <p:nvPr/>
        </p:nvSpPr>
        <p:spPr>
          <a:xfrm>
            <a:off x="381000" y="603873"/>
            <a:ext cx="1066800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7788935" y="1102112"/>
            <a:ext cx="1050265" cy="9900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7315200" y="2168351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 + 4 – 1 = 7</a:t>
            </a:r>
            <a:endParaRPr lang="en-US" b="1" dirty="0"/>
          </a:p>
        </p:txBody>
      </p:sp>
      <p:sp>
        <p:nvSpPr>
          <p:cNvPr id="105" name="Oval 9"/>
          <p:cNvSpPr>
            <a:spLocks noChangeArrowheads="1"/>
          </p:cNvSpPr>
          <p:nvPr/>
        </p:nvSpPr>
        <p:spPr bwMode="auto">
          <a:xfrm>
            <a:off x="1696107" y="3846286"/>
            <a:ext cx="296736" cy="296736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57200" y="4884864"/>
            <a:ext cx="296736" cy="296736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85800" y="534566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 – 2 = 7</a:t>
            </a:r>
            <a:endParaRPr lang="en-US" b="1" dirty="0"/>
          </a:p>
        </p:txBody>
      </p:sp>
      <p:cxnSp>
        <p:nvCxnSpPr>
          <p:cNvPr id="6" name="Straight Connector 5"/>
          <p:cNvCxnSpPr>
            <a:stCxn id="45" idx="2"/>
            <a:endCxn id="44" idx="6"/>
          </p:cNvCxnSpPr>
          <p:nvPr/>
        </p:nvCxnSpPr>
        <p:spPr>
          <a:xfrm>
            <a:off x="3810000" y="4513943"/>
            <a:ext cx="15578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endCxn id="43" idx="0"/>
          </p:cNvCxnSpPr>
          <p:nvPr/>
        </p:nvCxnSpPr>
        <p:spPr>
          <a:xfrm flipV="1">
            <a:off x="4588933" y="3846286"/>
            <a:ext cx="0" cy="13389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127247" y="533762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 + 2 = 7</a:t>
            </a:r>
            <a:endParaRPr lang="en-US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7359307" y="3951112"/>
            <a:ext cx="778933" cy="704748"/>
            <a:chOff x="7353502" y="3957563"/>
            <a:chExt cx="778933" cy="704748"/>
          </a:xfrm>
        </p:grpSpPr>
        <p:cxnSp>
          <p:nvCxnSpPr>
            <p:cNvPr id="108" name="Straight Connector 107"/>
            <p:cNvCxnSpPr>
              <a:endCxn id="51" idx="6"/>
            </p:cNvCxnSpPr>
            <p:nvPr/>
          </p:nvCxnSpPr>
          <p:spPr>
            <a:xfrm>
              <a:off x="7391400" y="3994654"/>
              <a:ext cx="74103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53" idx="4"/>
            </p:cNvCxnSpPr>
            <p:nvPr/>
          </p:nvCxnSpPr>
          <p:spPr>
            <a:xfrm flipV="1">
              <a:off x="7353502" y="3957563"/>
              <a:ext cx="0" cy="70474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7991872" y="4474721"/>
            <a:ext cx="778933" cy="704748"/>
            <a:chOff x="7353502" y="2810935"/>
            <a:chExt cx="778933" cy="704748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7391400" y="2848026"/>
              <a:ext cx="74103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7353502" y="2810935"/>
              <a:ext cx="0" cy="70474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7480047" y="533762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 + 3 + 1 = 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91" grpId="0" animBg="1"/>
      <p:bldP spid="92" grpId="0" animBg="1"/>
      <p:bldP spid="4" grpId="0"/>
      <p:bldP spid="93" grpId="0" animBg="1"/>
      <p:bldP spid="96" grpId="0" animBg="1"/>
      <p:bldP spid="97" grpId="0" animBg="1"/>
      <p:bldP spid="98" grpId="0"/>
      <p:bldP spid="99" grpId="0" animBg="1"/>
      <p:bldP spid="101" grpId="0" animBg="1"/>
      <p:bldP spid="102" grpId="0"/>
      <p:bldP spid="105" grpId="0" animBg="1"/>
      <p:bldP spid="106" grpId="0" animBg="1"/>
      <p:bldP spid="107" grpId="0"/>
      <p:bldP spid="100" grpId="0"/>
      <p:bldP spid="1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5105400" y="76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2819400" y="1600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4343400" y="1600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5867400" y="1600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Oval 2"/>
          <p:cNvSpPr>
            <a:spLocks noChangeArrowheads="1"/>
          </p:cNvSpPr>
          <p:nvPr/>
        </p:nvSpPr>
        <p:spPr bwMode="auto">
          <a:xfrm>
            <a:off x="2057400" y="3124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" name="Oval 2"/>
          <p:cNvSpPr>
            <a:spLocks noChangeArrowheads="1"/>
          </p:cNvSpPr>
          <p:nvPr/>
        </p:nvSpPr>
        <p:spPr bwMode="auto">
          <a:xfrm>
            <a:off x="3581400" y="3124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5105400" y="3124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6629400" y="3124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Oval 2"/>
          <p:cNvSpPr>
            <a:spLocks noChangeArrowheads="1"/>
          </p:cNvSpPr>
          <p:nvPr/>
        </p:nvSpPr>
        <p:spPr bwMode="auto">
          <a:xfrm>
            <a:off x="2057400" y="3124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Oval 2"/>
          <p:cNvSpPr>
            <a:spLocks noChangeArrowheads="1"/>
          </p:cNvSpPr>
          <p:nvPr/>
        </p:nvSpPr>
        <p:spPr bwMode="auto">
          <a:xfrm>
            <a:off x="3581400" y="76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6629400" y="76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057400" y="76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"/>
          <p:cNvSpPr>
            <a:spLocks noChangeArrowheads="1"/>
          </p:cNvSpPr>
          <p:nvPr/>
        </p:nvSpPr>
        <p:spPr bwMode="auto">
          <a:xfrm>
            <a:off x="2057400" y="76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" name="Oval 2"/>
          <p:cNvSpPr>
            <a:spLocks noChangeArrowheads="1"/>
          </p:cNvSpPr>
          <p:nvPr/>
        </p:nvSpPr>
        <p:spPr bwMode="auto">
          <a:xfrm>
            <a:off x="2819400" y="4648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5" name="Oval 2"/>
          <p:cNvSpPr>
            <a:spLocks noChangeArrowheads="1"/>
          </p:cNvSpPr>
          <p:nvPr/>
        </p:nvSpPr>
        <p:spPr bwMode="auto">
          <a:xfrm>
            <a:off x="4343400" y="4648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6" name="Oval 2"/>
          <p:cNvSpPr>
            <a:spLocks noChangeArrowheads="1"/>
          </p:cNvSpPr>
          <p:nvPr/>
        </p:nvSpPr>
        <p:spPr bwMode="auto">
          <a:xfrm>
            <a:off x="5867400" y="4648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"/>
          <p:cNvSpPr>
            <a:spLocks noChangeArrowheads="1"/>
          </p:cNvSpPr>
          <p:nvPr/>
        </p:nvSpPr>
        <p:spPr bwMode="auto">
          <a:xfrm>
            <a:off x="2057400" y="6172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"/>
          <p:cNvSpPr>
            <a:spLocks noChangeArrowheads="1"/>
          </p:cNvSpPr>
          <p:nvPr/>
        </p:nvSpPr>
        <p:spPr bwMode="auto">
          <a:xfrm>
            <a:off x="3581400" y="6172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2"/>
          <p:cNvSpPr>
            <a:spLocks noChangeArrowheads="1"/>
          </p:cNvSpPr>
          <p:nvPr/>
        </p:nvSpPr>
        <p:spPr bwMode="auto">
          <a:xfrm>
            <a:off x="5105400" y="6172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" name="Oval 2"/>
          <p:cNvSpPr>
            <a:spLocks noChangeArrowheads="1"/>
          </p:cNvSpPr>
          <p:nvPr/>
        </p:nvSpPr>
        <p:spPr bwMode="auto">
          <a:xfrm>
            <a:off x="6629400" y="6172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4" name="Oval 2"/>
          <p:cNvSpPr>
            <a:spLocks noChangeArrowheads="1"/>
          </p:cNvSpPr>
          <p:nvPr/>
        </p:nvSpPr>
        <p:spPr bwMode="auto">
          <a:xfrm>
            <a:off x="2057400" y="6172200"/>
            <a:ext cx="6096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00226" y="6581001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www.stevewyborney.com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62"/>
          <p:cNvSpPr txBox="1"/>
          <p:nvPr/>
        </p:nvSpPr>
        <p:spPr>
          <a:xfrm>
            <a:off x="7300226" y="6581001"/>
            <a:ext cx="184377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www.stevewyborney.com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3400" y="381000"/>
            <a:ext cx="1117704" cy="1422487"/>
            <a:chOff x="685800" y="152400"/>
            <a:chExt cx="1397209" cy="1778209"/>
          </a:xfrm>
        </p:grpSpPr>
        <p:sp>
          <p:nvSpPr>
            <p:cNvPr id="533" name="Oval 532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3987696" y="381000"/>
            <a:ext cx="1117704" cy="1422487"/>
            <a:chOff x="685800" y="152400"/>
            <a:chExt cx="1397209" cy="1778209"/>
          </a:xfrm>
        </p:grpSpPr>
        <p:sp>
          <p:nvSpPr>
            <p:cNvPr id="215" name="Oval 21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7416696" y="381000"/>
            <a:ext cx="1117704" cy="1422487"/>
            <a:chOff x="685800" y="152400"/>
            <a:chExt cx="1397209" cy="1778209"/>
          </a:xfrm>
        </p:grpSpPr>
        <p:sp>
          <p:nvSpPr>
            <p:cNvPr id="255" name="Oval 25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533400" y="2692313"/>
            <a:ext cx="1117704" cy="1422487"/>
            <a:chOff x="685800" y="152400"/>
            <a:chExt cx="1397209" cy="1778209"/>
          </a:xfrm>
        </p:grpSpPr>
        <p:sp>
          <p:nvSpPr>
            <p:cNvPr id="275" name="Oval 27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3987696" y="2692313"/>
            <a:ext cx="1117704" cy="1422487"/>
            <a:chOff x="685800" y="152400"/>
            <a:chExt cx="1397209" cy="1778209"/>
          </a:xfrm>
        </p:grpSpPr>
        <p:sp>
          <p:nvSpPr>
            <p:cNvPr id="295" name="Oval 29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4" name="Group 313"/>
          <p:cNvGrpSpPr/>
          <p:nvPr/>
        </p:nvGrpSpPr>
        <p:grpSpPr>
          <a:xfrm>
            <a:off x="7416696" y="2692313"/>
            <a:ext cx="1117704" cy="1422487"/>
            <a:chOff x="685800" y="152400"/>
            <a:chExt cx="1397209" cy="1778209"/>
          </a:xfrm>
        </p:grpSpPr>
        <p:sp>
          <p:nvSpPr>
            <p:cNvPr id="315" name="Oval 31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533400" y="4978313"/>
            <a:ext cx="1117704" cy="1422487"/>
            <a:chOff x="685800" y="152400"/>
            <a:chExt cx="1397209" cy="1778209"/>
          </a:xfrm>
        </p:grpSpPr>
        <p:sp>
          <p:nvSpPr>
            <p:cNvPr id="355" name="Oval 35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/>
          <p:cNvGrpSpPr/>
          <p:nvPr/>
        </p:nvGrpSpPr>
        <p:grpSpPr>
          <a:xfrm>
            <a:off x="3987696" y="4978313"/>
            <a:ext cx="1117704" cy="1422487"/>
            <a:chOff x="685800" y="152400"/>
            <a:chExt cx="1397209" cy="1778209"/>
          </a:xfrm>
        </p:grpSpPr>
        <p:sp>
          <p:nvSpPr>
            <p:cNvPr id="375" name="Oval 37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4" name="Group 393"/>
          <p:cNvGrpSpPr/>
          <p:nvPr/>
        </p:nvGrpSpPr>
        <p:grpSpPr>
          <a:xfrm>
            <a:off x="7416696" y="4978313"/>
            <a:ext cx="1117704" cy="1422487"/>
            <a:chOff x="685800" y="152400"/>
            <a:chExt cx="1397209" cy="1778209"/>
          </a:xfrm>
        </p:grpSpPr>
        <p:sp>
          <p:nvSpPr>
            <p:cNvPr id="395" name="Oval 394"/>
            <p:cNvSpPr/>
            <p:nvPr/>
          </p:nvSpPr>
          <p:spPr>
            <a:xfrm>
              <a:off x="685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1066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1447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1828800" y="152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914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1295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1676400" y="533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685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1066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1447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1828800" y="914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914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1295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1676400" y="1295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685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1066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1447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1828800" y="1676400"/>
              <a:ext cx="254209" cy="2542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4" name="TextBox 413"/>
          <p:cNvSpPr txBox="1"/>
          <p:nvPr/>
        </p:nvSpPr>
        <p:spPr>
          <a:xfrm>
            <a:off x="7452626" y="6733401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www.stevewyborney.com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738</TotalTime>
  <Words>547</Words>
  <Application>Microsoft Office PowerPoint</Application>
  <PresentationFormat>On-screen Show (4:3)</PresentationFormat>
  <Paragraphs>142</Paragraphs>
  <Slides>19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Spring</vt:lpstr>
      <vt:lpstr> Tuesday 26th of May  </vt:lpstr>
      <vt:lpstr>Literacy</vt:lpstr>
      <vt:lpstr>Jumbled Sentences</vt:lpstr>
      <vt:lpstr>Reading</vt:lpstr>
      <vt:lpstr>Story time https://www.youtube.com/watch?v=489micE6eHU</vt:lpstr>
      <vt:lpstr>Numeracy – Warm Up </vt:lpstr>
      <vt:lpstr>PowerPoint Presentation</vt:lpstr>
      <vt:lpstr>PowerPoint Presentation</vt:lpstr>
      <vt:lpstr>PowerPoint Presentation</vt:lpstr>
      <vt:lpstr>P2 Maths Activities </vt:lpstr>
      <vt:lpstr>P3 Numeracy Activities </vt:lpstr>
      <vt:lpstr>PowerPoint Presentation</vt:lpstr>
      <vt:lpstr>Topic - play</vt:lpstr>
      <vt:lpstr>PowerPoint Presentation</vt:lpstr>
      <vt:lpstr>PowerPoint Presentation</vt:lpstr>
      <vt:lpstr>PowerPoint Presentation</vt:lpstr>
      <vt:lpstr>PowerPoint Presentation</vt:lpstr>
      <vt:lpstr>R.E L.I – I recognise the importance of prayer and honour Mary as mother of Jesus</vt:lpstr>
      <vt:lpstr>I hope you have enjoyed your lessons today. It would be lovely to hear how you got on.  Enjoy the rest of your day Primary 2/3!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23rd of March</dc:title>
  <dc:creator>Alison Taylor</dc:creator>
  <cp:lastModifiedBy>Lara Cunningham</cp:lastModifiedBy>
  <cp:revision>88</cp:revision>
  <dcterms:created xsi:type="dcterms:W3CDTF">2020-03-21T18:06:53Z</dcterms:created>
  <dcterms:modified xsi:type="dcterms:W3CDTF">2020-05-25T16:55:10Z</dcterms:modified>
</cp:coreProperties>
</file>