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308" r:id="rId2"/>
    <p:sldId id="261" r:id="rId3"/>
    <p:sldId id="315" r:id="rId4"/>
    <p:sldId id="268" r:id="rId5"/>
    <p:sldId id="316" r:id="rId6"/>
    <p:sldId id="317" r:id="rId7"/>
    <p:sldId id="318" r:id="rId8"/>
    <p:sldId id="288" r:id="rId9"/>
    <p:sldId id="307" r:id="rId10"/>
    <p:sldId id="319" r:id="rId11"/>
    <p:sldId id="320" r:id="rId12"/>
    <p:sldId id="329" r:id="rId13"/>
    <p:sldId id="321" r:id="rId14"/>
    <p:sldId id="322" r:id="rId15"/>
    <p:sldId id="275" r:id="rId16"/>
    <p:sldId id="323" r:id="rId17"/>
    <p:sldId id="324" r:id="rId18"/>
    <p:sldId id="325" r:id="rId19"/>
    <p:sldId id="326" r:id="rId20"/>
    <p:sldId id="327" r:id="rId21"/>
    <p:sldId id="328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french-games.net/frenchlessons?topic=Body%20-%20parts%20of%20the%20body&amp;level=primary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glowscotland.org.uk/wl/public/stanthonypsblog/uploads/sites/2943/2020/05/24150337/Chapter-8-Visualiser.pdf" TargetMode="External"/><Relationship Id="rId3" Type="http://schemas.microsoft.com/office/2007/relationships/hdphoto" Target="../media/hdphoto1.wdp"/><Relationship Id="rId7" Type="http://schemas.openxmlformats.org/officeDocument/2006/relationships/hyperlink" Target="https://blogs.glowscotland.org.uk/wl/public/stanthonypsblog/uploads/sites/2943/2020/05/24150323/Chapter-1-Prior-Knowledge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glowscotland.org.uk/wl/public/stanthonypsblog/uploads/sites/2943/2020/05/24150307/t-l-54587-the-messy-magpie-differentiated-reading-comprehension-activity_ver_3-Answers.pdf" TargetMode="External"/><Relationship Id="rId5" Type="http://schemas.openxmlformats.org/officeDocument/2006/relationships/hyperlink" Target="https://blogs.glowscotland.org.uk/wl/public/stanthonypsblog/uploads/sites/2943/2020/05/24150259/t-l-54587-the-messy-magpie-differentiated-reading-comprehension-activity_ver_3.pdf" TargetMode="External"/><Relationship Id="rId4" Type="http://schemas.openxmlformats.org/officeDocument/2006/relationships/hyperlink" Target="https://blogs.glowscotland.org.uk/wl/public/stanthonypsblog/uploads/sites/2943/2020/05/24150242/t-l-54603-the-messy-magpie-story-powerpoint_ver_3.pp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94" y="1484783"/>
            <a:ext cx="8144073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900" dirty="0" smtClean="0">
                <a:latin typeface="Comic Sans MS" panose="030F0702030302020204" pitchFamily="66" charset="0"/>
              </a:rPr>
              <a:t>Monday 25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b="1" dirty="0" smtClean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French: </a:t>
            </a:r>
            <a:r>
              <a:rPr lang="en-GB" sz="36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600" b="1" dirty="0" smtClean="0">
                <a:latin typeface="Comic Sans MS" panose="030F0702030302020204" pitchFamily="66" charset="0"/>
              </a:rPr>
              <a:t>?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3200" b="1" dirty="0" smtClean="0">
                <a:latin typeface="Comic Sans MS" panose="030F0702030302020204" pitchFamily="66" charset="0"/>
              </a:rPr>
              <a:t> la date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32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Lundi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25</a:t>
            </a:r>
            <a:r>
              <a:rPr lang="en-GB" sz="32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Mai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craig.paterson\AppData\Local\Microsoft\Windows\INetCache\IE\LNRCFLDQ\French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5" y="4665043"/>
            <a:ext cx="2215110" cy="2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1560" y="2852936"/>
            <a:ext cx="8128951" cy="3888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2)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7015" y="1412776"/>
                <a:ext cx="8280136" cy="3604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 smtClean="0"/>
                  <a:t>Today, we are going to practise this a little bit more! </a:t>
                </a:r>
              </a:p>
              <a:p>
                <a:pPr algn="ctr"/>
                <a:endParaRPr lang="en-GB" sz="2000" dirty="0"/>
              </a:p>
              <a:p>
                <a:pPr algn="ctr"/>
                <a:r>
                  <a:rPr lang="en-GB" sz="2000" dirty="0"/>
                  <a:t>This time, we are going to look at a few word problems and see if we can read them and solve them. </a:t>
                </a:r>
                <a:endParaRPr lang="en-GB" sz="2000" dirty="0" smtClean="0"/>
              </a:p>
              <a:p>
                <a:pPr algn="ctr"/>
                <a:endParaRPr lang="en-GB" sz="2000" dirty="0"/>
              </a:p>
              <a:p>
                <a:pPr algn="ctr"/>
                <a:r>
                  <a:rPr lang="en-GB" sz="2000" b="1" u="sng" dirty="0" smtClean="0"/>
                  <a:t>EXAMPLE:</a:t>
                </a:r>
              </a:p>
              <a:p>
                <a:pPr algn="ctr"/>
                <a:endParaRPr lang="en-GB" sz="2000" b="1" u="sng" dirty="0"/>
              </a:p>
              <a:p>
                <a:pPr algn="ctr"/>
                <a:r>
                  <a:rPr lang="en-GB" sz="2000" dirty="0" smtClean="0"/>
                  <a:t>16 birds are sitting on a branch.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 smtClean="0"/>
                  <a:t> of the birds fly away! </a:t>
                </a:r>
              </a:p>
              <a:p>
                <a:pPr algn="ctr"/>
                <a:endParaRPr lang="en-GB" sz="2000" dirty="0"/>
              </a:p>
              <a:p>
                <a:pPr marL="457200" indent="-457200" algn="ctr">
                  <a:buAutoNum type="arabicParenR"/>
                </a:pPr>
                <a:r>
                  <a:rPr lang="en-GB" sz="2000" dirty="0" smtClean="0"/>
                  <a:t>How many birds flew away?</a:t>
                </a:r>
              </a:p>
              <a:p>
                <a:pPr marL="457200" indent="-457200" algn="ctr">
                  <a:buAutoNum type="arabicParenR"/>
                </a:pPr>
                <a:r>
                  <a:rPr lang="en-GB" sz="2000" dirty="0" smtClean="0"/>
                  <a:t>How many birds are left on the branch?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5" y="1412776"/>
                <a:ext cx="8280136" cy="3604705"/>
              </a:xfrm>
              <a:prstGeom prst="rect">
                <a:avLst/>
              </a:prstGeom>
              <a:blipFill rotWithShape="1">
                <a:blip r:embed="rId6"/>
                <a:stretch>
                  <a:fillRect t="-846" r="-295" b="-3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3" y="5027353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</a:t>
            </a:r>
            <a:r>
              <a:rPr lang="en-GB" sz="3200" u="sng" dirty="0">
                <a:latin typeface="Comic Sans MS" panose="030F0702030302020204" pitchFamily="66" charset="0"/>
              </a:rPr>
              <a:t>3</a:t>
            </a:r>
            <a:r>
              <a:rPr lang="en-GB" sz="3200" u="sng" dirty="0" smtClean="0">
                <a:latin typeface="Comic Sans MS" panose="030F0702030302020204" pitchFamily="66" charset="0"/>
              </a:rPr>
              <a:t>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003" y="1408639"/>
                <a:ext cx="8280136" cy="465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u="sng" dirty="0" smtClean="0">
                    <a:latin typeface="Comic Sans MS" panose="030F0702030302020204" pitchFamily="66" charset="0"/>
                  </a:rPr>
                  <a:t>SOLVING THE EXAMPLE</a:t>
                </a:r>
              </a:p>
              <a:p>
                <a:pPr algn="ctr"/>
                <a:endParaRPr lang="en-GB" sz="2000" b="1" u="sng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We know that there are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16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birds on the branch, so this is our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amount.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of the birds fly away. 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So, the first part of our calculation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of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16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OR 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16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÷ </a:t>
                </a:r>
                <a:r>
                  <a:rPr lang="en-GB" sz="20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= </a:t>
                </a:r>
                <a:r>
                  <a:rPr lang="en-GB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4 </a:t>
                </a:r>
              </a:p>
              <a:p>
                <a:pPr algn="ctr"/>
                <a:endParaRPr lang="en-GB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000" dirty="0" smtClean="0">
                    <a:latin typeface="Comic Sans MS" panose="030F0702030302020204" pitchFamily="66" charset="0"/>
                  </a:rPr>
                  <a:t>We know this because </a:t>
                </a:r>
                <a:r>
                  <a:rPr lang="en-GB" sz="2000" dirty="0" smtClean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x </a:t>
                </a:r>
                <a:r>
                  <a:rPr lang="en-GB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 = </a:t>
                </a:r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16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!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03" y="1408639"/>
                <a:ext cx="8280136" cy="4654864"/>
              </a:xfrm>
              <a:prstGeom prst="rect">
                <a:avLst/>
              </a:prstGeom>
              <a:blipFill rotWithShape="1">
                <a:blip r:embed="rId6"/>
                <a:stretch>
                  <a:fillRect t="-654" b="-1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29" y="3754749"/>
            <a:ext cx="2745471" cy="27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4)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9003" y="1408639"/>
            <a:ext cx="82801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SOLVING THE EXAMPLE</a:t>
            </a:r>
          </a:p>
          <a:p>
            <a:pPr algn="ctr"/>
            <a:endParaRPr lang="en-GB" sz="20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So, if 4 birds flew away and there were 16 birds to begin with, how many birds are left on the branch?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Our calculation is 16 – 4 = 12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So, the answer to the second question is…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There are 12 birds left on the branch!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2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50" y="4855700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89" y="5387335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32" y="6016552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7" y="4855701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16" y="5330784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82" y="5902819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83" y="5064085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05" y="5881404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08417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04" y="5559635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52" y="4870935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craig.paterson\AppData\Local\Microsoft\Windows\INetCache\IE\C43TIY1T\hummingbir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53367"/>
            <a:ext cx="686367" cy="6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4)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05054" y="1967662"/>
            <a:ext cx="220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Confused?!</a:t>
            </a:r>
          </a:p>
        </p:txBody>
      </p:sp>
      <p:pic>
        <p:nvPicPr>
          <p:cNvPr id="2050" name="Picture 2" descr="C:\Users\craig.paterson\AppData\Local\Microsoft\Windows\INetCache\IE\EYP3CZYM\confused-monkey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61" y="12140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2996952"/>
            <a:ext cx="858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Don’t worry!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Have a go at solving the word problems on the following slide. Just try your hardest.</a:t>
            </a:r>
          </a:p>
        </p:txBody>
      </p:sp>
      <p:pic>
        <p:nvPicPr>
          <p:cNvPr id="2051" name="Picture 3" descr="C:\Users\craig.paterson\AppData\Local\Microsoft\Windows\INetCache\IE\SSLNSO0U\important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11" y="4909144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2156" y="4922528"/>
            <a:ext cx="287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ALWAYS read the question all the way through before even trying to answer it!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3126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5)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0" y="0"/>
            <a:ext cx="7777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1)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9" y="2564904"/>
            <a:ext cx="3672408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2544" y="1157550"/>
            <a:ext cx="47678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This is a picture of a very famous steam train called </a:t>
            </a:r>
          </a:p>
          <a:p>
            <a:pPr algn="ctr"/>
            <a:r>
              <a:rPr lang="en-GB" sz="2400" dirty="0" smtClean="0"/>
              <a:t>‘The Flying Scotsman’.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It was built in England in 1923 by a famous railway company called the LNER (London North Eastern Railway).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 train was used to transport people between London and Edinburgh (in only 8 hours!) This was at a time when EasyJet didn’t exist! 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5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2)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780074"/>
            <a:ext cx="4767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It made the first non-stop train trip between the 2 cities in 1928</a:t>
            </a:r>
            <a:r>
              <a:rPr lang="en-GB" sz="2400" dirty="0" smtClean="0"/>
              <a:t>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It was also the first steam train to be officially recorded travelling faster than 100 mph (miles per hour). This happened in 1934!   </a:t>
            </a:r>
          </a:p>
          <a:p>
            <a:pPr algn="ctr"/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9" y="1196752"/>
            <a:ext cx="342875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3)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1" y="1481526"/>
            <a:ext cx="47678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LNER – the company that owned the train and the railway line – designed lots of posters to promote their railway.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They wanted as many people as possible to pay to use the railway and travel to Scotland.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So, they designed lots of posters to encourage people to go! See some of their other posters on the next slides!</a:t>
            </a:r>
          </a:p>
          <a:p>
            <a:pPr algn="ctr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r="16562"/>
          <a:stretch/>
        </p:blipFill>
        <p:spPr>
          <a:xfrm>
            <a:off x="899592" y="1196752"/>
            <a:ext cx="3063875" cy="482665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963467" y="4941168"/>
            <a:ext cx="639726" cy="3589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4)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73" y="1268760"/>
            <a:ext cx="3376586" cy="4915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3" y="1481526"/>
            <a:ext cx="50808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5)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048581"/>
            <a:ext cx="4207458" cy="3201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69" y="2130511"/>
            <a:ext cx="3978442" cy="31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249" y="56833"/>
            <a:ext cx="7125113" cy="66799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French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94042"/>
            <a:ext cx="900559" cy="72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9118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LI: I am learning the parts of the body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6723" y="5721488"/>
            <a:ext cx="4223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hlinkClick r:id="rId5"/>
              </a:rPr>
              <a:t>https://www.french-games.net/frenchlessons?topic=Body%20-%20parts%20of%20the%20body&amp;level=primary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13872" r="27965" b="14583"/>
          <a:stretch/>
        </p:blipFill>
        <p:spPr bwMode="auto">
          <a:xfrm>
            <a:off x="283989" y="1647504"/>
            <a:ext cx="4280817" cy="291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0622" y="1345848"/>
            <a:ext cx="37558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 smtClean="0"/>
              <a:t>On Friday, we reminded ourselves of how to say some of the parts of the body in French! </a:t>
            </a:r>
          </a:p>
          <a:p>
            <a:pPr algn="ctr"/>
            <a:endParaRPr lang="en-GB" sz="1900" dirty="0"/>
          </a:p>
          <a:p>
            <a:pPr algn="ctr"/>
            <a:r>
              <a:rPr lang="en-GB" sz="1900" dirty="0" smtClean="0"/>
              <a:t>Click on the link below and then click ‘Full Tutorial’. Go through the online lesson (it features some body parts we haven’t learned yet!)</a:t>
            </a:r>
          </a:p>
          <a:p>
            <a:pPr algn="ctr"/>
            <a:endParaRPr lang="en-GB" sz="1900" dirty="0"/>
          </a:p>
          <a:p>
            <a:pPr algn="ctr"/>
            <a:r>
              <a:rPr lang="en-GB" sz="1900" dirty="0" smtClean="0"/>
              <a:t>Next, play some of the games to practise your skills (pong is my favourite!) </a:t>
            </a:r>
            <a:endParaRPr lang="en-GB" sz="19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03848" y="2646205"/>
            <a:ext cx="1944216" cy="323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47864" y="1988840"/>
            <a:ext cx="1682758" cy="25769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raig.paterson\AppData\Local\Microsoft\Windows\INetCache\IE\LNRCFLDQ\owl-flag-french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4" y="4779284"/>
            <a:ext cx="1251525" cy="10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6)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" y="1741798"/>
            <a:ext cx="4638787" cy="3714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88" y="1741798"/>
            <a:ext cx="4394127" cy="34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Topic (slide 7) – Great Scots!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481526"/>
            <a:ext cx="555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0189" y="6567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L.I. I am learning about ‘The Flying Scotsman’ train and can design a poster</a:t>
            </a:r>
            <a:endParaRPr lang="en-GB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66" y="481356"/>
            <a:ext cx="691110" cy="5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783" y="1196752"/>
            <a:ext cx="82964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/>
              <a:t>TASK</a:t>
            </a:r>
          </a:p>
          <a:p>
            <a:pPr algn="ctr"/>
            <a:endParaRPr lang="en-GB" sz="2000" b="1" u="sng" dirty="0"/>
          </a:p>
          <a:p>
            <a:pPr algn="ctr"/>
            <a:r>
              <a:rPr lang="en-GB" sz="2000" dirty="0" smtClean="0"/>
              <a:t>Design a poster in the style of the LNER posters seen on the previous slides.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Focus on one place in Scotland – it could be a city like Edinburgh or Glasgow or it could be a small town like Armadale! It could even be somewhere in the countryside.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Your poster </a:t>
            </a:r>
            <a:r>
              <a:rPr lang="en-GB" sz="2000" b="1" dirty="0" smtClean="0"/>
              <a:t>must</a:t>
            </a:r>
            <a:r>
              <a:rPr lang="en-GB" sz="2000" dirty="0" smtClean="0"/>
              <a:t> have ‘LNER’ on it somewhere. Pretend that you are being employed by the train company to design it! 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Post your completed work on Teams. Don’t rush – I will make this your task for this afternoon and tomorrow afternoon so that you have some time. You could even use paints (if you have them). </a:t>
            </a:r>
            <a:endParaRPr lang="en-GB" sz="2000" dirty="0"/>
          </a:p>
        </p:txBody>
      </p:sp>
      <p:pic>
        <p:nvPicPr>
          <p:cNvPr id="3074" name="Picture 2" descr="C:\Users\craig.paterson\AppData\Local\Microsoft\Windows\INetCache\IE\SSLNSO0U\1200px-Kentford_-_60103_climbing_towards_Minehea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27" y="5905733"/>
            <a:ext cx="1259632" cy="8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3" y="13096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Joe- 25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b="1" dirty="0" smtClean="0">
                <a:latin typeface="Comic Sans MS" panose="030F0702030302020204" pitchFamily="66" charset="0"/>
              </a:rPr>
              <a:t> May 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recognise and spell common words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312739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1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9503" y="1882180"/>
            <a:ext cx="821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1874808"/>
            <a:ext cx="6658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We are moving onto a new set of common words today!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This is set 5. We have looked at these words briefly in class but this week we will refresh our knowledge of them and have a practise!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 smtClean="0"/>
              <a:t>Go to the next slide to see the list of common words. </a:t>
            </a:r>
            <a:endParaRPr lang="en-GB" sz="2400" b="1" dirty="0"/>
          </a:p>
        </p:txBody>
      </p:sp>
      <p:pic>
        <p:nvPicPr>
          <p:cNvPr id="3074" name="Picture 2" descr="C:\Users\craig.paterson\AppData\Local\Microsoft\Windows\INetCache\IE\XWZA8QP6\owl-part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9" y="1154916"/>
            <a:ext cx="1367895" cy="18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raig.paterson\AppData\Local\Microsoft\Windows\INetCache\IE\S7I5Y6QY\spelling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81" y="4941168"/>
            <a:ext cx="1608555" cy="16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raig.paterson\AppData\Local\Microsoft\Windows\INetCache\IE\I227I5X2\be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4" y="29787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15" y="712237"/>
            <a:ext cx="7362530" cy="5009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recognise and spell common words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73708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2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3428"/>
            <a:ext cx="862881" cy="69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9503" y="1882180"/>
            <a:ext cx="821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28826"/>
              </p:ext>
            </p:extLst>
          </p:nvPr>
        </p:nvGraphicFramePr>
        <p:xfrm>
          <a:off x="612774" y="1203733"/>
          <a:ext cx="8072810" cy="539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405"/>
                <a:gridCol w="4036405"/>
              </a:tblGrid>
              <a:tr h="6372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Common words set 5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January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August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February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September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March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October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April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November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May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December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June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quickly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July 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important</a:t>
                      </a:r>
                      <a:endParaRPr lang="en-GB" sz="3200" dirty="0"/>
                    </a:p>
                  </a:txBody>
                  <a:tcPr/>
                </a:tc>
              </a:tr>
              <a:tr h="594929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mumbled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3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3" y="1010072"/>
            <a:ext cx="736253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u="sng" dirty="0" smtClean="0">
                <a:latin typeface="Comic Sans MS" panose="030F0702030302020204" pitchFamily="66" charset="0"/>
              </a:rPr>
              <a:t>LI: I can recognise and spell common words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312739"/>
            <a:ext cx="7991672" cy="595981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Spelling slide 3 (Tom Fletcher &amp; Roald Dahl groups)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175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9503" y="1882180"/>
            <a:ext cx="821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7895" y="1525344"/>
            <a:ext cx="8234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TASK: </a:t>
            </a:r>
            <a:r>
              <a:rPr lang="en-GB" sz="2000" dirty="0" smtClean="0"/>
              <a:t>Today, I’d like you to practise your common words using a fun strategy from your spelling menu! You can download this on Teams or the school Blog. 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dirty="0" smtClean="0"/>
              <a:t>Do this in your jotters please. 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512" y="3687572"/>
            <a:ext cx="3381916" cy="2536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7562" y="369231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67594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11144" r="20597" b="26567"/>
          <a:stretch/>
        </p:blipFill>
        <p:spPr>
          <a:xfrm>
            <a:off x="155575" y="663575"/>
            <a:ext cx="5962852" cy="5032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189" y="5767149"/>
            <a:ext cx="5061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Example of how to practise your common words!</a:t>
            </a:r>
            <a:endParaRPr lang="en-GB" b="1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8793" y="2682598"/>
            <a:ext cx="3076568" cy="13232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74348" y="663575"/>
            <a:ext cx="25696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400" b="1" u="sng" dirty="0"/>
              <a:t>TASK: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You have got a new set of common words to practise today! 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Remember </a:t>
            </a:r>
            <a:r>
              <a:rPr lang="en-GB" sz="2400" dirty="0"/>
              <a:t>to use the ‘Read, Write and Spell’ strategy to help you practise. </a:t>
            </a:r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5868144" y="3179978"/>
            <a:ext cx="936104" cy="9691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2775" y="1632286"/>
            <a:ext cx="7923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en-GB" sz="2400" i="1" dirty="0" smtClean="0">
              <a:latin typeface="Comic Sans MS" panose="030F0702030302020204" pitchFamily="66" charset="0"/>
            </a:endParaRPr>
          </a:p>
          <a:p>
            <a:pPr algn="ctr"/>
            <a:endParaRPr lang="en-GB" sz="2600" b="1" i="1" u="sng" dirty="0" smtClean="0">
              <a:latin typeface="Comic Sans MS" panose="030F0702030302020204" pitchFamily="66" charset="0"/>
            </a:endParaRPr>
          </a:p>
          <a:p>
            <a:pPr fontAlgn="base"/>
            <a:endParaRPr lang="en-GB" sz="2400" i="1" dirty="0" smtClean="0"/>
          </a:p>
          <a:p>
            <a:pPr fontAlgn="base"/>
            <a:endParaRPr lang="en-GB" sz="2400" i="1" dirty="0" smtClean="0"/>
          </a:p>
          <a:p>
            <a:pPr algn="ctr"/>
            <a:endParaRPr lang="en-GB" sz="2600" b="1" i="1" dirty="0">
              <a:latin typeface="Comic Sans MS" panose="030F0702030302020204" pitchFamily="66" charset="0"/>
            </a:endParaRPr>
          </a:p>
          <a:p>
            <a:pPr algn="ctr"/>
            <a:endParaRPr lang="en-GB" sz="2600" b="1" i="1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0518" y="1720840"/>
            <a:ext cx="87219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 i="1" u="sng" dirty="0"/>
              <a:t>David Walliams </a:t>
            </a:r>
            <a:r>
              <a:rPr lang="en-GB" sz="2400" b="1" i="1" dirty="0"/>
              <a:t>–</a:t>
            </a:r>
            <a:r>
              <a:rPr lang="en-GB" sz="2400" i="1" dirty="0"/>
              <a:t> </a:t>
            </a:r>
            <a:r>
              <a:rPr lang="en-GB" sz="2400" i="1" dirty="0">
                <a:hlinkClick r:id="rId4"/>
              </a:rPr>
              <a:t>t-l-54603-the-messy-magpie-story-powerpoint_ver_3</a:t>
            </a:r>
            <a:endParaRPr lang="en-GB" sz="2400" dirty="0"/>
          </a:p>
          <a:p>
            <a:pPr fontAlgn="base"/>
            <a:endParaRPr lang="en-GB" sz="2400" dirty="0" smtClean="0"/>
          </a:p>
          <a:p>
            <a:pPr fontAlgn="base"/>
            <a:r>
              <a:rPr lang="en-GB" sz="2400" dirty="0" smtClean="0"/>
              <a:t>Task </a:t>
            </a:r>
            <a:r>
              <a:rPr lang="en-GB" sz="2400" dirty="0"/>
              <a:t>– </a:t>
            </a:r>
            <a:r>
              <a:rPr lang="en-GB" sz="2400" dirty="0">
                <a:hlinkClick r:id="rId5"/>
              </a:rPr>
              <a:t>t-l-54587-the-messy-magpie-differentiated-reading-comprehension-activity_ver_3</a:t>
            </a:r>
            <a:endParaRPr lang="en-GB" sz="2400" dirty="0"/>
          </a:p>
          <a:p>
            <a:pPr fontAlgn="base"/>
            <a:r>
              <a:rPr lang="en-GB" sz="2400" dirty="0">
                <a:hlinkClick r:id="rId6"/>
              </a:rPr>
              <a:t>t-l-54587-the-messy-magpie-differentiated-reading-comprehension-activity_ver_3 Answers</a:t>
            </a:r>
            <a:endParaRPr lang="en-GB" sz="2400" dirty="0"/>
          </a:p>
          <a:p>
            <a:pPr fontAlgn="base"/>
            <a:endParaRPr lang="en-GB" sz="2400" b="1" i="1" dirty="0" smtClean="0"/>
          </a:p>
          <a:p>
            <a:pPr fontAlgn="base"/>
            <a:r>
              <a:rPr lang="en-GB" sz="2400" b="1" i="1" u="sng" dirty="0" smtClean="0"/>
              <a:t>Roald </a:t>
            </a:r>
            <a:r>
              <a:rPr lang="en-GB" sz="2400" b="1" i="1" u="sng" dirty="0"/>
              <a:t>Dahl </a:t>
            </a:r>
            <a:r>
              <a:rPr lang="en-GB" sz="2400" i="1" u="sng" dirty="0"/>
              <a:t>–</a:t>
            </a:r>
            <a:r>
              <a:rPr lang="en-GB" sz="2400" i="1" dirty="0"/>
              <a:t> </a:t>
            </a:r>
            <a:r>
              <a:rPr lang="en-GB" sz="2400" i="1" dirty="0">
                <a:hlinkClick r:id="rId7"/>
              </a:rPr>
              <a:t>Chapter 1 – Prior Knowledge</a:t>
            </a:r>
            <a:endParaRPr lang="en-GB" sz="2400" dirty="0"/>
          </a:p>
          <a:p>
            <a:pPr fontAlgn="base"/>
            <a:endParaRPr lang="en-GB" sz="2400" b="1" i="1" dirty="0" smtClean="0"/>
          </a:p>
          <a:p>
            <a:pPr fontAlgn="base"/>
            <a:r>
              <a:rPr lang="en-GB" sz="2400" b="1" i="1" u="sng" dirty="0" smtClean="0"/>
              <a:t>Tom </a:t>
            </a:r>
            <a:r>
              <a:rPr lang="en-GB" sz="2400" b="1" i="1" u="sng" dirty="0"/>
              <a:t>Fletcher </a:t>
            </a:r>
            <a:r>
              <a:rPr lang="en-GB" sz="2400" i="1" u="sng" dirty="0"/>
              <a:t>–</a:t>
            </a:r>
            <a:r>
              <a:rPr lang="en-GB" sz="2400" i="1" dirty="0"/>
              <a:t> </a:t>
            </a:r>
            <a:r>
              <a:rPr lang="en-GB" sz="2400" i="1" dirty="0">
                <a:hlinkClick r:id="rId8"/>
              </a:rPr>
              <a:t>Chapter 8 – Visualiser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Maths (slide 1)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16" y="599605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1778" y="702415"/>
            <a:ext cx="609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0002"/>
            <a:ext cx="1072167" cy="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4628" y="800741"/>
            <a:ext cx="590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L.I. I am learning about fractions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574" y="1262406"/>
                <a:ext cx="8988425" cy="564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000" dirty="0" smtClean="0"/>
              </a:p>
              <a:p>
                <a:pPr algn="ctr"/>
                <a:r>
                  <a:rPr lang="en-GB" sz="2000" dirty="0" smtClean="0"/>
                  <a:t>Last week, we learned how to find the fractions of an amount by using division. Remember, we divide the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amount</a:t>
                </a:r>
                <a:r>
                  <a:rPr lang="en-GB" sz="2000" dirty="0" smtClean="0"/>
                  <a:t> by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the bottom digit of the fraction (the denominator</a:t>
                </a:r>
                <a:r>
                  <a:rPr lang="en-GB" sz="2000" dirty="0" smtClean="0"/>
                  <a:t>)!</a:t>
                </a:r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600" dirty="0" smtClean="0"/>
                  <a:t>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2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/>
                      </a:rPr>
                      <m:t>of</m:t>
                    </m:r>
                    <m:r>
                      <a:rPr lang="en-GB" sz="2600" b="0" i="0" smtClean="0">
                        <a:latin typeface="Cambria Math"/>
                      </a:rPr>
                      <m:t> 27=9 </m:t>
                    </m:r>
                  </m:oMath>
                </a14:m>
                <a:endParaRPr lang="en-GB" sz="2600" dirty="0" smtClean="0"/>
              </a:p>
              <a:p>
                <a:pPr algn="ctr"/>
                <a:endParaRPr lang="en-GB" sz="2600" dirty="0"/>
              </a:p>
              <a:p>
                <a:pPr algn="ctr"/>
                <a:r>
                  <a:rPr lang="en-GB" sz="2000" dirty="0" smtClean="0"/>
                  <a:t>We did this by dividing </a:t>
                </a:r>
                <a:r>
                  <a:rPr lang="en-GB" sz="2000" dirty="0" smtClean="0">
                    <a:solidFill>
                      <a:srgbClr val="FF0000"/>
                    </a:solidFill>
                  </a:rPr>
                  <a:t>27</a:t>
                </a:r>
                <a:r>
                  <a:rPr lang="en-GB" sz="2000" dirty="0" smtClean="0"/>
                  <a:t> by </a:t>
                </a:r>
                <a:r>
                  <a:rPr lang="en-GB" sz="20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GB" sz="2000" dirty="0" smtClean="0"/>
                  <a:t> (27 into 3 equal portions), like this… </a:t>
                </a:r>
              </a:p>
              <a:p>
                <a:pPr algn="ctr"/>
                <a:endParaRPr lang="en-GB" sz="2600" dirty="0"/>
              </a:p>
              <a:p>
                <a:pPr algn="ctr"/>
                <a:r>
                  <a:rPr lang="en-GB" sz="2600" dirty="0" smtClean="0">
                    <a:solidFill>
                      <a:srgbClr val="FF0000"/>
                    </a:solidFill>
                  </a:rPr>
                  <a:t>27</a:t>
                </a:r>
                <a:r>
                  <a:rPr lang="en-GB" sz="2600" dirty="0" smtClean="0"/>
                  <a:t> ÷ </a:t>
                </a:r>
                <a:r>
                  <a:rPr lang="en-GB" sz="26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GB" sz="2600" dirty="0" smtClean="0"/>
                  <a:t> = </a:t>
                </a:r>
                <a:r>
                  <a:rPr lang="en-GB" sz="2600" dirty="0" smtClean="0">
                    <a:solidFill>
                      <a:srgbClr val="00B050"/>
                    </a:solidFill>
                  </a:rPr>
                  <a:t>9</a:t>
                </a:r>
                <a:r>
                  <a:rPr lang="en-GB" sz="2600" dirty="0" smtClean="0"/>
                  <a:t> </a:t>
                </a:r>
              </a:p>
              <a:p>
                <a:pPr algn="ctr"/>
                <a:endParaRPr lang="en-GB" sz="2600" dirty="0"/>
              </a:p>
              <a:p>
                <a:pPr algn="ctr"/>
                <a:r>
                  <a:rPr lang="en-GB" sz="2000" dirty="0" smtClean="0"/>
                  <a:t>Another way of looking at this is, 3 x </a:t>
                </a:r>
                <a:r>
                  <a:rPr lang="en-GB" sz="2000" dirty="0" smtClean="0">
                    <a:solidFill>
                      <a:srgbClr val="00B050"/>
                    </a:solidFill>
                  </a:rPr>
                  <a:t>?</a:t>
                </a:r>
                <a:r>
                  <a:rPr lang="en-GB" sz="2000" dirty="0" smtClean="0"/>
                  <a:t> = 27…</a:t>
                </a:r>
              </a:p>
              <a:p>
                <a:pPr algn="ctr"/>
                <a:endParaRPr lang="en-GB" sz="2600" dirty="0"/>
              </a:p>
              <a:p>
                <a:pPr algn="ctr"/>
                <a:r>
                  <a:rPr lang="en-GB" sz="2600" dirty="0" smtClean="0">
                    <a:solidFill>
                      <a:srgbClr val="0070C0"/>
                    </a:solidFill>
                  </a:rPr>
                  <a:t>3</a:t>
                </a:r>
                <a:r>
                  <a:rPr lang="en-GB" sz="2600" dirty="0" smtClean="0"/>
                  <a:t> x </a:t>
                </a:r>
                <a:r>
                  <a:rPr lang="en-GB" sz="2600" dirty="0" smtClean="0">
                    <a:solidFill>
                      <a:srgbClr val="00B050"/>
                    </a:solidFill>
                  </a:rPr>
                  <a:t>9</a:t>
                </a:r>
                <a:r>
                  <a:rPr lang="en-GB" sz="2600" dirty="0" smtClean="0"/>
                  <a:t> = </a:t>
                </a:r>
                <a:r>
                  <a:rPr lang="en-GB" sz="2600" dirty="0" smtClean="0">
                    <a:solidFill>
                      <a:srgbClr val="FF0000"/>
                    </a:solidFill>
                  </a:rPr>
                  <a:t>27</a:t>
                </a:r>
              </a:p>
              <a:p>
                <a:pPr algn="ctr"/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4" y="1262406"/>
                <a:ext cx="8988425" cy="5645328"/>
              </a:xfrm>
              <a:prstGeom prst="rect">
                <a:avLst/>
              </a:prstGeom>
              <a:blipFill rotWithShape="1">
                <a:blip r:embed="rId6"/>
                <a:stretch>
                  <a:fillRect l="-136" r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7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3620</TotalTime>
  <Words>1287</Words>
  <Application>Microsoft Office PowerPoint</Application>
  <PresentationFormat>On-screen Show (4:3)</PresentationFormat>
  <Paragraphs>184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Monday 25th May  </vt:lpstr>
      <vt:lpstr>French</vt:lpstr>
      <vt:lpstr>Health and Wellbeing </vt:lpstr>
      <vt:lpstr>Spelling slide 1 (Tom Fletcher &amp; Roald Dahl groups) </vt:lpstr>
      <vt:lpstr>Spelling slide 2 (Tom Fletcher &amp; Roald Dahl groups) </vt:lpstr>
      <vt:lpstr>Spelling slide 3 (Tom Fletcher &amp; Roald Dahl groups) </vt:lpstr>
      <vt:lpstr>PowerPoint Presentation</vt:lpstr>
      <vt:lpstr>Reading </vt:lpstr>
      <vt:lpstr>Maths (slide 1)   </vt:lpstr>
      <vt:lpstr>Maths (slide 2)   </vt:lpstr>
      <vt:lpstr>Maths (slide 3)   </vt:lpstr>
      <vt:lpstr>Maths (slide 4)   </vt:lpstr>
      <vt:lpstr>Maths (slide 4)   </vt:lpstr>
      <vt:lpstr>Maths (slide 5)   </vt:lpstr>
      <vt:lpstr>Topic (slide 1) – Great Scots! </vt:lpstr>
      <vt:lpstr>Topic (slide 2) – Great Scots! </vt:lpstr>
      <vt:lpstr>Topic (slide 3) – Great Scots! </vt:lpstr>
      <vt:lpstr>Topic (slide 4) – Great Scots! </vt:lpstr>
      <vt:lpstr>Topic (slide 5) – Great Scots! </vt:lpstr>
      <vt:lpstr>Topic (slide 6) – Great Scots! </vt:lpstr>
      <vt:lpstr>Topic (slide 7) – Great Scots!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288</cp:revision>
  <dcterms:created xsi:type="dcterms:W3CDTF">2020-03-21T18:06:53Z</dcterms:created>
  <dcterms:modified xsi:type="dcterms:W3CDTF">2020-05-25T07:57:17Z</dcterms:modified>
</cp:coreProperties>
</file>