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9" r:id="rId3"/>
    <p:sldId id="260" r:id="rId4"/>
    <p:sldId id="257" r:id="rId5"/>
    <p:sldId id="261" r:id="rId6"/>
    <p:sldId id="263" r:id="rId7"/>
    <p:sldId id="275" r:id="rId8"/>
    <p:sldId id="273" r:id="rId9"/>
    <p:sldId id="265" r:id="rId10"/>
    <p:sldId id="274"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1" autoAdjust="0"/>
    <p:restoredTop sz="94660"/>
  </p:normalViewPr>
  <p:slideViewPr>
    <p:cSldViewPr>
      <p:cViewPr>
        <p:scale>
          <a:sx n="72" d="100"/>
          <a:sy n="72" d="100"/>
        </p:scale>
        <p:origin x="-6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24/05/2020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24/05/2020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24/05/2020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24/05/2020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24/05/2020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MNFdY4cZtW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VhfIgghOP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eBvJVOuBPX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QsuagCNBt6o"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W94SdiWhtr8#action=share"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Monday 25-5-20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448272"/>
          </a:xfrm>
        </p:spPr>
        <p:txBody>
          <a:bodyPr/>
          <a:lstStyle/>
          <a:p>
            <a:r>
              <a:rPr lang="en-GB" sz="3200" dirty="0" smtClean="0">
                <a:latin typeface="SassoonCRInfantMedium" panose="02000603020000020003" pitchFamily="2" charset="0"/>
              </a:rPr>
              <a:t>Good Morning Everyone!</a:t>
            </a:r>
          </a:p>
          <a:p>
            <a:endParaRPr lang="en-GB" dirty="0"/>
          </a:p>
        </p:txBody>
      </p:sp>
      <p:pic>
        <p:nvPicPr>
          <p:cNvPr id="4" name="Picture 3" descr="C:\Users\marianne.docherty\AppData\Local\Microsoft\Windows\INetCache\IE\PD7VUD0M\tumblr_m7wrzqcuZz1rxi8kvo6_r1_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913922"/>
            <a:ext cx="180020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P.E.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85000" lnSpcReduction="20000"/>
          </a:bodyPr>
          <a:lstStyle/>
          <a:p>
            <a:r>
              <a:rPr lang="en-GB" dirty="0" smtClean="0"/>
              <a:t>Click on the following link for today’s P.E. session</a:t>
            </a:r>
          </a:p>
          <a:p>
            <a:endParaRPr lang="en-GB" dirty="0"/>
          </a:p>
          <a:p>
            <a:r>
              <a:rPr lang="en-GB" dirty="0">
                <a:hlinkClick r:id="rId2"/>
              </a:rPr>
              <a:t>https://www.youtube.com/watch?v=MNFdY4cZtWY</a:t>
            </a:r>
            <a:endParaRPr lang="en-GB" dirty="0" smtClean="0"/>
          </a:p>
          <a:p>
            <a:pPr marL="0" indent="0">
              <a:buNone/>
            </a:pPr>
            <a:r>
              <a:rPr lang="en-GB" dirty="0" smtClean="0"/>
              <a:t>  </a:t>
            </a:r>
          </a:p>
          <a:p>
            <a:pPr marL="0" indent="0">
              <a:buNone/>
            </a:pPr>
            <a:r>
              <a:rPr lang="en-GB" dirty="0"/>
              <a:t> </a:t>
            </a:r>
            <a:r>
              <a:rPr lang="en-GB" dirty="0" smtClean="0"/>
              <a:t>                          </a:t>
            </a:r>
            <a:endParaRPr lang="en-GB" dirty="0"/>
          </a:p>
          <a:p>
            <a:pPr marL="0" indent="0">
              <a:buNone/>
            </a:pPr>
            <a:r>
              <a:rPr lang="en-GB" dirty="0" smtClean="0"/>
              <a:t>                           </a:t>
            </a:r>
            <a:endParaRPr lang="en-GB" dirty="0"/>
          </a:p>
          <a:p>
            <a:pPr marL="0" indent="0">
              <a:buNone/>
            </a:pPr>
            <a:r>
              <a:rPr lang="en-GB" dirty="0" smtClean="0"/>
              <a:t>     </a:t>
            </a:r>
          </a:p>
          <a:p>
            <a:endParaRPr lang="en-GB" dirty="0"/>
          </a:p>
          <a:p>
            <a:endParaRPr lang="en-GB" dirty="0" smtClean="0"/>
          </a:p>
          <a:p>
            <a:r>
              <a:rPr lang="en-GB" dirty="0" smtClean="0"/>
              <a:t>Alternatively, join family members for a walk, run or cycle.</a:t>
            </a:r>
            <a:endParaRPr lang="en-GB" dirty="0"/>
          </a:p>
        </p:txBody>
      </p:sp>
      <p:pic>
        <p:nvPicPr>
          <p:cNvPr id="3074" name="Picture 2" descr="C:\Users\marianne.docherty\AppData\Local\Microsoft\Windows\INetCache\IE\VPM0XAD3\physical-activity-ma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068960"/>
            <a:ext cx="460851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68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You might like to dedicate your prayer to </a:t>
            </a:r>
            <a:r>
              <a:rPr lang="en-GB" dirty="0">
                <a:latin typeface="SassoonCRInfantMedium" panose="02000603020000020003" pitchFamily="2" charset="0"/>
              </a:rPr>
              <a:t>s</a:t>
            </a:r>
            <a:r>
              <a:rPr lang="en-GB" dirty="0" smtClean="0">
                <a:latin typeface="SassoonCRInfantMedium" panose="02000603020000020003" pitchFamily="2" charset="0"/>
              </a:rPr>
              <a:t>omeone in your family who is unwell or who just needs your prayers. </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4098" name="Picture 2" descr="C:\Users\marianne.docherty\AppData\Local\Microsoft\Windows\INetCache\IE\329LSYY7\pray2babout2beveryth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4124" y="4077072"/>
            <a:ext cx="152304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3075" name="Picture 3" descr="C:\Users\marianne.docherty\AppData\Local\Microsoft\Windows\INetCache\IE\329LSYY7\10001362-smiling-star-showing-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83163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French</a:t>
            </a:r>
          </a:p>
          <a:p>
            <a:r>
              <a:rPr lang="en-GB" dirty="0" smtClean="0"/>
              <a:t>Morning Starter</a:t>
            </a:r>
          </a:p>
          <a:p>
            <a:r>
              <a:rPr lang="en-GB" dirty="0" smtClean="0"/>
              <a:t>Maths Lesson</a:t>
            </a:r>
          </a:p>
          <a:p>
            <a:r>
              <a:rPr lang="en-GB" dirty="0" smtClean="0"/>
              <a:t>Spelling</a:t>
            </a:r>
          </a:p>
          <a:p>
            <a:r>
              <a:rPr lang="en-GB" dirty="0" smtClean="0"/>
              <a:t>Literacy</a:t>
            </a:r>
          </a:p>
          <a:p>
            <a:r>
              <a:rPr lang="en-GB" dirty="0" smtClean="0"/>
              <a:t>R.E.</a:t>
            </a:r>
          </a:p>
          <a:p>
            <a:r>
              <a:rPr lang="en-GB" dirty="0" smtClean="0"/>
              <a:t>P.E.</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disco </a:t>
            </a:r>
            <a:r>
              <a:rPr lang="en-GB" dirty="0" err="1" smtClean="0">
                <a:latin typeface="SassoonCRInfantMedium" panose="02000603020000020003" pitchFamily="2" charset="0"/>
              </a:rPr>
              <a:t>en</a:t>
            </a:r>
            <a:r>
              <a:rPr lang="en-GB" dirty="0" smtClean="0">
                <a:latin typeface="SassoonCRInfantMedium" panose="02000603020000020003" pitchFamily="2" charset="0"/>
              </a:rPr>
              <a:t> </a:t>
            </a:r>
            <a:r>
              <a:rPr lang="en-GB" dirty="0" err="1" smtClean="0">
                <a:latin typeface="SassoonCRInfantMedium" panose="02000603020000020003" pitchFamily="2" charset="0"/>
              </a:rPr>
              <a:t>francais</a:t>
            </a:r>
            <a:r>
              <a:rPr lang="en-GB" dirty="0" smtClean="0">
                <a:latin typeface="SassoonCRInfantMedium" panose="02000603020000020003" pitchFamily="2" charset="0"/>
              </a:rPr>
              <a:t>:-</a:t>
            </a:r>
          </a:p>
          <a:p>
            <a:pPr marL="0" indent="0">
              <a:buNone/>
            </a:pPr>
            <a:r>
              <a:rPr lang="en-GB" dirty="0">
                <a:hlinkClick r:id="rId3"/>
              </a:rPr>
              <a:t>https://www.youtube.com/watch?v=KVhfIgghOPw</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Or join the Body Coach live at 9am</a:t>
            </a:r>
          </a:p>
          <a:p>
            <a:pPr marL="0" indent="0">
              <a:buNone/>
            </a:pPr>
            <a:endParaRPr lang="en-GB" dirty="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2119257"/>
            <a:ext cx="6196405" cy="3613999"/>
          </a:xfrm>
        </p:spPr>
        <p:txBody>
          <a:bodyPr>
            <a:normAutofit fontScale="85000" lnSpcReduction="20000"/>
          </a:bodyPr>
          <a:lstStyle/>
          <a:p>
            <a:pPr marL="0" indent="0">
              <a:buNone/>
            </a:pPr>
            <a:r>
              <a:rPr lang="en-GB" dirty="0" smtClean="0">
                <a:latin typeface="SassoonCRInfantMedium" panose="02000603020000020003" pitchFamily="2" charset="0"/>
              </a:rPr>
              <a:t>Click on the link below to sing along to the weather song in French?</a:t>
            </a:r>
          </a:p>
          <a:p>
            <a:pPr marL="0" indent="0">
              <a:buNone/>
            </a:pPr>
            <a:r>
              <a:rPr lang="en-GB" dirty="0">
                <a:hlinkClick r:id="rId2"/>
              </a:rPr>
              <a:t>https://www.youtube.com/watch?v=eBvJVOuBPXI</a:t>
            </a: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Can you write today’s date in French?</a:t>
            </a:r>
          </a:p>
          <a:p>
            <a:pPr marL="0" indent="0">
              <a:buNone/>
            </a:pPr>
            <a:r>
              <a:rPr lang="en-GB" dirty="0" err="1" smtClean="0">
                <a:latin typeface="SassoonCRInfantMedium" panose="02000603020000020003" pitchFamily="2" charset="0"/>
              </a:rPr>
              <a:t>Quelle</a:t>
            </a:r>
            <a:r>
              <a:rPr lang="en-GB" dirty="0" smtClean="0">
                <a:latin typeface="SassoonCRInfantMedium" panose="02000603020000020003" pitchFamily="2" charset="0"/>
              </a:rPr>
              <a:t> </a:t>
            </a:r>
            <a:r>
              <a:rPr lang="en-GB" dirty="0" err="1" smtClean="0">
                <a:latin typeface="SassoonCRInfantMedium" panose="02000603020000020003" pitchFamily="2" charset="0"/>
              </a:rPr>
              <a:t>est</a:t>
            </a:r>
            <a:r>
              <a:rPr lang="en-GB" dirty="0" smtClean="0">
                <a:latin typeface="SassoonCRInfantMedium" panose="02000603020000020003" pitchFamily="2" charset="0"/>
              </a:rPr>
              <a:t> la date </a:t>
            </a:r>
            <a:r>
              <a:rPr lang="en-GB" dirty="0" err="1" smtClean="0">
                <a:latin typeface="SassoonCRInfantMedium" panose="02000603020000020003" pitchFamily="2" charset="0"/>
              </a:rPr>
              <a:t>aujourd’hui</a:t>
            </a:r>
            <a:r>
              <a:rPr lang="en-GB" dirty="0" smtClean="0">
                <a:latin typeface="SassoonCRInfantMedium" panose="02000603020000020003" pitchFamily="2" charset="0"/>
              </a:rPr>
              <a:t>?</a:t>
            </a:r>
          </a:p>
          <a:p>
            <a:pPr marL="0" indent="0">
              <a:buNone/>
            </a:pPr>
            <a:r>
              <a:rPr lang="en-GB" dirty="0" err="1" smtClean="0">
                <a:latin typeface="SassoonCRInfantMedium" panose="02000603020000020003" pitchFamily="2" charset="0"/>
              </a:rPr>
              <a:t>C’est</a:t>
            </a:r>
            <a:r>
              <a:rPr lang="en-GB" dirty="0" smtClean="0">
                <a:latin typeface="SassoonCRInfantMedium" panose="02000603020000020003" pitchFamily="2" charset="0"/>
              </a:rPr>
              <a:t>  ……………………..</a:t>
            </a:r>
          </a:p>
          <a:p>
            <a:pPr marL="0" indent="0">
              <a:buNone/>
            </a:pP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Can you also write today’s weather in French?</a:t>
            </a:r>
          </a:p>
          <a:p>
            <a:pPr marL="0" indent="0">
              <a:buNone/>
            </a:pPr>
            <a:r>
              <a:rPr lang="en-GB" dirty="0" err="1" smtClean="0">
                <a:latin typeface="SassoonCRInfantMedium" panose="02000603020000020003" pitchFamily="2" charset="0"/>
              </a:rPr>
              <a:t>Quel</a:t>
            </a:r>
            <a:r>
              <a:rPr lang="en-GB" dirty="0" smtClean="0">
                <a:latin typeface="SassoonCRInfantMedium" panose="02000603020000020003" pitchFamily="2" charset="0"/>
              </a:rPr>
              <a:t> temps fait-</a:t>
            </a:r>
            <a:r>
              <a:rPr lang="en-GB" dirty="0" err="1" smtClean="0">
                <a:latin typeface="SassoonCRInfantMedium" panose="02000603020000020003" pitchFamily="2" charset="0"/>
              </a:rPr>
              <a:t>il</a:t>
            </a:r>
            <a:r>
              <a:rPr lang="en-GB" dirty="0" smtClean="0">
                <a:latin typeface="SassoonCRInfantMedium" panose="02000603020000020003" pitchFamily="2" charset="0"/>
              </a:rPr>
              <a:t>?</a:t>
            </a:r>
          </a:p>
          <a:p>
            <a:pPr marL="0" indent="0">
              <a:buNone/>
            </a:pPr>
            <a:r>
              <a:rPr lang="en-GB" dirty="0" smtClean="0">
                <a:latin typeface="SassoonCRInfantMedium" panose="02000603020000020003" pitchFamily="2" charset="0"/>
              </a:rPr>
              <a:t>Il </a:t>
            </a:r>
            <a:r>
              <a:rPr lang="en-GB" dirty="0" err="1" smtClean="0">
                <a:latin typeface="SassoonCRInfantMedium" panose="02000603020000020003" pitchFamily="2" charset="0"/>
              </a:rPr>
              <a:t>pleut</a:t>
            </a:r>
            <a:r>
              <a:rPr lang="en-GB" dirty="0" smtClean="0">
                <a:latin typeface="SassoonCRInfantMedium" panose="02000603020000020003" pitchFamily="2" charset="0"/>
              </a:rPr>
              <a:t>/ Il fait beau/ Il fait </a:t>
            </a:r>
            <a:r>
              <a:rPr lang="en-GB" dirty="0" err="1" smtClean="0">
                <a:latin typeface="SassoonCRInfantMedium" panose="02000603020000020003" pitchFamily="2" charset="0"/>
              </a:rPr>
              <a:t>froid</a:t>
            </a:r>
            <a:r>
              <a:rPr lang="en-GB" dirty="0" smtClean="0">
                <a:latin typeface="SassoonCRInfantMedium" panose="02000603020000020003" pitchFamily="2" charset="0"/>
              </a:rPr>
              <a:t>/ Il y a du vent/</a:t>
            </a:r>
          </a:p>
          <a:p>
            <a:pPr marL="0" indent="0">
              <a:buNone/>
            </a:pPr>
            <a:r>
              <a:rPr lang="en-GB" dirty="0" smtClean="0">
                <a:latin typeface="SassoonCRInfantMedium" panose="02000603020000020003" pitchFamily="2" charset="0"/>
              </a:rPr>
              <a:t>Il fait </a:t>
            </a:r>
            <a:r>
              <a:rPr lang="en-GB" dirty="0" err="1" smtClean="0">
                <a:latin typeface="SassoonCRInfantMedium" panose="02000603020000020003" pitchFamily="2" charset="0"/>
              </a:rPr>
              <a:t>mauvais</a:t>
            </a:r>
            <a:r>
              <a:rPr lang="en-GB" dirty="0" smtClean="0">
                <a:latin typeface="SassoonCRInfantMedium" panose="02000603020000020003" pitchFamily="2" charset="0"/>
              </a:rPr>
              <a:t>/ Il y a des </a:t>
            </a:r>
            <a:r>
              <a:rPr lang="en-GB" dirty="0" err="1" smtClean="0">
                <a:latin typeface="SassoonCRInfantMedium" panose="02000603020000020003" pitchFamily="2" charset="0"/>
              </a:rPr>
              <a:t>nuages</a:t>
            </a:r>
            <a:r>
              <a:rPr lang="en-GB" dirty="0" smtClean="0">
                <a:latin typeface="SassoonCRInfantMedium" panose="02000603020000020003" pitchFamily="2" charset="0"/>
              </a:rPr>
              <a:t>/ Il y a du </a:t>
            </a:r>
            <a:r>
              <a:rPr lang="en-GB" dirty="0" err="1" smtClean="0">
                <a:latin typeface="SassoonCRInfantMedium" panose="02000603020000020003" pitchFamily="2" charset="0"/>
              </a:rPr>
              <a:t>soleil</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smtClean="0">
                <a:latin typeface="SassoonCRInfantMedium" panose="02000603020000020003" pitchFamily="2" charset="0"/>
              </a:rPr>
              <a:t>Morning Starter</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464496"/>
          </a:xfrm>
        </p:spPr>
        <p:txBody>
          <a:bodyPr>
            <a:normAutofit fontScale="55000" lnSpcReduction="20000"/>
          </a:bodyPr>
          <a:lstStyle/>
          <a:p>
            <a:pPr marL="0" indent="0">
              <a:buNone/>
            </a:pPr>
            <a:endParaRPr lang="en-GB" sz="2800" dirty="0" smtClean="0">
              <a:latin typeface="SassoonCRInfantMedium" panose="02000603020000020003" pitchFamily="2" charset="0"/>
            </a:endParaRPr>
          </a:p>
          <a:p>
            <a:pPr marL="0" indent="0">
              <a:buNone/>
            </a:pPr>
            <a:r>
              <a:rPr lang="en-GB" sz="3300" dirty="0" smtClean="0">
                <a:latin typeface="SassoonCRInfantMedium" panose="02000603020000020003" pitchFamily="2" charset="0"/>
              </a:rPr>
              <a:t>Today, everyone’s morning starter is 15-20 minutes on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Well done to those of you who are doing your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tasks. I can see who is working on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through the weekly report. I will be rewarding every students who logs on for at least 15mins with 50 coins. The top 3 students [students who spend the most time] will get 100 coins. </a:t>
            </a: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r>
              <a:rPr lang="en-GB" sz="3300" dirty="0" smtClean="0">
                <a:latin typeface="SassoonCRInfantMedium" panose="02000603020000020003" pitchFamily="2" charset="0"/>
              </a:rPr>
              <a:t>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4500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99250"/>
          </a:xfrm>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4032448"/>
          </a:xfrm>
        </p:spPr>
        <p:txBody>
          <a:bodyPr>
            <a:noAutofit/>
          </a:bodyPr>
          <a:lstStyle/>
          <a:p>
            <a:pPr marL="0" indent="0">
              <a:buNone/>
            </a:pPr>
            <a:endParaRPr lang="en-GB" sz="1400" dirty="0" smtClean="0">
              <a:latin typeface="SassoonCRInfantMedium" panose="02000603020000020003" pitchFamily="2" charset="0"/>
            </a:endParaRPr>
          </a:p>
          <a:p>
            <a:r>
              <a:rPr lang="en-GB" sz="2000" dirty="0" smtClean="0">
                <a:latin typeface="SassoonCRInfantMedium" panose="02000603020000020003" pitchFamily="2" charset="0"/>
              </a:rPr>
              <a:t>Today we are learning to read a timetable.</a:t>
            </a:r>
          </a:p>
          <a:p>
            <a:r>
              <a:rPr lang="en-GB" sz="2000" dirty="0" smtClean="0">
                <a:latin typeface="SassoonCRInfantMedium" panose="02000603020000020003" pitchFamily="2" charset="0"/>
              </a:rPr>
              <a:t>The timetable is an example of what your school timetable might look like. It is </a:t>
            </a:r>
            <a:r>
              <a:rPr lang="en-GB" sz="2000" u="sng" dirty="0" smtClean="0">
                <a:latin typeface="SassoonCRInfantMedium" panose="02000603020000020003" pitchFamily="2" charset="0"/>
              </a:rPr>
              <a:t>not</a:t>
            </a:r>
            <a:r>
              <a:rPr lang="en-GB" sz="2000" dirty="0" smtClean="0">
                <a:latin typeface="SassoonCRInfantMedium" panose="02000603020000020003" pitchFamily="2" charset="0"/>
              </a:rPr>
              <a:t> your actual timetable. You will use timetables throughout your time at high school so this is a really useful real life Maths lesson.</a:t>
            </a:r>
          </a:p>
          <a:p>
            <a:r>
              <a:rPr lang="en-GB" sz="2000" dirty="0" smtClean="0">
                <a:latin typeface="SassoonCRInfantMedium" panose="02000603020000020003" pitchFamily="2" charset="0"/>
              </a:rPr>
              <a:t>Please find your timetable and tasks attached to the blog. Today, please answer the questions in the </a:t>
            </a:r>
            <a:r>
              <a:rPr lang="en-GB" sz="2000" u="sng" dirty="0" smtClean="0">
                <a:solidFill>
                  <a:srgbClr val="FFC000"/>
                </a:solidFill>
                <a:latin typeface="SassoonCRInfantMedium" panose="02000603020000020003" pitchFamily="2" charset="0"/>
              </a:rPr>
              <a:t>peach</a:t>
            </a:r>
            <a:r>
              <a:rPr lang="en-GB" sz="2000" dirty="0" smtClean="0">
                <a:solidFill>
                  <a:srgbClr val="0070C0"/>
                </a:solidFill>
                <a:latin typeface="SassoonCRInfantMedium" panose="02000603020000020003" pitchFamily="2" charset="0"/>
              </a:rPr>
              <a:t> </a:t>
            </a:r>
            <a:r>
              <a:rPr lang="en-GB" sz="2000" dirty="0" smtClean="0">
                <a:latin typeface="SassoonCRInfantMedium" panose="02000603020000020003" pitchFamily="2" charset="0"/>
              </a:rPr>
              <a:t>and</a:t>
            </a:r>
            <a:r>
              <a:rPr lang="en-GB" sz="2000" dirty="0" smtClean="0">
                <a:solidFill>
                  <a:srgbClr val="0070C0"/>
                </a:solidFill>
                <a:latin typeface="SassoonCRInfantMedium" panose="02000603020000020003" pitchFamily="2" charset="0"/>
              </a:rPr>
              <a:t> </a:t>
            </a:r>
            <a:r>
              <a:rPr lang="en-GB" sz="2000" u="sng" dirty="0" smtClean="0">
                <a:solidFill>
                  <a:srgbClr val="7030A0"/>
                </a:solidFill>
                <a:latin typeface="SassoonCRInfantMedium" panose="02000603020000020003" pitchFamily="2" charset="0"/>
              </a:rPr>
              <a:t>lilac</a:t>
            </a:r>
            <a:r>
              <a:rPr lang="en-GB" sz="2000" dirty="0" smtClean="0">
                <a:solidFill>
                  <a:srgbClr val="0070C0"/>
                </a:solidFill>
                <a:latin typeface="SassoonCRInfantMedium" panose="02000603020000020003" pitchFamily="2" charset="0"/>
              </a:rPr>
              <a:t> </a:t>
            </a:r>
            <a:r>
              <a:rPr lang="en-GB" sz="2000" dirty="0" smtClean="0">
                <a:latin typeface="SassoonCRInfantMedium" panose="02000603020000020003" pitchFamily="2" charset="0"/>
              </a:rPr>
              <a:t>sections only.  </a:t>
            </a:r>
          </a:p>
          <a:p>
            <a:r>
              <a:rPr lang="en-GB" sz="2000" dirty="0" smtClean="0">
                <a:latin typeface="SassoonCRInfantMedium" panose="02000603020000020003" pitchFamily="2" charset="0"/>
              </a:rPr>
              <a:t>I would like all groups to try this task. If you have any problems, please get in touch on Teams.</a:t>
            </a:r>
          </a:p>
          <a:p>
            <a:pPr marL="0" indent="0">
              <a:buNone/>
            </a:pPr>
            <a:endParaRPr lang="en-GB" sz="2000" dirty="0" smtClean="0">
              <a:latin typeface="SassoonCRInfantMedium" panose="02000603020000020003" pitchFamily="2" charset="0"/>
            </a:endParaRPr>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p>
          <a:p>
            <a:pPr marL="0" indent="0">
              <a:buNone/>
            </a:pPr>
            <a:endParaRPr lang="en-GB" sz="2000" dirty="0" smtClean="0"/>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endParaRPr lang="en-GB" sz="2000" dirty="0">
              <a:latin typeface="SassoonCRInfantMedium" panose="02000603020000020003" pitchFamily="2" charset="0"/>
            </a:endParaRPr>
          </a:p>
        </p:txBody>
      </p:sp>
      <p:pic>
        <p:nvPicPr>
          <p:cNvPr id="4" name="Picture 3" descr="C:\Users\marianne.docherty\AppData\Local\Microsoft\Windows\INetCache\IE\HP17TGP7\School_Timetab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08720"/>
            <a:ext cx="1126629" cy="842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VPM0XAD3\My-School-Timetable-doraemon-300x23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908720"/>
            <a:ext cx="1212726" cy="84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SassoonCRInfantMedium" panose="02000603020000020003" pitchFamily="2" charset="0"/>
              </a:rPr>
              <a:t>Spelling</a:t>
            </a:r>
            <a:endParaRPr lang="en-GB" sz="4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409727"/>
          </a:xfrm>
        </p:spPr>
        <p:txBody>
          <a:bodyPr/>
          <a:lstStyle/>
          <a:p>
            <a:r>
              <a:rPr lang="en-GB" sz="1800" dirty="0" smtClean="0">
                <a:latin typeface="SassoonCRInfantMedium" panose="02000603020000020003" pitchFamily="2" charset="0"/>
              </a:rPr>
              <a:t>Log in to </a:t>
            </a:r>
            <a:r>
              <a:rPr lang="en-GB" sz="1800" dirty="0" err="1" smtClean="0">
                <a:latin typeface="SassoonCRInfantMedium" panose="02000603020000020003" pitchFamily="2" charset="0"/>
              </a:rPr>
              <a:t>Sumdog</a:t>
            </a:r>
            <a:r>
              <a:rPr lang="en-GB" sz="1800" dirty="0" smtClean="0">
                <a:latin typeface="SassoonCRInfantMedium" panose="02000603020000020003" pitchFamily="2" charset="0"/>
              </a:rPr>
              <a:t> for your spelling task.</a:t>
            </a:r>
          </a:p>
          <a:p>
            <a:r>
              <a:rPr lang="en-GB" sz="1800" dirty="0" smtClean="0">
                <a:latin typeface="SassoonCRInfantMedium" panose="02000603020000020003" pitchFamily="2" charset="0"/>
              </a:rPr>
              <a:t>You will need to make sure you click on the task set for your group.</a:t>
            </a:r>
          </a:p>
          <a:p>
            <a:r>
              <a:rPr lang="en-GB" sz="1800" dirty="0" smtClean="0">
                <a:latin typeface="SassoonCRInfantMedium" panose="02000603020000020003" pitchFamily="2" charset="0"/>
              </a:rPr>
              <a:t>Group 1 – Red Reading Group, Group 2 – Most of the Class</a:t>
            </a:r>
          </a:p>
          <a:p>
            <a:pPr marL="0" indent="0">
              <a:buNone/>
            </a:pPr>
            <a:r>
              <a:rPr lang="en-GB" sz="1800" dirty="0" smtClean="0">
                <a:latin typeface="SassoonCRInfantMedium" panose="02000603020000020003" pitchFamily="2" charset="0"/>
              </a:rPr>
              <a:t>    Group 3 – Super Spellers</a:t>
            </a:r>
          </a:p>
          <a:p>
            <a:pPr marL="0" indent="0">
              <a:buNone/>
            </a:pPr>
            <a:r>
              <a:rPr lang="en-GB" sz="1800" dirty="0" smtClean="0">
                <a:latin typeface="SassoonCRInfantMedium" panose="02000603020000020003" pitchFamily="2" charset="0"/>
              </a:rPr>
              <a:t>This task is set for the whole week. If you find the words too hard, drop down a group and if they’re too easy, try the next group up. The words are based on your spelling lists.</a:t>
            </a:r>
          </a:p>
          <a:p>
            <a:pPr marL="0" indent="0">
              <a:buNone/>
            </a:pPr>
            <a:r>
              <a:rPr lang="en-GB" sz="1800" dirty="0" smtClean="0">
                <a:latin typeface="SassoonCRInfantMedium" panose="02000603020000020003" pitchFamily="2" charset="0"/>
              </a:rPr>
              <a:t>At the end of the week, I will be able to view how you got on with your work</a:t>
            </a:r>
            <a:endParaRPr lang="en-GB" sz="1800" dirty="0">
              <a:latin typeface="SassoonCRInfantMedium" panose="02000603020000020003" pitchFamily="2" charset="0"/>
            </a:endParaRPr>
          </a:p>
        </p:txBody>
      </p:sp>
      <p:pic>
        <p:nvPicPr>
          <p:cNvPr id="4" name="Picture 2" descr="C:\Users\marianne.docherty\AppData\Local\Microsoft\Windows\INetCache\IE\VPM0XAD3\freelance-wri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085185"/>
            <a:ext cx="1800200" cy="84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7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Literacy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5"/>
            <a:ext cx="6196405" cy="3672408"/>
          </a:xfrm>
        </p:spPr>
        <p:txBody>
          <a:bodyPr>
            <a:normAutofit fontScale="92500" lnSpcReduction="20000"/>
          </a:bodyPr>
          <a:lstStyle/>
          <a:p>
            <a:r>
              <a:rPr lang="en-GB" sz="1800" dirty="0" smtClean="0">
                <a:latin typeface="SassoonCRInfantMedium" panose="02000603020000020003" pitchFamily="2" charset="0"/>
              </a:rPr>
              <a:t>Today, we’re going to do read the next 3 chapters of ‘Wonder’. [‘Home’, ‘First-Day Jitters’ &amp; ‘Locks’]</a:t>
            </a:r>
          </a:p>
          <a:p>
            <a:r>
              <a:rPr lang="en-GB" sz="1800" dirty="0" smtClean="0">
                <a:latin typeface="SassoonCRInfantMedium" panose="02000603020000020003" pitchFamily="2" charset="0"/>
              </a:rPr>
              <a:t>Click on the link to listen to the story. Please listen up to 12mins 33 secs, no further!:-</a:t>
            </a:r>
          </a:p>
          <a:p>
            <a:r>
              <a:rPr lang="en-GB" sz="1600" dirty="0">
                <a:hlinkClick r:id="rId2"/>
              </a:rPr>
              <a:t>https://www.youtube.com/watch?v=QsuagCNBt6o</a:t>
            </a:r>
            <a:endParaRPr lang="en-GB" sz="1600" dirty="0" smtClean="0">
              <a:latin typeface="SassoonCRInfantMedium" panose="02000603020000020003" pitchFamily="2" charset="0"/>
            </a:endParaRPr>
          </a:p>
          <a:p>
            <a:r>
              <a:rPr lang="en-GB" sz="1800" dirty="0" smtClean="0">
                <a:latin typeface="SassoonCRInfantMedium" panose="02000603020000020003" pitchFamily="2" charset="0"/>
              </a:rPr>
              <a:t>Hopefully, you will have noticed by now that August is incredibly observant. He is very aware of people’s body language which tells him whether they like him or not without them even saying anything to him.</a:t>
            </a:r>
          </a:p>
          <a:p>
            <a:r>
              <a:rPr lang="en-GB" sz="1800" dirty="0" smtClean="0">
                <a:latin typeface="SassoonCRInfantMedium" panose="02000603020000020003" pitchFamily="2" charset="0"/>
              </a:rPr>
              <a:t>Your task, today, is an inference task. You need to find the quotes from the chapter ‘Locks’ which tell you that people don’t like August or don’t want to be near him.</a:t>
            </a:r>
          </a:p>
          <a:p>
            <a:r>
              <a:rPr lang="en-GB" sz="1800" dirty="0" smtClean="0">
                <a:latin typeface="SassoonCRInfantMedium" panose="02000603020000020003" pitchFamily="2" charset="0"/>
              </a:rPr>
              <a:t>I have attached copies of the chapter, ‘Locks’.</a:t>
            </a:r>
          </a:p>
          <a:p>
            <a:r>
              <a:rPr lang="en-GB" sz="1800" dirty="0" smtClean="0">
                <a:latin typeface="SassoonCRInfantMedium" panose="02000603020000020003" pitchFamily="2" charset="0"/>
              </a:rPr>
              <a:t>Red Group: Try to find 2 quotes then do your IDL</a:t>
            </a: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3074" name="Picture 2" descr="C:\Users\marianne.docherty\AppData\Local\Microsoft\Windows\INetCache\IE\IKH0WW8E\13471112763_089bf2511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13471112763_089bf2511f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64704"/>
            <a:ext cx="83972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81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83226"/>
          </a:xfrm>
        </p:spPr>
        <p:txBody>
          <a:bodyPr>
            <a:normAutofit/>
          </a:bodyPr>
          <a:lstStyle/>
          <a:p>
            <a:r>
              <a:rPr lang="en-GB" sz="2800" u="sng" dirty="0" smtClean="0">
                <a:solidFill>
                  <a:srgbClr val="FFC000"/>
                </a:solidFill>
                <a:latin typeface="SassoonCRInfantMedium" panose="02000603020000020003" pitchFamily="2" charset="0"/>
              </a:rPr>
              <a:t>R.E.      </a:t>
            </a:r>
            <a:endParaRPr lang="en-GB" sz="2800" u="sng"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00808"/>
            <a:ext cx="6196405" cy="4248471"/>
          </a:xfrm>
        </p:spPr>
        <p:txBody>
          <a:bodyPr>
            <a:normAutofit/>
          </a:bodyPr>
          <a:lstStyle/>
          <a:p>
            <a:pPr>
              <a:buFont typeface="Wingdings" panose="05000000000000000000" pitchFamily="2" charset="2"/>
              <a:buChar char="§"/>
            </a:pPr>
            <a:r>
              <a:rPr lang="en-GB" sz="1800" dirty="0" smtClean="0">
                <a:solidFill>
                  <a:srgbClr val="0070C0"/>
                </a:solidFill>
                <a:latin typeface="SassoonCRInfantMedium" panose="02000603020000020003" pitchFamily="2" charset="0"/>
              </a:rPr>
              <a:t>Today we are going to learn about the Islamic Faith.</a:t>
            </a:r>
          </a:p>
          <a:p>
            <a:pPr>
              <a:buFont typeface="Wingdings" panose="05000000000000000000" pitchFamily="2" charset="2"/>
              <a:buChar char="§"/>
            </a:pPr>
            <a:r>
              <a:rPr lang="en-GB" sz="1800" dirty="0" smtClean="0">
                <a:solidFill>
                  <a:srgbClr val="0070C0"/>
                </a:solidFill>
                <a:latin typeface="SassoonCRInfantMedium" panose="02000603020000020003" pitchFamily="2" charset="0"/>
              </a:rPr>
              <a:t>At the weekend, Muslims all over the world celebrated the festival of Eid which marks the end of Ramadan.</a:t>
            </a:r>
          </a:p>
          <a:p>
            <a:pPr>
              <a:buFont typeface="Wingdings" panose="05000000000000000000" pitchFamily="2" charset="2"/>
              <a:buChar char="§"/>
            </a:pPr>
            <a:r>
              <a:rPr lang="en-GB" sz="1800" dirty="0" smtClean="0">
                <a:solidFill>
                  <a:srgbClr val="0070C0"/>
                </a:solidFill>
                <a:latin typeface="SassoonCRInfantMedium" panose="02000603020000020003" pitchFamily="2" charset="0"/>
              </a:rPr>
              <a:t>Click on the link to find out more:-</a:t>
            </a:r>
          </a:p>
          <a:p>
            <a:pPr marL="0" indent="0">
              <a:buNone/>
            </a:pPr>
            <a:r>
              <a:rPr lang="en-GB" sz="1800" dirty="0">
                <a:hlinkClick r:id="rId2"/>
              </a:rPr>
              <a:t>https://</a:t>
            </a:r>
            <a:r>
              <a:rPr lang="en-GB" sz="1800" dirty="0" smtClean="0">
                <a:hlinkClick r:id="rId2"/>
              </a:rPr>
              <a:t>www.youtube.com/watch?v=W94SdiWhtr8#action=share</a:t>
            </a:r>
            <a:endParaRPr lang="en-GB" dirty="0" smtClean="0">
              <a:latin typeface="SassoonCRInfantMedium" panose="02000603020000020003" pitchFamily="2" charset="0"/>
            </a:endParaRPr>
          </a:p>
          <a:p>
            <a:pPr>
              <a:buFont typeface="Wingdings" panose="05000000000000000000" pitchFamily="2" charset="2"/>
              <a:buChar char="§"/>
            </a:pPr>
            <a:r>
              <a:rPr lang="en-GB" sz="1800" dirty="0" smtClean="0">
                <a:solidFill>
                  <a:srgbClr val="0070C0"/>
                </a:solidFill>
                <a:latin typeface="SassoonCRInfantMedium" panose="02000603020000020003" pitchFamily="2" charset="0"/>
              </a:rPr>
              <a:t>Please now watch the attached </a:t>
            </a:r>
            <a:r>
              <a:rPr lang="en-GB" sz="1800" dirty="0" err="1" smtClean="0">
                <a:solidFill>
                  <a:srgbClr val="0070C0"/>
                </a:solidFill>
                <a:latin typeface="SassoonCRInfantMedium" panose="02000603020000020003" pitchFamily="2" charset="0"/>
              </a:rPr>
              <a:t>powerpoint</a:t>
            </a:r>
            <a:r>
              <a:rPr lang="en-GB" sz="1800" dirty="0" smtClean="0">
                <a:solidFill>
                  <a:srgbClr val="0070C0"/>
                </a:solidFill>
                <a:latin typeface="SassoonCRInfantMedium" panose="02000603020000020003" pitchFamily="2" charset="0"/>
              </a:rPr>
              <a:t>.</a:t>
            </a:r>
          </a:p>
          <a:p>
            <a:pPr>
              <a:buFont typeface="Wingdings" panose="05000000000000000000" pitchFamily="2" charset="2"/>
              <a:buChar char="§"/>
            </a:pPr>
            <a:r>
              <a:rPr lang="en-GB" sz="1800" dirty="0" smtClean="0">
                <a:solidFill>
                  <a:srgbClr val="0070C0"/>
                </a:solidFill>
                <a:latin typeface="SassoonCRInfantMedium" panose="02000603020000020003" pitchFamily="2" charset="0"/>
              </a:rPr>
              <a:t>Your task is to complete the Ramadan Activity sheet attached to the blog. There is no need to print off the activity sheet. You can answer the questions from the activity sheet on blank paper.</a:t>
            </a:r>
          </a:p>
          <a:p>
            <a:pPr marL="0" indent="0">
              <a:buNone/>
            </a:pPr>
            <a:r>
              <a:rPr lang="en-GB" sz="1800" dirty="0">
                <a:solidFill>
                  <a:srgbClr val="0070C0"/>
                </a:solidFill>
                <a:latin typeface="SassoonCRInfantMedium" panose="02000603020000020003" pitchFamily="2" charset="0"/>
              </a:rPr>
              <a:t> </a:t>
            </a:r>
            <a:r>
              <a:rPr lang="en-GB" sz="1800" dirty="0" smtClean="0">
                <a:solidFill>
                  <a:srgbClr val="0070C0"/>
                </a:solidFill>
                <a:latin typeface="SassoonCRInfantMedium" panose="02000603020000020003" pitchFamily="2" charset="0"/>
              </a:rPr>
              <a:t>  </a:t>
            </a:r>
          </a:p>
          <a:p>
            <a:pPr marL="0" indent="0">
              <a:buNone/>
            </a:pPr>
            <a:endParaRPr lang="en-GB" dirty="0">
              <a:solidFill>
                <a:srgbClr val="0070C0"/>
              </a:solidFill>
              <a:latin typeface="SassoonCRInfantMedium" panose="02000603020000020003" pitchFamily="2" charset="0"/>
            </a:endParaRPr>
          </a:p>
        </p:txBody>
      </p:sp>
      <p:pic>
        <p:nvPicPr>
          <p:cNvPr id="2050" name="Picture 2" descr="C:\Users\marianne.docherty\AppData\Local\Microsoft\Windows\INetCache\IE\329LSYY7\eid-al-fitr-greeting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36712"/>
            <a:ext cx="1296144" cy="7186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Y8WOJOLH\eid-mubara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840058"/>
            <a:ext cx="1152128" cy="718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ne.docherty\AppData\Local\Microsoft\Windows\INetCache\IE\329LSYY7\20170625_2_24412798_2347850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085184"/>
            <a:ext cx="5400600" cy="89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265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3719</TotalTime>
  <Words>801</Words>
  <Application>Microsoft Office PowerPoint</Application>
  <PresentationFormat>On-screen Show (4:3)</PresentationFormat>
  <Paragraphs>99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Monday 25-5-20</vt:lpstr>
      <vt:lpstr>Today’s Timetable</vt:lpstr>
      <vt:lpstr>Daily Exercise </vt:lpstr>
      <vt:lpstr>A little bit of French to start the day  </vt:lpstr>
      <vt:lpstr>Morning Starter</vt:lpstr>
      <vt:lpstr>Maths Lesson</vt:lpstr>
      <vt:lpstr>Spelling</vt:lpstr>
      <vt:lpstr>Literacy</vt:lpstr>
      <vt:lpstr>R.E.      </vt:lpstr>
      <vt:lpstr>P.E.</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79</cp:revision>
  <dcterms:created xsi:type="dcterms:W3CDTF">2020-03-23T22:24:08Z</dcterms:created>
  <dcterms:modified xsi:type="dcterms:W3CDTF">2020-05-24T22:05:22Z</dcterms:modified>
</cp:coreProperties>
</file>