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9" r:id="rId3"/>
    <p:sldId id="260" r:id="rId4"/>
    <p:sldId id="277" r:id="rId5"/>
    <p:sldId id="287" r:id="rId6"/>
    <p:sldId id="284" r:id="rId7"/>
    <p:sldId id="280" r:id="rId8"/>
    <p:sldId id="283" r:id="rId9"/>
    <p:sldId id="288" r:id="rId10"/>
    <p:sldId id="281" r:id="rId11"/>
    <p:sldId id="278" r:id="rId12"/>
    <p:sldId id="279"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94660"/>
  </p:normalViewPr>
  <p:slideViewPr>
    <p:cSldViewPr>
      <p:cViewPr>
        <p:scale>
          <a:sx n="72" d="100"/>
          <a:sy n="72" d="100"/>
        </p:scale>
        <p:origin x="-132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6F2DE-24B0-478D-847D-CA523F418550}" type="datetimeFigureOut">
              <a:rPr lang="en-GB" smtClean="0"/>
              <a:t>20/05/2020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323A4-577D-4957-9DB6-24440126AFFA}" type="slidenum">
              <a:rPr lang="en-GB" smtClean="0"/>
              <a:t>‹#›</a:t>
            </a:fld>
            <a:endParaRPr lang="en-GB"/>
          </a:p>
        </p:txBody>
      </p:sp>
    </p:spTree>
    <p:extLst>
      <p:ext uri="{BB962C8B-B14F-4D97-AF65-F5344CB8AC3E}">
        <p14:creationId xmlns:p14="http://schemas.microsoft.com/office/powerpoint/2010/main" val="16089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F323A4-577D-4957-9DB6-24440126AFFA}" type="slidenum">
              <a:rPr lang="en-GB" smtClean="0"/>
              <a:t>3</a:t>
            </a:fld>
            <a:endParaRPr lang="en-GB"/>
          </a:p>
        </p:txBody>
      </p:sp>
    </p:spTree>
    <p:extLst>
      <p:ext uri="{BB962C8B-B14F-4D97-AF65-F5344CB8AC3E}">
        <p14:creationId xmlns:p14="http://schemas.microsoft.com/office/powerpoint/2010/main" val="1775063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20/05/2020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20/05/2020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20/05/2020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20/05/2020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20/05/2020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20/05/2020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20/05/2020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linguascope.com/"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_97QFX3w1E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uokrGye6Xfc"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40769"/>
            <a:ext cx="5723468" cy="1368151"/>
          </a:xfrm>
        </p:spPr>
        <p:txBody>
          <a:bodyPr/>
          <a:lstStyle/>
          <a:p>
            <a:r>
              <a:rPr lang="en-GB" dirty="0" smtClean="0">
                <a:latin typeface="SassoonCRInfantMedium" panose="02000603020000020003" pitchFamily="2" charset="0"/>
              </a:rPr>
              <a:t>Thursday 21-5-20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2924944"/>
            <a:ext cx="5712179" cy="2664296"/>
          </a:xfrm>
        </p:spPr>
        <p:txBody>
          <a:bodyPr/>
          <a:lstStyle/>
          <a:p>
            <a:r>
              <a:rPr lang="en-GB" sz="3200" dirty="0" smtClean="0">
                <a:latin typeface="SassoonCRInfantMedium" panose="02000603020000020003" pitchFamily="2" charset="0"/>
              </a:rPr>
              <a:t>Good Morning Everyone!</a:t>
            </a:r>
          </a:p>
          <a:p>
            <a:endParaRPr lang="en-GB" dirty="0"/>
          </a:p>
        </p:txBody>
      </p:sp>
      <p:pic>
        <p:nvPicPr>
          <p:cNvPr id="1026" name="Picture 2" descr="C:\Users\marianne.docherty\AppData\Local\Microsoft\Windows\INetCache\IE\M1OIXKJY\SpongeBob_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3789040"/>
            <a:ext cx="2273916"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Writing</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988840"/>
            <a:ext cx="6196405" cy="3734229"/>
          </a:xfrm>
        </p:spPr>
        <p:txBody>
          <a:bodyPr>
            <a:normAutofit fontScale="70000" lnSpcReduction="20000"/>
          </a:bodyPr>
          <a:lstStyle/>
          <a:p>
            <a:pPr marL="0" indent="0">
              <a:buNone/>
            </a:pPr>
            <a:r>
              <a:rPr lang="en-GB" dirty="0">
                <a:latin typeface="SassoonCRInfantMedium" panose="02000603020000020003" pitchFamily="2" charset="0"/>
              </a:rPr>
              <a:t>Task:- Your </a:t>
            </a:r>
            <a:r>
              <a:rPr lang="en-GB" dirty="0" smtClean="0">
                <a:latin typeface="SassoonCRInfantMedium" panose="02000603020000020003" pitchFamily="2" charset="0"/>
              </a:rPr>
              <a:t>task is to write a short speech. </a:t>
            </a:r>
          </a:p>
          <a:p>
            <a:pPr marL="0" indent="0">
              <a:buNone/>
            </a:pPr>
            <a:r>
              <a:rPr lang="en-GB" dirty="0" smtClean="0">
                <a:latin typeface="SassoonCRInfantMedium" panose="02000603020000020003" pitchFamily="2" charset="0"/>
              </a:rPr>
              <a:t>Imagine you are a Jacobite leader. Your speech is to persuade ordinary men across the highlands to join the Jacobite army.</a:t>
            </a:r>
          </a:p>
          <a:p>
            <a:pPr marL="0" indent="0">
              <a:buNone/>
            </a:pPr>
            <a:r>
              <a:rPr lang="en-GB" dirty="0" smtClean="0">
                <a:latin typeface="SassoonCRInfantMedium" panose="02000603020000020003" pitchFamily="2" charset="0"/>
              </a:rPr>
              <a:t>Jacobite leaders gave speeches in inns in towns and villages across Scotland where people were sympathetic to the Jacobite cause. Their aim was to raise an army large enough to fight the British government forces.</a:t>
            </a:r>
          </a:p>
          <a:p>
            <a:pPr marL="0" indent="0">
              <a:buNone/>
            </a:pPr>
            <a:r>
              <a:rPr lang="en-GB" dirty="0" smtClean="0">
                <a:latin typeface="SassoonCRInfantMedium" panose="02000603020000020003" pitchFamily="2" charset="0"/>
              </a:rPr>
              <a:t>S.C. </a:t>
            </a:r>
            <a:r>
              <a:rPr lang="en-GB" dirty="0" smtClean="0">
                <a:solidFill>
                  <a:srgbClr val="0070C0"/>
                </a:solidFill>
                <a:latin typeface="SassoonCRInfantMedium" panose="02000603020000020003" pitchFamily="2" charset="0"/>
              </a:rPr>
              <a:t>-  you must include persuasive language.</a:t>
            </a:r>
          </a:p>
          <a:p>
            <a:pPr marL="0" indent="0">
              <a:buNone/>
            </a:pPr>
            <a:r>
              <a:rPr lang="en-GB" dirty="0">
                <a:solidFill>
                  <a:srgbClr val="0070C0"/>
                </a:solidFill>
                <a:latin typeface="SassoonCRInfantMedium" panose="02000603020000020003" pitchFamily="2" charset="0"/>
              </a:rPr>
              <a:t> </a:t>
            </a:r>
            <a:r>
              <a:rPr lang="en-GB" dirty="0" smtClean="0">
                <a:solidFill>
                  <a:srgbClr val="0070C0"/>
                </a:solidFill>
                <a:latin typeface="SassoonCRInfantMedium" panose="02000603020000020003" pitchFamily="2" charset="0"/>
              </a:rPr>
              <a:t>      -  you must include facts and information.</a:t>
            </a:r>
          </a:p>
          <a:p>
            <a:pPr marL="0" indent="0">
              <a:buNone/>
            </a:pPr>
            <a:r>
              <a:rPr lang="en-GB" dirty="0">
                <a:solidFill>
                  <a:srgbClr val="0070C0"/>
                </a:solidFill>
                <a:latin typeface="SassoonCRInfantMedium" panose="02000603020000020003" pitchFamily="2" charset="0"/>
              </a:rPr>
              <a:t> </a:t>
            </a:r>
            <a:r>
              <a:rPr lang="en-GB" dirty="0" smtClean="0">
                <a:solidFill>
                  <a:srgbClr val="0070C0"/>
                </a:solidFill>
                <a:latin typeface="SassoonCRInfantMedium" panose="02000603020000020003" pitchFamily="2" charset="0"/>
              </a:rPr>
              <a:t>      -  you must talk about the benefits of a Jacobite</a:t>
            </a:r>
            <a:endParaRPr lang="en-GB" dirty="0">
              <a:solidFill>
                <a:srgbClr val="0070C0"/>
              </a:solidFill>
              <a:latin typeface="SassoonCRInfantMedium" panose="02000603020000020003" pitchFamily="2" charset="0"/>
            </a:endParaRPr>
          </a:p>
          <a:p>
            <a:pPr marL="0" indent="0">
              <a:buNone/>
            </a:pPr>
            <a:r>
              <a:rPr lang="en-GB" dirty="0" smtClean="0">
                <a:solidFill>
                  <a:srgbClr val="0070C0"/>
                </a:solidFill>
                <a:latin typeface="SassoonCRInfantMedium" panose="02000603020000020003" pitchFamily="2" charset="0"/>
              </a:rPr>
              <a:t>          victory.</a:t>
            </a:r>
          </a:p>
          <a:p>
            <a:pPr marL="0" indent="0">
              <a:buNone/>
            </a:pPr>
            <a:endParaRPr lang="en-GB" dirty="0">
              <a:latin typeface="SassoonCRInfantMedium" panose="02000603020000020003" pitchFamily="2" charset="0"/>
            </a:endParaRPr>
          </a:p>
          <a:p>
            <a:pPr marL="0" indent="0">
              <a:buNone/>
            </a:pPr>
            <a:r>
              <a:rPr lang="en-GB" dirty="0">
                <a:latin typeface="SassoonCRInfantMedium" panose="02000603020000020003" pitchFamily="2" charset="0"/>
              </a:rPr>
              <a:t>I have attached </a:t>
            </a:r>
            <a:r>
              <a:rPr lang="en-GB" dirty="0" smtClean="0">
                <a:latin typeface="SassoonCRInfantMedium" panose="02000603020000020003" pitchFamily="2" charset="0"/>
              </a:rPr>
              <a:t>a checklist for persuasive writing as well as a </a:t>
            </a:r>
            <a:r>
              <a:rPr lang="en-GB" dirty="0" err="1" smtClean="0">
                <a:latin typeface="SassoonCRInfantMedium" panose="02000603020000020003" pitchFamily="2" charset="0"/>
              </a:rPr>
              <a:t>wordmat</a:t>
            </a:r>
            <a:r>
              <a:rPr lang="en-GB" dirty="0" smtClean="0">
                <a:latin typeface="SassoonCRInfantMedium" panose="02000603020000020003" pitchFamily="2" charset="0"/>
              </a:rPr>
              <a:t> </a:t>
            </a:r>
            <a:r>
              <a:rPr lang="en-GB" dirty="0">
                <a:latin typeface="SassoonCRInfantMedium" panose="02000603020000020003" pitchFamily="2" charset="0"/>
              </a:rPr>
              <a:t>to help </a:t>
            </a:r>
            <a:r>
              <a:rPr lang="en-GB" dirty="0" smtClean="0">
                <a:latin typeface="SassoonCRInfantMedium" panose="02000603020000020003" pitchFamily="2" charset="0"/>
              </a:rPr>
              <a:t>you. </a:t>
            </a:r>
            <a:endParaRPr lang="en-GB" dirty="0">
              <a:latin typeface="SassoonCRInfantMedium" panose="02000603020000020003" pitchFamily="2" charset="0"/>
            </a:endParaRPr>
          </a:p>
          <a:p>
            <a:pPr marL="0" indent="0">
              <a:buNone/>
            </a:pPr>
            <a:endParaRPr lang="en-GB" sz="2000" dirty="0">
              <a:latin typeface="SassoonCRInfantMedium" panose="02000603020000020003" pitchFamily="2" charset="0"/>
            </a:endParaRPr>
          </a:p>
          <a:p>
            <a:endParaRPr lang="en-GB" dirty="0"/>
          </a:p>
        </p:txBody>
      </p:sp>
      <p:pic>
        <p:nvPicPr>
          <p:cNvPr id="1026" name="Picture 2" descr="C:\Users\marianne.docherty\AppData\Local\Microsoft\Windows\INetCache\IE\Y8WOJOLH\clipart01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0" y="908720"/>
            <a:ext cx="1371476" cy="791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nne.docherty\AppData\Local\Microsoft\Windows\INetCache\IE\Y8WOJOLH\writing-left-hand-silhouett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908721"/>
            <a:ext cx="1341437" cy="70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44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u="sng" dirty="0" smtClean="0">
                <a:solidFill>
                  <a:srgbClr val="FFC000"/>
                </a:solidFill>
                <a:latin typeface="SassoonCRInfantMedium" panose="02000603020000020003" pitchFamily="2" charset="0"/>
              </a:rPr>
              <a:t>Health and Wellbeing</a:t>
            </a:r>
            <a:endParaRPr lang="en-GB" sz="2800" u="sng"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700809"/>
            <a:ext cx="6349320" cy="4032448"/>
          </a:xfrm>
        </p:spPr>
        <p:txBody>
          <a:bodyPr>
            <a:normAutofit lnSpcReduction="10000"/>
          </a:bodyPr>
          <a:lstStyle/>
          <a:p>
            <a:pPr marL="0" indent="0">
              <a:buNone/>
            </a:pPr>
            <a:r>
              <a:rPr lang="en-GB" sz="1800" dirty="0" smtClean="0">
                <a:latin typeface="SassoonCRInfantMedium" panose="02000603020000020003" pitchFamily="2" charset="0"/>
              </a:rPr>
              <a:t>Today, we are trying to encourage you to do some of your learning outdoors. </a:t>
            </a:r>
          </a:p>
          <a:p>
            <a:pPr marL="0" indent="0">
              <a:buNone/>
            </a:pPr>
            <a:r>
              <a:rPr lang="en-GB" sz="1800" dirty="0" smtClean="0">
                <a:latin typeface="SassoonCRInfantMedium" panose="02000603020000020003" pitchFamily="2" charset="0"/>
              </a:rPr>
              <a:t>For today’s Health and Wellbeing task, try to choose an activity which you find relaxing and calming which does </a:t>
            </a:r>
            <a:r>
              <a:rPr lang="en-GB" sz="1800" u="sng" dirty="0" smtClean="0">
                <a:solidFill>
                  <a:srgbClr val="FF0000"/>
                </a:solidFill>
                <a:latin typeface="SassoonCRInfantMedium" panose="02000603020000020003" pitchFamily="2" charset="0"/>
              </a:rPr>
              <a:t>not</a:t>
            </a:r>
            <a:r>
              <a:rPr lang="en-GB" sz="1800" dirty="0" smtClean="0">
                <a:latin typeface="SassoonCRInfantMedium" panose="02000603020000020003" pitchFamily="2" charset="0"/>
              </a:rPr>
              <a:t> involve technology </a:t>
            </a:r>
            <a:r>
              <a:rPr lang="en-GB" sz="1800" dirty="0" err="1" smtClean="0">
                <a:latin typeface="SassoonCRInfantMedium" panose="02000603020000020003" pitchFamily="2" charset="0"/>
              </a:rPr>
              <a:t>eg</a:t>
            </a:r>
            <a:r>
              <a:rPr lang="en-GB" sz="1800" dirty="0" smtClean="0">
                <a:latin typeface="SassoonCRInfantMedium" panose="02000603020000020003" pitchFamily="2" charset="0"/>
              </a:rPr>
              <a:t>. computer screens, games or phones. Try to do this activity outside.</a:t>
            </a:r>
          </a:p>
          <a:p>
            <a:pPr>
              <a:buFont typeface="Wingdings" panose="05000000000000000000" pitchFamily="2" charset="2"/>
              <a:buChar char="§"/>
            </a:pPr>
            <a:r>
              <a:rPr lang="en-GB" sz="1800" dirty="0" smtClean="0">
                <a:latin typeface="SassoonCRInfantMedium" panose="02000603020000020003" pitchFamily="2" charset="0"/>
              </a:rPr>
              <a:t>Drawing/colouring –in</a:t>
            </a:r>
          </a:p>
          <a:p>
            <a:pPr>
              <a:buFont typeface="Wingdings" panose="05000000000000000000" pitchFamily="2" charset="2"/>
              <a:buChar char="§"/>
            </a:pPr>
            <a:r>
              <a:rPr lang="en-GB" sz="1800" dirty="0" smtClean="0">
                <a:latin typeface="SassoonCRInfantMedium" panose="02000603020000020003" pitchFamily="2" charset="0"/>
              </a:rPr>
              <a:t>Gardening/planting.</a:t>
            </a:r>
          </a:p>
          <a:p>
            <a:pPr>
              <a:buFont typeface="Wingdings" panose="05000000000000000000" pitchFamily="2" charset="2"/>
              <a:buChar char="§"/>
            </a:pPr>
            <a:r>
              <a:rPr lang="en-GB" sz="1800" dirty="0" smtClean="0">
                <a:latin typeface="SassoonCRInfantMedium" panose="02000603020000020003" pitchFamily="2" charset="0"/>
              </a:rPr>
              <a:t>Go for </a:t>
            </a:r>
            <a:r>
              <a:rPr lang="en-GB" sz="1800" dirty="0">
                <a:latin typeface="SassoonCRInfantMedium" panose="02000603020000020003" pitchFamily="2" charset="0"/>
              </a:rPr>
              <a:t>a walk to collect several different objects and observe/describe how each </a:t>
            </a:r>
            <a:r>
              <a:rPr lang="en-GB" sz="1800" dirty="0" smtClean="0">
                <a:latin typeface="SassoonCRInfantMedium" panose="02000603020000020003" pitchFamily="2" charset="0"/>
              </a:rPr>
              <a:t>feels.</a:t>
            </a:r>
          </a:p>
          <a:p>
            <a:pPr>
              <a:buFont typeface="Wingdings" panose="05000000000000000000" pitchFamily="2" charset="2"/>
              <a:buChar char="§"/>
            </a:pPr>
            <a:r>
              <a:rPr lang="en-GB" sz="1800" dirty="0" smtClean="0">
                <a:latin typeface="SassoonCRInfantMedium" panose="02000603020000020003" pitchFamily="2" charset="0"/>
              </a:rPr>
              <a:t>Sit or lie in your garden [if you have one], close your eyes and remember your best day ever.</a:t>
            </a:r>
          </a:p>
          <a:p>
            <a:pPr>
              <a:buFont typeface="Wingdings" panose="05000000000000000000" pitchFamily="2" charset="2"/>
              <a:buChar char="§"/>
            </a:pPr>
            <a:r>
              <a:rPr lang="en-GB" sz="1800" dirty="0" smtClean="0">
                <a:latin typeface="SassoonCRInfantMedium" panose="02000603020000020003" pitchFamily="2" charset="0"/>
              </a:rPr>
              <a:t>Try a yoga session [you can use your phone for this]</a:t>
            </a:r>
          </a:p>
          <a:p>
            <a:pPr>
              <a:buFont typeface="Wingdings" panose="05000000000000000000" pitchFamily="2" charset="2"/>
              <a:buChar char="§"/>
            </a:pPr>
            <a:r>
              <a:rPr lang="en-GB" sz="1800" dirty="0" smtClean="0">
                <a:latin typeface="SassoonCRInfantMedium" panose="02000603020000020003" pitchFamily="2" charset="0"/>
              </a:rPr>
              <a:t>Or think of your own mindfulness activity.</a:t>
            </a:r>
          </a:p>
          <a:p>
            <a:pPr>
              <a:buFont typeface="Wingdings" panose="05000000000000000000" pitchFamily="2" charset="2"/>
              <a:buChar char="§"/>
            </a:pPr>
            <a:endParaRPr lang="en-GB" sz="1800" dirty="0" smtClean="0">
              <a:latin typeface="SassoonCRInfantMedium" panose="02000603020000020003" pitchFamily="2" charset="0"/>
            </a:endParaRPr>
          </a:p>
          <a:p>
            <a:pPr marL="0" indent="0">
              <a:buNone/>
            </a:pPr>
            <a:endParaRPr lang="en-GB" sz="2100" dirty="0">
              <a:latin typeface="SassoonCRInfantMedium" panose="02000603020000020003" pitchFamily="2" charset="0"/>
            </a:endParaRPr>
          </a:p>
        </p:txBody>
      </p:sp>
      <p:pic>
        <p:nvPicPr>
          <p:cNvPr id="1026" name="Picture 2" descr="C:\Users\marianne.docherty\AppData\Local\Microsoft\Windows\INetCache\IE\M9SR5U1H\habits_hand_tagxe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692696"/>
            <a:ext cx="998300" cy="828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M9SR5U1H\7_habits_posters_thumbnai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692696"/>
            <a:ext cx="1152128" cy="8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175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French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18048"/>
            <a:ext cx="6387445" cy="4015208"/>
          </a:xfrm>
        </p:spPr>
        <p:txBody>
          <a:bodyPr>
            <a:normAutofit/>
          </a:bodyPr>
          <a:lstStyle/>
          <a:p>
            <a:pPr marL="0" indent="0">
              <a:buNone/>
            </a:pPr>
            <a:endParaRPr lang="en-GB" sz="1800" dirty="0" smtClean="0">
              <a:latin typeface="SassoonCRInfantMedium" panose="02000603020000020003" pitchFamily="2" charset="0"/>
            </a:endParaRPr>
          </a:p>
          <a:p>
            <a:r>
              <a:rPr lang="en-GB" sz="1800" dirty="0" smtClean="0">
                <a:latin typeface="SassoonCRInfantMedium" panose="02000603020000020003" pitchFamily="2" charset="0"/>
              </a:rPr>
              <a:t>Today, as a starter, we’re going to revise the numbers in French. Play the games for numbers 1-10 and the multiples of 10 on </a:t>
            </a:r>
            <a:r>
              <a:rPr lang="en-GB" sz="1800" dirty="0" err="1" smtClean="0">
                <a:latin typeface="SassoonCRInfantMedium" panose="02000603020000020003" pitchFamily="2" charset="0"/>
              </a:rPr>
              <a:t>linguascope</a:t>
            </a:r>
            <a:r>
              <a:rPr lang="en-GB" sz="1800" dirty="0" smtClean="0">
                <a:latin typeface="SassoonCRInfantMedium" panose="02000603020000020003" pitchFamily="2" charset="0"/>
              </a:rPr>
              <a:t>.</a:t>
            </a:r>
            <a:endParaRPr lang="en-GB" sz="2200" dirty="0">
              <a:latin typeface="SassoonCRInfantMedium" panose="02000603020000020003" pitchFamily="2" charset="0"/>
            </a:endParaRPr>
          </a:p>
          <a:p>
            <a:r>
              <a:rPr lang="en-GB" sz="1800" dirty="0" smtClean="0">
                <a:latin typeface="SassoonCRInfantMedium" panose="02000603020000020003" pitchFamily="2" charset="0"/>
                <a:hlinkClick r:id="rId2"/>
              </a:rPr>
              <a:t>https://</a:t>
            </a:r>
            <a:r>
              <a:rPr lang="en-GB" sz="1800" dirty="0">
                <a:latin typeface="SassoonCRInfantMedium" panose="02000603020000020003" pitchFamily="2" charset="0"/>
                <a:hlinkClick r:id="rId2"/>
              </a:rPr>
              <a:t>www.linguascope.com</a:t>
            </a:r>
            <a:r>
              <a:rPr lang="en-GB" sz="1800" dirty="0" smtClean="0">
                <a:latin typeface="SassoonCRInfantMedium" panose="02000603020000020003" pitchFamily="2" charset="0"/>
                <a:hlinkClick r:id="rId2"/>
              </a:rPr>
              <a:t>/</a:t>
            </a:r>
            <a:endParaRPr lang="en-GB" sz="1800" dirty="0" smtClean="0">
              <a:latin typeface="SassoonCRInfantMedium" panose="02000603020000020003" pitchFamily="2" charset="0"/>
            </a:endParaRPr>
          </a:p>
          <a:p>
            <a:r>
              <a:rPr lang="en-GB" sz="1800" dirty="0" smtClean="0">
                <a:solidFill>
                  <a:srgbClr val="0070C0"/>
                </a:solidFill>
                <a:latin typeface="SassoonCRInfantMedium" panose="02000603020000020003" pitchFamily="2" charset="0"/>
              </a:rPr>
              <a:t>Transition task</a:t>
            </a:r>
            <a:r>
              <a:rPr lang="en-GB" sz="1800" dirty="0" smtClean="0">
                <a:latin typeface="SassoonCRInfantMedium" panose="02000603020000020003" pitchFamily="2" charset="0"/>
              </a:rPr>
              <a:t>:- If you have not have already completed your new mini Transitions Booklet, please try to complete it by Thursday 28</a:t>
            </a:r>
            <a:r>
              <a:rPr lang="en-GB" sz="1800" baseline="30000" dirty="0" smtClean="0">
                <a:latin typeface="SassoonCRInfantMedium" panose="02000603020000020003" pitchFamily="2" charset="0"/>
              </a:rPr>
              <a:t>th</a:t>
            </a:r>
            <a:r>
              <a:rPr lang="en-GB" sz="1800" dirty="0" smtClean="0">
                <a:latin typeface="SassoonCRInfantMedium" panose="02000603020000020003" pitchFamily="2" charset="0"/>
              </a:rPr>
              <a:t> May.</a:t>
            </a:r>
          </a:p>
          <a:p>
            <a:r>
              <a:rPr lang="en-GB" sz="1800" dirty="0" smtClean="0">
                <a:solidFill>
                  <a:srgbClr val="0070C0"/>
                </a:solidFill>
                <a:latin typeface="SassoonCRInfantMedium" panose="02000603020000020003" pitchFamily="2" charset="0"/>
              </a:rPr>
              <a:t>Today’s task</a:t>
            </a:r>
            <a:r>
              <a:rPr lang="en-GB" sz="1800" dirty="0" smtClean="0">
                <a:latin typeface="SassoonCRInfantMedium" panose="02000603020000020003" pitchFamily="2" charset="0"/>
              </a:rPr>
              <a:t>:- Please complete the page</a:t>
            </a:r>
            <a:r>
              <a:rPr lang="en-GB" sz="1800" dirty="0">
                <a:latin typeface="SassoonCRInfantMedium" panose="02000603020000020003" pitchFamily="2" charset="0"/>
              </a:rPr>
              <a:t> </a:t>
            </a:r>
            <a:r>
              <a:rPr lang="en-GB" sz="1800" dirty="0" smtClean="0">
                <a:latin typeface="SassoonCRInfantMedium" panose="02000603020000020003" pitchFamily="2" charset="0"/>
              </a:rPr>
              <a:t>‘Freres </a:t>
            </a:r>
            <a:r>
              <a:rPr lang="en-GB" sz="1800" dirty="0" smtClean="0">
                <a:latin typeface="SassoonCRInfantMedium" panose="02000603020000020003" pitchFamily="2" charset="0"/>
              </a:rPr>
              <a:t>et </a:t>
            </a:r>
            <a:r>
              <a:rPr lang="en-GB" sz="1800" dirty="0" err="1" smtClean="0">
                <a:latin typeface="SassoonCRInfantMedium" panose="02000603020000020003" pitchFamily="2" charset="0"/>
              </a:rPr>
              <a:t>Soeurs</a:t>
            </a:r>
            <a:r>
              <a:rPr lang="en-GB" sz="1800" dirty="0" smtClean="0">
                <a:latin typeface="SassoonCRInfantMedium" panose="02000603020000020003" pitchFamily="2" charset="0"/>
              </a:rPr>
              <a:t>’ in the original paper Transition booklet. You can use the S1 vocabulary booklet which I gave you, to help you with this task. If you have any problems, please let me know on Teams. </a:t>
            </a:r>
            <a:endParaRPr lang="en-GB" sz="1800" dirty="0">
              <a:latin typeface="SassoonCRInfantMedium" panose="02000603020000020003" pitchFamily="2" charset="0"/>
            </a:endParaRPr>
          </a:p>
          <a:p>
            <a:pPr marL="0" indent="0">
              <a:buNone/>
            </a:pPr>
            <a:endParaRPr lang="en-GB" sz="1800" dirty="0">
              <a:latin typeface="SassoonCRInfantMedium" panose="02000603020000020003" pitchFamily="2" charset="0"/>
            </a:endParaRPr>
          </a:p>
          <a:p>
            <a:pPr marL="0" indent="0">
              <a:buNone/>
            </a:pPr>
            <a:endParaRPr lang="en-GB" sz="1800" dirty="0" smtClean="0">
              <a:latin typeface="SassoonCRInfantMedium" panose="02000603020000020003" pitchFamily="2" charset="0"/>
            </a:endParaRPr>
          </a:p>
          <a:p>
            <a:pPr marL="0" indent="0">
              <a:buNone/>
            </a:pPr>
            <a:endParaRPr lang="en-GB" sz="1800" dirty="0">
              <a:latin typeface="SassoonCRInfantMedium" panose="02000603020000020003" pitchFamily="2" charset="0"/>
            </a:endParaRPr>
          </a:p>
          <a:p>
            <a:pPr marL="0" indent="0">
              <a:buNone/>
            </a:pPr>
            <a:endParaRPr lang="en-GB" sz="1800" dirty="0">
              <a:latin typeface="SassoonCRInfantMedium" panose="02000603020000020003" pitchFamily="2" charset="0"/>
            </a:endParaRPr>
          </a:p>
        </p:txBody>
      </p:sp>
      <p:pic>
        <p:nvPicPr>
          <p:cNvPr id="5122" name="Picture 2" descr="C:\Users\marianne.docherty\AppData\Local\Microsoft\Windows\INetCache\IE\M1OIXKJY\french_flag[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980728"/>
            <a:ext cx="1224136" cy="7373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M1OIXKJY\french_flag[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980728"/>
            <a:ext cx="1331640" cy="71355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arianne.docherty\AppData\Local\Microsoft\Windows\INetCache\IE\M9SR5U1H\blonde-160653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2204864"/>
            <a:ext cx="830213" cy="153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72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3950253"/>
          </a:xfrm>
        </p:spPr>
        <p:txBody>
          <a:bodyPr>
            <a:normAutofit/>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for all the key workers who are keeping all our vital services going.</a:t>
            </a:r>
            <a:endParaRPr lang="en-GB" dirty="0" smtClean="0"/>
          </a:p>
          <a:p>
            <a:pPr marL="0" indent="0">
              <a:buNone/>
            </a:pPr>
            <a:endParaRPr lang="en-GB" dirty="0" smtClean="0">
              <a:solidFill>
                <a:srgbClr val="00B050"/>
              </a:solidFill>
            </a:endParaRPr>
          </a:p>
          <a:p>
            <a:endParaRPr lang="en-GB" dirty="0" smtClean="0">
              <a:solidFill>
                <a:srgbClr val="00B050"/>
              </a:solidFill>
            </a:endParaRPr>
          </a:p>
          <a:p>
            <a:endParaRPr lang="en-GB" dirty="0">
              <a:solidFill>
                <a:srgbClr val="00B050"/>
              </a:solidFill>
            </a:endParaRPr>
          </a:p>
          <a:p>
            <a:endParaRPr lang="en-GB" dirty="0" smtClean="0">
              <a:solidFill>
                <a:srgbClr val="00B050"/>
              </a:solidFill>
            </a:endParaRPr>
          </a:p>
          <a:p>
            <a:pPr marL="0" indent="0">
              <a:buNone/>
            </a:pPr>
            <a:endParaRPr lang="en-GB" dirty="0">
              <a:solidFill>
                <a:srgbClr val="00B050"/>
              </a:solidFill>
            </a:endParaRPr>
          </a:p>
        </p:txBody>
      </p:sp>
      <p:pic>
        <p:nvPicPr>
          <p:cNvPr id="3078" name="Picture 6" descr="C:\Users\marianne.docherty\AppData\Local\Microsoft\Windows\INetCache\IE\IKH0WW8E\Prayer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789040"/>
            <a:ext cx="184936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Well done for working hard today</a:t>
            </a:r>
            <a:r>
              <a:rPr lang="en-GB" dirty="0" smtClean="0"/>
              <a:t>!</a:t>
            </a:r>
          </a:p>
          <a:p>
            <a:endParaRPr lang="en-GB" dirty="0"/>
          </a:p>
          <a:p>
            <a:endParaRPr lang="en-GB" dirty="0"/>
          </a:p>
        </p:txBody>
      </p:sp>
      <p:pic>
        <p:nvPicPr>
          <p:cNvPr id="2052" name="Picture 4" descr="C:\Users\marianne.docherty\AppData\Local\Microsoft\Windows\INetCache\IE\M1OIXKJY\smileyface_thumbs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966" y="2996952"/>
            <a:ext cx="29591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20000"/>
          </a:bodyPr>
          <a:lstStyle/>
          <a:p>
            <a:r>
              <a:rPr lang="en-GB" dirty="0" smtClean="0"/>
              <a:t>Morning Exercise</a:t>
            </a:r>
          </a:p>
          <a:p>
            <a:r>
              <a:rPr lang="en-GB" dirty="0" smtClean="0"/>
              <a:t>French</a:t>
            </a:r>
          </a:p>
          <a:p>
            <a:r>
              <a:rPr lang="en-GB" dirty="0" smtClean="0"/>
              <a:t>R.E.</a:t>
            </a:r>
          </a:p>
          <a:p>
            <a:r>
              <a:rPr lang="en-GB" dirty="0" smtClean="0"/>
              <a:t>Maths Lesson</a:t>
            </a:r>
          </a:p>
          <a:p>
            <a:r>
              <a:rPr lang="en-GB" dirty="0" smtClean="0"/>
              <a:t>Grammar</a:t>
            </a:r>
          </a:p>
          <a:p>
            <a:r>
              <a:rPr lang="en-GB" dirty="0" smtClean="0"/>
              <a:t>Lunch – picnic time?</a:t>
            </a:r>
          </a:p>
          <a:p>
            <a:r>
              <a:rPr lang="en-GB" dirty="0" smtClean="0"/>
              <a:t>Writing Task</a:t>
            </a:r>
          </a:p>
          <a:p>
            <a:r>
              <a:rPr lang="en-GB" dirty="0" smtClean="0"/>
              <a:t>Health and Wellbeing</a:t>
            </a:r>
          </a:p>
          <a:p>
            <a:r>
              <a:rPr lang="en-GB" dirty="0" smtClean="0"/>
              <a:t>French Main Lesson</a:t>
            </a:r>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a:bodyPr>
          <a:lstStyle/>
          <a:p>
            <a:r>
              <a:rPr lang="en-GB" dirty="0" smtClean="0">
                <a:latin typeface="SassoonCRInfantMedium" panose="02000603020000020003" pitchFamily="2" charset="0"/>
              </a:rPr>
              <a:t>Try to do some form of exercise to start the day. This could be a walk or run with a family member or a workout in the house. Check with your parents that it is ok for you to do this.</a:t>
            </a:r>
          </a:p>
          <a:p>
            <a:r>
              <a:rPr lang="en-GB" dirty="0" smtClean="0">
                <a:latin typeface="SassoonCRInfantMedium" panose="02000603020000020003" pitchFamily="2" charset="0"/>
              </a:rPr>
              <a:t>Why not try this circuit workout this morning :- </a:t>
            </a:r>
          </a:p>
          <a:p>
            <a:pPr marL="0" indent="0">
              <a:buNone/>
            </a:pPr>
            <a:r>
              <a:rPr lang="en-GB" dirty="0">
                <a:hlinkClick r:id="rId3"/>
              </a:rPr>
              <a:t>https://www.youtube.com/watch?v=_97QFX3w1E4</a:t>
            </a: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endParaRPr lang="en-GB" dirty="0"/>
          </a:p>
        </p:txBody>
      </p:sp>
      <p:pic>
        <p:nvPicPr>
          <p:cNvPr id="5122" name="Picture 2" descr="C:\Users\marianne.docherty\AppData\Local\Microsoft\Windows\INetCache\IE\M1OIXKJY\treadmil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PD7VUD0M\stretchin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891654"/>
            <a:ext cx="792088" cy="82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Medium" panose="02000603020000020003" pitchFamily="2" charset="0"/>
              </a:rPr>
              <a:t>A little bit of French to start the day  </a:t>
            </a:r>
            <a:endParaRPr lang="en-GB" dirty="0">
              <a:latin typeface="SassoonCRInfantMedium" panose="02000603020000020003" pitchFamily="2" charset="0"/>
            </a:endParaRPr>
          </a:p>
        </p:txBody>
      </p:sp>
      <p:sp>
        <p:nvSpPr>
          <p:cNvPr id="3" name="Content Placeholder 2"/>
          <p:cNvSpPr>
            <a:spLocks noGrp="1"/>
          </p:cNvSpPr>
          <p:nvPr>
            <p:ph idx="1"/>
          </p:nvPr>
        </p:nvSpPr>
        <p:spPr>
          <a:xfrm>
            <a:off x="1331640" y="2119257"/>
            <a:ext cx="6480720" cy="3974039"/>
          </a:xfrm>
        </p:spPr>
        <p:txBody>
          <a:bodyPr>
            <a:normAutofit fontScale="70000" lnSpcReduction="20000"/>
          </a:bodyPr>
          <a:lstStyle/>
          <a:p>
            <a:pPr marL="0" indent="0">
              <a:buNone/>
            </a:pPr>
            <a:r>
              <a:rPr lang="en-GB" dirty="0" err="1">
                <a:latin typeface="SassoonCRInfantMedium" panose="02000603020000020003" pitchFamily="2" charset="0"/>
              </a:rPr>
              <a:t>Quelle</a:t>
            </a:r>
            <a:r>
              <a:rPr lang="en-GB" dirty="0">
                <a:latin typeface="SassoonCRInfantMedium" panose="02000603020000020003" pitchFamily="2" charset="0"/>
              </a:rPr>
              <a:t> </a:t>
            </a:r>
            <a:r>
              <a:rPr lang="en-GB" dirty="0" err="1">
                <a:latin typeface="SassoonCRInfantMedium" panose="02000603020000020003" pitchFamily="2" charset="0"/>
              </a:rPr>
              <a:t>est</a:t>
            </a:r>
            <a:r>
              <a:rPr lang="en-GB" dirty="0">
                <a:latin typeface="SassoonCRInfantMedium" panose="02000603020000020003" pitchFamily="2" charset="0"/>
              </a:rPr>
              <a:t> la date </a:t>
            </a:r>
            <a:r>
              <a:rPr lang="en-GB" dirty="0" err="1">
                <a:latin typeface="SassoonCRInfantMedium" panose="02000603020000020003" pitchFamily="2" charset="0"/>
              </a:rPr>
              <a:t>aujourd’hui</a:t>
            </a:r>
            <a:r>
              <a:rPr lang="en-GB" dirty="0">
                <a:latin typeface="SassoonCRInfantMedium" panose="02000603020000020003" pitchFamily="2" charset="0"/>
              </a:rPr>
              <a:t>?           Comment a </a:t>
            </a:r>
            <a:r>
              <a:rPr lang="en-GB" dirty="0" err="1">
                <a:latin typeface="SassoonCRInfantMedium" panose="02000603020000020003" pitchFamily="2" charset="0"/>
              </a:rPr>
              <a:t>va</a:t>
            </a:r>
            <a:r>
              <a:rPr lang="en-GB" dirty="0">
                <a:latin typeface="SassoonCRInfantMedium" panose="02000603020000020003" pitchFamily="2" charset="0"/>
              </a:rPr>
              <a:t>?</a:t>
            </a:r>
          </a:p>
          <a:p>
            <a:pPr marL="0" indent="0">
              <a:buNone/>
            </a:pPr>
            <a:endParaRPr lang="en-GB" dirty="0">
              <a:latin typeface="SassoonCRInfantMedium" panose="02000603020000020003" pitchFamily="2" charset="0"/>
            </a:endParaRPr>
          </a:p>
          <a:p>
            <a:pPr marL="0" indent="0">
              <a:buNone/>
            </a:pPr>
            <a:r>
              <a:rPr lang="en-GB" dirty="0">
                <a:latin typeface="SassoonCRInfantMedium" panose="02000603020000020003" pitchFamily="2" charset="0"/>
              </a:rPr>
              <a:t>e.g. </a:t>
            </a:r>
            <a:r>
              <a:rPr lang="en-GB" dirty="0" err="1">
                <a:latin typeface="SassoonCRInfantMedium" panose="02000603020000020003" pitchFamily="2" charset="0"/>
              </a:rPr>
              <a:t>C’est</a:t>
            </a:r>
            <a:r>
              <a:rPr lang="en-GB" dirty="0">
                <a:latin typeface="SassoonCRInfantMedium" panose="02000603020000020003" pitchFamily="2" charset="0"/>
              </a:rPr>
              <a:t> </a:t>
            </a:r>
            <a:r>
              <a:rPr lang="en-GB" dirty="0" err="1" smtClean="0">
                <a:latin typeface="SassoonCRInfantMedium" panose="02000603020000020003" pitchFamily="2" charset="0"/>
              </a:rPr>
              <a:t>mercredi</a:t>
            </a:r>
            <a:r>
              <a:rPr lang="en-GB" dirty="0" smtClean="0">
                <a:latin typeface="SassoonCRInfantMedium" panose="02000603020000020003" pitchFamily="2" charset="0"/>
              </a:rPr>
              <a:t> </a:t>
            </a:r>
            <a:r>
              <a:rPr lang="en-GB" dirty="0" err="1" smtClean="0">
                <a:latin typeface="SassoonCRInfantMedium" panose="02000603020000020003" pitchFamily="2" charset="0"/>
              </a:rPr>
              <a:t>vingt</a:t>
            </a:r>
            <a:r>
              <a:rPr lang="en-GB" dirty="0" smtClean="0">
                <a:latin typeface="SassoonCRInfantMedium" panose="02000603020000020003" pitchFamily="2" charset="0"/>
              </a:rPr>
              <a:t> </a:t>
            </a:r>
            <a:r>
              <a:rPr lang="en-GB" dirty="0" err="1" smtClean="0">
                <a:latin typeface="SassoonCRInfantMedium" panose="02000603020000020003" pitchFamily="2" charset="0"/>
              </a:rPr>
              <a:t>mai</a:t>
            </a:r>
            <a:r>
              <a:rPr lang="en-GB" dirty="0" smtClean="0">
                <a:latin typeface="SassoonCRInfantMedium" panose="02000603020000020003" pitchFamily="2" charset="0"/>
              </a:rPr>
              <a:t>               </a:t>
            </a:r>
            <a:r>
              <a:rPr lang="en-GB" dirty="0">
                <a:latin typeface="SassoonCRInfantMedium" panose="02000603020000020003" pitchFamily="2" charset="0"/>
              </a:rPr>
              <a:t>Je </a:t>
            </a:r>
            <a:r>
              <a:rPr lang="en-GB" dirty="0" err="1">
                <a:latin typeface="SassoonCRInfantMedium" panose="02000603020000020003" pitchFamily="2" charset="0"/>
              </a:rPr>
              <a:t>suis</a:t>
            </a:r>
            <a:r>
              <a:rPr lang="en-GB" dirty="0">
                <a:latin typeface="SassoonCRInfantMedium" panose="02000603020000020003" pitchFamily="2" charset="0"/>
              </a:rPr>
              <a:t> content(e)</a:t>
            </a:r>
          </a:p>
          <a:p>
            <a:pPr marL="0" indent="0">
              <a:buNone/>
            </a:pPr>
            <a:r>
              <a:rPr lang="en-GB" dirty="0">
                <a:latin typeface="SassoonCRInfantMedium" panose="02000603020000020003" pitchFamily="2" charset="0"/>
              </a:rPr>
              <a:t>                                                    Je ne </a:t>
            </a:r>
            <a:r>
              <a:rPr lang="en-GB" dirty="0" err="1">
                <a:latin typeface="SassoonCRInfantMedium" panose="02000603020000020003" pitchFamily="2" charset="0"/>
              </a:rPr>
              <a:t>suis</a:t>
            </a:r>
            <a:r>
              <a:rPr lang="en-GB" dirty="0">
                <a:latin typeface="SassoonCRInfantMedium" panose="02000603020000020003" pitchFamily="2" charset="0"/>
              </a:rPr>
              <a:t> pas content(e)</a:t>
            </a:r>
          </a:p>
          <a:p>
            <a:pPr marL="0" indent="0">
              <a:buNone/>
            </a:pPr>
            <a:endParaRPr lang="en-GB" dirty="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r>
              <a:rPr lang="en-GB" dirty="0" err="1">
                <a:latin typeface="SassoonCRInfantMedium" panose="02000603020000020003" pitchFamily="2" charset="0"/>
              </a:rPr>
              <a:t>Quel</a:t>
            </a:r>
            <a:r>
              <a:rPr lang="en-GB" dirty="0">
                <a:latin typeface="SassoonCRInfantMedium" panose="02000603020000020003" pitchFamily="2" charset="0"/>
              </a:rPr>
              <a:t> temps fait-</a:t>
            </a:r>
            <a:r>
              <a:rPr lang="en-GB" dirty="0" err="1">
                <a:latin typeface="SassoonCRInfantMedium" panose="02000603020000020003" pitchFamily="2" charset="0"/>
              </a:rPr>
              <a:t>il</a:t>
            </a:r>
            <a:r>
              <a:rPr lang="en-GB" dirty="0">
                <a:latin typeface="SassoonCRInfantMedium" panose="02000603020000020003" pitchFamily="2" charset="0"/>
              </a:rPr>
              <a:t>?                          </a:t>
            </a:r>
            <a:r>
              <a:rPr lang="en-GB" dirty="0" err="1">
                <a:latin typeface="SassoonCRInfantMedium" panose="02000603020000020003" pitchFamily="2" charset="0"/>
              </a:rPr>
              <a:t>Qu’est</a:t>
            </a:r>
            <a:r>
              <a:rPr lang="en-GB" dirty="0">
                <a:latin typeface="SassoonCRInfantMedium" panose="02000603020000020003" pitchFamily="2" charset="0"/>
              </a:rPr>
              <a:t> </a:t>
            </a:r>
            <a:r>
              <a:rPr lang="en-GB" dirty="0" err="1">
                <a:latin typeface="SassoonCRInfantMedium" panose="02000603020000020003" pitchFamily="2" charset="0"/>
              </a:rPr>
              <a:t>ce</a:t>
            </a:r>
            <a:r>
              <a:rPr lang="en-GB" dirty="0">
                <a:latin typeface="SassoonCRInfantMedium" panose="02000603020000020003" pitchFamily="2" charset="0"/>
              </a:rPr>
              <a:t>-que </a:t>
            </a:r>
            <a:r>
              <a:rPr lang="en-GB" dirty="0" err="1">
                <a:latin typeface="SassoonCRInfantMedium" panose="02000603020000020003" pitchFamily="2" charset="0"/>
              </a:rPr>
              <a:t>tu</a:t>
            </a:r>
            <a:r>
              <a:rPr lang="en-GB" dirty="0">
                <a:latin typeface="SassoonCRInfantMedium" panose="02000603020000020003" pitchFamily="2" charset="0"/>
              </a:rPr>
              <a:t> </a:t>
            </a:r>
            <a:r>
              <a:rPr lang="en-GB" dirty="0" err="1">
                <a:latin typeface="SassoonCRInfantMedium" panose="02000603020000020003" pitchFamily="2" charset="0"/>
              </a:rPr>
              <a:t>veux</a:t>
            </a:r>
            <a:r>
              <a:rPr lang="en-GB" dirty="0">
                <a:latin typeface="SassoonCRInfantMedium" panose="02000603020000020003" pitchFamily="2" charset="0"/>
              </a:rPr>
              <a:t> pour le </a:t>
            </a:r>
          </a:p>
          <a:p>
            <a:pPr marL="0" indent="0">
              <a:buNone/>
            </a:pPr>
            <a:r>
              <a:rPr lang="en-GB" dirty="0">
                <a:latin typeface="SassoonCRInfantMedium" panose="02000603020000020003" pitchFamily="2" charset="0"/>
              </a:rPr>
              <a:t> e.g.  Il y a du </a:t>
            </a:r>
            <a:r>
              <a:rPr lang="en-GB" dirty="0" err="1">
                <a:latin typeface="SassoonCRInfantMedium" panose="02000603020000020003" pitchFamily="2" charset="0"/>
              </a:rPr>
              <a:t>soleil</a:t>
            </a:r>
            <a:r>
              <a:rPr lang="en-GB" dirty="0">
                <a:latin typeface="SassoonCRInfantMedium" panose="02000603020000020003" pitchFamily="2" charset="0"/>
              </a:rPr>
              <a:t>                      dejeuner? </a:t>
            </a:r>
            <a:r>
              <a:rPr lang="en-GB" dirty="0" err="1">
                <a:latin typeface="SassoonCRInfantMedium" panose="02000603020000020003" pitchFamily="2" charset="0"/>
              </a:rPr>
              <a:t>eg</a:t>
            </a:r>
            <a:r>
              <a:rPr lang="en-GB" dirty="0">
                <a:latin typeface="SassoonCRInfantMedium" panose="02000603020000020003" pitchFamily="2" charset="0"/>
              </a:rPr>
              <a:t>.</a:t>
            </a:r>
          </a:p>
          <a:p>
            <a:pPr marL="0" indent="0">
              <a:buNone/>
            </a:pPr>
            <a:r>
              <a:rPr lang="en-GB" dirty="0">
                <a:latin typeface="SassoonCRInfantMedium" panose="02000603020000020003" pitchFamily="2" charset="0"/>
              </a:rPr>
              <a:t>Il </a:t>
            </a:r>
            <a:r>
              <a:rPr lang="en-GB" dirty="0" err="1">
                <a:latin typeface="SassoonCRInfantMedium" panose="02000603020000020003" pitchFamily="2" charset="0"/>
              </a:rPr>
              <a:t>pleut</a:t>
            </a:r>
            <a:r>
              <a:rPr lang="en-GB" dirty="0">
                <a:latin typeface="SassoonCRInfantMedium" panose="02000603020000020003" pitchFamily="2" charset="0"/>
              </a:rPr>
              <a:t> / Il fait beau/ Il fait </a:t>
            </a:r>
            <a:r>
              <a:rPr lang="en-GB" dirty="0" err="1">
                <a:latin typeface="SassoonCRInfantMedium" panose="02000603020000020003" pitchFamily="2" charset="0"/>
              </a:rPr>
              <a:t>froid</a:t>
            </a:r>
            <a:r>
              <a:rPr lang="en-GB" dirty="0">
                <a:latin typeface="SassoonCRInfantMedium" panose="02000603020000020003" pitchFamily="2" charset="0"/>
              </a:rPr>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thon</a:t>
            </a:r>
          </a:p>
          <a:p>
            <a:pPr marL="0" indent="0">
              <a:buNone/>
            </a:pPr>
            <a:r>
              <a:rPr lang="en-GB" dirty="0">
                <a:latin typeface="SassoonCRInfantMedium" panose="02000603020000020003" pitchFamily="2" charset="0"/>
              </a:rPr>
              <a:t>Il fait </a:t>
            </a:r>
            <a:r>
              <a:rPr lang="en-GB" dirty="0" err="1">
                <a:latin typeface="SassoonCRInfantMedium" panose="02000603020000020003" pitchFamily="2" charset="0"/>
              </a:rPr>
              <a:t>mauvais</a:t>
            </a:r>
            <a:r>
              <a:rPr lang="en-GB" dirty="0">
                <a:latin typeface="SassoonCRInfantMedium" panose="02000603020000020003" pitchFamily="2" charset="0"/>
              </a:rPr>
              <a:t>/ Il y a des </a:t>
            </a:r>
            <a:r>
              <a:rPr lang="en-GB" dirty="0" err="1">
                <a:latin typeface="SassoonCRInfantMedium" panose="02000603020000020003" pitchFamily="2" charset="0"/>
              </a:rPr>
              <a:t>nuages</a:t>
            </a:r>
            <a:r>
              <a:rPr lang="en-GB" dirty="0">
                <a:latin typeface="SassoonCRInfantMedium" panose="02000603020000020003" pitchFamily="2" charset="0"/>
              </a:rPr>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a:t>
            </a:r>
            <a:r>
              <a:rPr lang="en-GB" sz="1800" dirty="0" err="1">
                <a:latin typeface="SassoonCRInfantMedium" panose="02000603020000020003" pitchFamily="2" charset="0"/>
              </a:rPr>
              <a:t>fromage</a:t>
            </a:r>
            <a:endParaRPr lang="en-GB" sz="1800" dirty="0">
              <a:latin typeface="SassoonCRInfantMedium" panose="02000603020000020003" pitchFamily="2" charset="0"/>
            </a:endParaRPr>
          </a:p>
          <a:p>
            <a:pPr marL="0" indent="0">
              <a:buNone/>
            </a:pPr>
            <a:r>
              <a:rPr lang="en-GB" dirty="0">
                <a:latin typeface="SassoonCRInfantMedium" panose="02000603020000020003" pitchFamily="2" charset="0"/>
              </a:rPr>
              <a:t>Il y a du </a:t>
            </a:r>
            <a:r>
              <a:rPr lang="en-GB" dirty="0" err="1">
                <a:latin typeface="SassoonCRInfantMedium" panose="02000603020000020003" pitchFamily="2" charset="0"/>
              </a:rPr>
              <a:t>soleil</a:t>
            </a:r>
            <a:r>
              <a:rPr lang="en-GB" dirty="0">
                <a:latin typeface="SassoonCRInfantMedium" panose="02000603020000020003" pitchFamily="2" charset="0"/>
              </a:rPr>
              <a:t>/ Il fait du vent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a:t>
            </a:r>
            <a:r>
              <a:rPr lang="en-GB" sz="1800" dirty="0" err="1">
                <a:latin typeface="SassoonCRInfantMedium" panose="02000603020000020003" pitchFamily="2" charset="0"/>
              </a:rPr>
              <a:t>jambon</a:t>
            </a:r>
            <a:endParaRPr lang="en-GB" sz="1800" dirty="0">
              <a:latin typeface="SassoonCRInfantMedium" panose="02000603020000020003" pitchFamily="2" charset="0"/>
            </a:endParaRPr>
          </a:p>
          <a:p>
            <a:pPr marL="0" indent="0">
              <a:buNone/>
            </a:pPr>
            <a:r>
              <a:rPr lang="en-GB" dirty="0"/>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aux </a:t>
            </a:r>
            <a:r>
              <a:rPr lang="en-GB" sz="1800" dirty="0" err="1">
                <a:latin typeface="SassoonCRInfantMedium" panose="02000603020000020003" pitchFamily="2" charset="0"/>
              </a:rPr>
              <a:t>oeufs</a:t>
            </a:r>
            <a:endParaRPr lang="en-GB" sz="1800" dirty="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dirty="0" smtClean="0"/>
          </a:p>
          <a:p>
            <a:pPr marL="0" indent="0">
              <a:buNone/>
            </a:pP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p:txBody>
      </p:sp>
      <p:pic>
        <p:nvPicPr>
          <p:cNvPr id="2050" name="Picture 2" descr="C:\Users\marianne.docherty\AppData\Local\Microsoft\Windows\INetCache\IE\M1OIXKJY\french_flag[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412776"/>
            <a:ext cx="971600" cy="548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ianne.docherty\AppData\Local\Microsoft\Windows\INetCache\IE\M1OIXKJY\french_flag[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412776"/>
            <a:ext cx="971600" cy="5486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3" idx="0"/>
            <a:endCxn id="3" idx="2"/>
          </p:cNvCxnSpPr>
          <p:nvPr/>
        </p:nvCxnSpPr>
        <p:spPr>
          <a:xfrm>
            <a:off x="4572000" y="2119257"/>
            <a:ext cx="0" cy="3974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03648" y="3861048"/>
            <a:ext cx="64807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271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FFC000"/>
                </a:solidFill>
                <a:latin typeface="SassoonCRInfantMedium" panose="02000603020000020003" pitchFamily="2" charset="0"/>
              </a:rPr>
              <a:t>The Feast of The Ascension</a:t>
            </a:r>
            <a:endParaRPr lang="en-GB" sz="3200"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sz="1600" dirty="0" smtClean="0">
                <a:latin typeface="SassoonCRInfantMedium" panose="02000603020000020003" pitchFamily="2" charset="0"/>
              </a:rPr>
              <a:t>Today is Ascension Thursday. If we were in school, we would be attending Mass together. </a:t>
            </a:r>
            <a:r>
              <a:rPr lang="en-GB" sz="1600" dirty="0" smtClean="0">
                <a:latin typeface="SassoonCRInfantMedium" panose="02000603020000020003" pitchFamily="2" charset="0"/>
              </a:rPr>
              <a:t>On</a:t>
            </a:r>
            <a:r>
              <a:rPr lang="en-GB" sz="1600" dirty="0" smtClean="0">
                <a:latin typeface="SassoonCRInfantMedium" panose="02000603020000020003" pitchFamily="2" charset="0"/>
              </a:rPr>
              <a:t> </a:t>
            </a:r>
            <a:r>
              <a:rPr lang="en-GB" sz="1600" dirty="0" smtClean="0">
                <a:latin typeface="SassoonCRInfantMedium" panose="02000603020000020003" pitchFamily="2" charset="0"/>
              </a:rPr>
              <a:t>Facebook, Father Sebastian will be streaming Mass live from St Joseph’s at </a:t>
            </a:r>
            <a:r>
              <a:rPr lang="en-GB" sz="1600" dirty="0" smtClean="0">
                <a:latin typeface="SassoonCRInfantMedium" panose="02000603020000020003" pitchFamily="2" charset="0"/>
              </a:rPr>
              <a:t>10am.</a:t>
            </a:r>
            <a:endParaRPr lang="en-GB" sz="1600" dirty="0" smtClean="0">
              <a:latin typeface="SassoonCRInfantMedium" panose="02000603020000020003" pitchFamily="2" charset="0"/>
            </a:endParaRPr>
          </a:p>
          <a:p>
            <a:r>
              <a:rPr lang="en-GB" sz="1600" dirty="0" smtClean="0">
                <a:latin typeface="SassoonCRInfantMedium" panose="02000603020000020003" pitchFamily="2" charset="0"/>
              </a:rPr>
              <a:t>The Feast of the Ascension celebrates the time when Jesus left the disciples to join His Father in Heaven. Watch this clip to learn more about The </a:t>
            </a:r>
            <a:r>
              <a:rPr lang="en-GB" sz="1600" dirty="0" smtClean="0">
                <a:latin typeface="SassoonCRInfantMedium" panose="02000603020000020003" pitchFamily="2" charset="0"/>
              </a:rPr>
              <a:t>Ascension [</a:t>
            </a:r>
            <a:r>
              <a:rPr lang="en-GB" sz="1600" dirty="0">
                <a:latin typeface="SassoonCRInfantMedium" panose="02000603020000020003" pitchFamily="2" charset="0"/>
              </a:rPr>
              <a:t>w</a:t>
            </a:r>
            <a:r>
              <a:rPr lang="en-GB" sz="1600" dirty="0" smtClean="0">
                <a:latin typeface="SassoonCRInfantMedium" panose="02000603020000020003" pitchFamily="2" charset="0"/>
              </a:rPr>
              <a:t>atch from 18mins] :-</a:t>
            </a:r>
            <a:endParaRPr lang="en-GB" sz="1600" dirty="0" smtClean="0">
              <a:latin typeface="SassoonCRInfantMedium" panose="02000603020000020003" pitchFamily="2" charset="0"/>
            </a:endParaRPr>
          </a:p>
          <a:p>
            <a:r>
              <a:rPr lang="en-GB" sz="1600" dirty="0">
                <a:hlinkClick r:id="rId2"/>
              </a:rPr>
              <a:t>https://</a:t>
            </a:r>
            <a:r>
              <a:rPr lang="en-GB" sz="1600" dirty="0" smtClean="0">
                <a:hlinkClick r:id="rId2"/>
              </a:rPr>
              <a:t>www.youtube.com/watch?v=uokrGye6Xfc</a:t>
            </a:r>
            <a:endParaRPr lang="en-GB" sz="1600" dirty="0" smtClean="0"/>
          </a:p>
          <a:p>
            <a:r>
              <a:rPr lang="en-GB" sz="1600" dirty="0" smtClean="0">
                <a:latin typeface="SassoonCRInfantMedium" panose="02000603020000020003" pitchFamily="2" charset="0"/>
              </a:rPr>
              <a:t>Task: - Draw a picture of Jesus ascending to </a:t>
            </a:r>
            <a:r>
              <a:rPr lang="en-GB" sz="1600" dirty="0" smtClean="0">
                <a:latin typeface="SassoonCRInfantMedium" panose="02000603020000020003" pitchFamily="2" charset="0"/>
              </a:rPr>
              <a:t>Heaven </a:t>
            </a:r>
            <a:r>
              <a:rPr lang="en-GB" sz="1600" dirty="0" smtClean="0">
                <a:latin typeface="SassoonCRInfantMedium" panose="02000603020000020003" pitchFamily="2" charset="0"/>
              </a:rPr>
              <a:t>with </a:t>
            </a:r>
            <a:r>
              <a:rPr lang="en-GB" sz="1600" dirty="0" smtClean="0">
                <a:latin typeface="SassoonCRInfantMedium" panose="02000603020000020003" pitchFamily="2" charset="0"/>
              </a:rPr>
              <a:t>the disciples watching </a:t>
            </a:r>
            <a:r>
              <a:rPr lang="en-GB" sz="1600" dirty="0" smtClean="0">
                <a:latin typeface="SassoonCRInfantMedium" panose="02000603020000020003" pitchFamily="2" charset="0"/>
              </a:rPr>
              <a:t>him.</a:t>
            </a:r>
          </a:p>
          <a:p>
            <a:pPr marL="0" indent="0">
              <a:buNone/>
            </a:pPr>
            <a:r>
              <a:rPr lang="en-GB" sz="1600" dirty="0" smtClean="0">
                <a:latin typeface="SassoonCRInfantMedium" panose="02000603020000020003" pitchFamily="2" charset="0"/>
              </a:rPr>
              <a:t>    </a:t>
            </a:r>
            <a:r>
              <a:rPr lang="en-GB" sz="1600" dirty="0" smtClean="0">
                <a:latin typeface="SassoonCRInfantMedium" panose="02000603020000020003" pitchFamily="2" charset="0"/>
              </a:rPr>
              <a:t> </a:t>
            </a:r>
            <a:r>
              <a:rPr lang="en-GB" sz="1600" dirty="0" smtClean="0">
                <a:latin typeface="SassoonCRInfantMedium" panose="02000603020000020003" pitchFamily="2" charset="0"/>
              </a:rPr>
              <a:t>Underneath write down the following passage:-</a:t>
            </a:r>
          </a:p>
          <a:p>
            <a:pPr marL="0" indent="0" fontAlgn="base">
              <a:buNone/>
            </a:pPr>
            <a:r>
              <a:rPr lang="en-GB" sz="1600" dirty="0" smtClean="0">
                <a:latin typeface="SassoonCRInfantMedium" panose="02000603020000020003" pitchFamily="2" charset="0"/>
              </a:rPr>
              <a:t>Then </a:t>
            </a:r>
            <a:r>
              <a:rPr lang="en-GB" sz="1600" dirty="0">
                <a:latin typeface="SassoonCRInfantMedium" panose="02000603020000020003" pitchFamily="2" charset="0"/>
              </a:rPr>
              <a:t>Jesus approached and said to them, “All power in heaven and on </a:t>
            </a:r>
            <a:r>
              <a:rPr lang="en-GB" sz="1600" dirty="0" smtClean="0">
                <a:latin typeface="SassoonCRInfantMedium" panose="02000603020000020003" pitchFamily="2" charset="0"/>
              </a:rPr>
              <a:t>earth </a:t>
            </a:r>
            <a:r>
              <a:rPr lang="en-GB" sz="1600" dirty="0">
                <a:latin typeface="SassoonCRInfantMedium" panose="02000603020000020003" pitchFamily="2" charset="0"/>
              </a:rPr>
              <a:t>has been given to </a:t>
            </a:r>
            <a:r>
              <a:rPr lang="en-GB" sz="1600" dirty="0" smtClean="0">
                <a:latin typeface="SassoonCRInfantMedium" panose="02000603020000020003" pitchFamily="2" charset="0"/>
              </a:rPr>
              <a:t>me. Go</a:t>
            </a:r>
            <a:r>
              <a:rPr lang="en-GB" sz="1600" dirty="0">
                <a:latin typeface="SassoonCRInfantMedium" panose="02000603020000020003" pitchFamily="2" charset="0"/>
              </a:rPr>
              <a:t>, therefore, and make disciples of all nations, baptizing them in the name of the Father, and of the Son, and of the Holy </a:t>
            </a:r>
            <a:r>
              <a:rPr lang="en-GB" sz="1600" dirty="0" smtClean="0">
                <a:latin typeface="SassoonCRInfantMedium" panose="02000603020000020003" pitchFamily="2" charset="0"/>
              </a:rPr>
              <a:t>Spirit, teaching </a:t>
            </a:r>
            <a:r>
              <a:rPr lang="en-GB" sz="1600" dirty="0">
                <a:latin typeface="SassoonCRInfantMedium" panose="02000603020000020003" pitchFamily="2" charset="0"/>
              </a:rPr>
              <a:t>them to observe all that I have commanded you. And behold, I am with you always, until the end of the age.”</a:t>
            </a:r>
          </a:p>
          <a:p>
            <a:pPr marL="0" indent="0">
              <a:buNone/>
            </a:pPr>
            <a:endParaRPr lang="en-GB" sz="1600" dirty="0" smtClean="0"/>
          </a:p>
          <a:p>
            <a:endParaRPr lang="en-GB" sz="1600" dirty="0" smtClean="0"/>
          </a:p>
          <a:p>
            <a:endParaRPr lang="en-GB" sz="1600" dirty="0">
              <a:latin typeface="SassoonCRInfantMedium" panose="02000603020000020003" pitchFamily="2" charset="0"/>
            </a:endParaRPr>
          </a:p>
        </p:txBody>
      </p:sp>
      <p:pic>
        <p:nvPicPr>
          <p:cNvPr id="1026" name="Picture 2" descr="C:\Users\marianne.docherty\AppData\Local\Microsoft\Windows\INetCache\IE\M1OIXKJY\Dosso_Dossi_0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1" y="836712"/>
            <a:ext cx="872739" cy="9807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A932XLRN\ascension_of_jesus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837388"/>
            <a:ext cx="864096" cy="98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41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smtClean="0">
                <a:solidFill>
                  <a:srgbClr val="FFC000"/>
                </a:solidFill>
                <a:latin typeface="SassoonCRInfantMedium" panose="02000603020000020003" pitchFamily="2" charset="0"/>
              </a:rPr>
              <a:t>Sumdog</a:t>
            </a:r>
            <a:r>
              <a:rPr lang="en-GB" sz="3600" dirty="0" smtClean="0">
                <a:solidFill>
                  <a:srgbClr val="FFC000"/>
                </a:solidFill>
                <a:latin typeface="SassoonCRInfantMedium" panose="02000603020000020003" pitchFamily="2" charset="0"/>
              </a:rPr>
              <a:t> Maths Competition</a:t>
            </a:r>
            <a:endParaRPr lang="en-GB" sz="3600"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988840"/>
            <a:ext cx="6196405" cy="3734229"/>
          </a:xfrm>
        </p:spPr>
        <p:txBody>
          <a:bodyPr>
            <a:normAutofit/>
          </a:bodyPr>
          <a:lstStyle/>
          <a:p>
            <a:pPr marL="0" indent="0">
              <a:buNone/>
            </a:pPr>
            <a:r>
              <a:rPr lang="en-GB" sz="2000" dirty="0" smtClean="0">
                <a:latin typeface="SassoonCRInfantMedium" panose="02000603020000020003" pitchFamily="2" charset="0"/>
              </a:rPr>
              <a:t>Mrs Wilson has entered the whole school into the West Lothian </a:t>
            </a:r>
            <a:r>
              <a:rPr lang="en-GB" sz="2000" dirty="0" err="1" smtClean="0">
                <a:latin typeface="SassoonCRInfantMedium" panose="02000603020000020003" pitchFamily="2" charset="0"/>
              </a:rPr>
              <a:t>Sumdog</a:t>
            </a:r>
            <a:r>
              <a:rPr lang="en-GB" sz="2000" dirty="0" smtClean="0">
                <a:latin typeface="SassoonCRInfantMedium" panose="02000603020000020003" pitchFamily="2" charset="0"/>
              </a:rPr>
              <a:t> Competition.</a:t>
            </a:r>
          </a:p>
          <a:p>
            <a:pPr marL="0" indent="0">
              <a:buNone/>
            </a:pPr>
            <a:r>
              <a:rPr lang="en-GB" sz="2000" dirty="0" smtClean="0">
                <a:latin typeface="SassoonCRInfantMedium" panose="02000603020000020003" pitchFamily="2" charset="0"/>
              </a:rPr>
              <a:t>This is the last day of the competition so it is our last chance to help our class and our school do well.</a:t>
            </a:r>
          </a:p>
          <a:p>
            <a:pPr marL="0" indent="0">
              <a:buNone/>
            </a:pPr>
            <a:r>
              <a:rPr lang="en-GB" sz="2000" dirty="0" smtClean="0">
                <a:latin typeface="SassoonCRInfantMedium" panose="02000603020000020003" pitchFamily="2" charset="0"/>
              </a:rPr>
              <a:t>I’d like you to do a </a:t>
            </a:r>
            <a:r>
              <a:rPr lang="en-GB" sz="2000" dirty="0" smtClean="0">
                <a:solidFill>
                  <a:srgbClr val="FF0000"/>
                </a:solidFill>
                <a:latin typeface="SassoonCRInfantMedium" panose="02000603020000020003" pitchFamily="2" charset="0"/>
              </a:rPr>
              <a:t>minimum</a:t>
            </a:r>
            <a:r>
              <a:rPr lang="en-GB" sz="2000" dirty="0" smtClean="0">
                <a:latin typeface="SassoonCRInfantMedium" panose="02000603020000020003" pitchFamily="2" charset="0"/>
              </a:rPr>
              <a:t> of 15mins on  </a:t>
            </a:r>
            <a:r>
              <a:rPr lang="en-GB" sz="2000" dirty="0" err="1" smtClean="0">
                <a:latin typeface="SassoonCRInfantMedium" panose="02000603020000020003" pitchFamily="2" charset="0"/>
              </a:rPr>
              <a:t>Sumdog</a:t>
            </a:r>
            <a:r>
              <a:rPr lang="en-GB" sz="2000" dirty="0" smtClean="0">
                <a:latin typeface="SassoonCRInfantMedium" panose="02000603020000020003" pitchFamily="2" charset="0"/>
              </a:rPr>
              <a:t> Maths this morning. If you can do more –fantastic!</a:t>
            </a:r>
          </a:p>
          <a:p>
            <a:pPr marL="0" indent="0">
              <a:buNone/>
            </a:pPr>
            <a:r>
              <a:rPr lang="en-GB" sz="2000" dirty="0" smtClean="0">
                <a:latin typeface="SassoonCRInfantMedium" panose="02000603020000020003" pitchFamily="2" charset="0"/>
              </a:rPr>
              <a:t>The more correct answers you get, the more points you score. The competition ends tonight at 8pm.</a:t>
            </a:r>
          </a:p>
          <a:p>
            <a:pPr marL="0" indent="0">
              <a:buNone/>
            </a:pPr>
            <a:endParaRPr lang="en-GB" sz="2000" dirty="0">
              <a:latin typeface="SassoonCRInfantMedium" panose="02000603020000020003" pitchFamily="2" charset="0"/>
            </a:endParaRPr>
          </a:p>
          <a:p>
            <a:pPr marL="0" indent="0">
              <a:buNone/>
            </a:pPr>
            <a:r>
              <a:rPr lang="en-GB" sz="3200" dirty="0" smtClean="0">
                <a:solidFill>
                  <a:srgbClr val="FF0000"/>
                </a:solidFill>
                <a:latin typeface="SassoonCRInfantMedium" panose="02000603020000020003" pitchFamily="2" charset="0"/>
              </a:rPr>
              <a:t>        Go Team St Anthony’s!!!</a:t>
            </a:r>
            <a:endParaRPr lang="en-GB" sz="3200" dirty="0">
              <a:solidFill>
                <a:srgbClr val="FF0000"/>
              </a:solidFill>
              <a:latin typeface="SassoonCRInfantMedium" panose="02000603020000020003" pitchFamily="2" charset="0"/>
            </a:endParaRPr>
          </a:p>
        </p:txBody>
      </p:sp>
      <p:pic>
        <p:nvPicPr>
          <p:cNvPr id="1026" name="Picture 2" descr="C:\Users\marianne.docherty\AppData\Local\Microsoft\Windows\INetCache\IE\HP17TGP7\gold_medal_PNG5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5" y="4725144"/>
            <a:ext cx="864096" cy="8367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PD7VUD0M\trophy-153395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758533"/>
            <a:ext cx="1199976" cy="91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9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55234"/>
          </a:xfrm>
        </p:spPr>
        <p:txBody>
          <a:bodyPr>
            <a:normAutofit/>
          </a:bodyPr>
          <a:lstStyle/>
          <a:p>
            <a:r>
              <a:rPr lang="en-GB" sz="3600" dirty="0" smtClean="0">
                <a:latin typeface="SassoonCRInfantMedium" panose="02000603020000020003" pitchFamily="2" charset="0"/>
              </a:rPr>
              <a:t>Maths Lesson</a:t>
            </a:r>
            <a:endParaRPr lang="en-GB" sz="3600" dirty="0">
              <a:latin typeface="SassoonCRInfantMedium" panose="02000603020000020003" pitchFamily="2"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63040" y="1754561"/>
                <a:ext cx="6196405" cy="3834680"/>
              </a:xfrm>
            </p:spPr>
            <p:txBody>
              <a:bodyPr>
                <a:normAutofit fontScale="85000" lnSpcReduction="20000"/>
              </a:bodyPr>
              <a:lstStyle/>
              <a:p>
                <a:r>
                  <a:rPr lang="en-GB" sz="1900" dirty="0" smtClean="0">
                    <a:latin typeface="SassoonCRInfantMedium" panose="02000603020000020003" pitchFamily="2" charset="0"/>
                  </a:rPr>
                  <a:t>Today we are continuing our learning on ratio.</a:t>
                </a:r>
                <a:endParaRPr lang="en-GB" sz="1900" dirty="0">
                  <a:latin typeface="SassoonCRInfantMedium" panose="02000603020000020003" pitchFamily="2" charset="0"/>
                </a:endParaRPr>
              </a:p>
              <a:p>
                <a:r>
                  <a:rPr lang="en-GB" sz="1900" dirty="0" smtClean="0">
                    <a:latin typeface="SassoonCRInfantMedium" panose="02000603020000020003" pitchFamily="2" charset="0"/>
                  </a:rPr>
                  <a:t>This is the first question on the worksheet:-</a:t>
                </a:r>
              </a:p>
              <a:p>
                <a:r>
                  <a:rPr lang="en-GB" sz="1900" dirty="0" smtClean="0">
                    <a:solidFill>
                      <a:srgbClr val="0070C0"/>
                    </a:solidFill>
                    <a:latin typeface="SassoonCRInfantMedium" panose="02000603020000020003" pitchFamily="2" charset="0"/>
                  </a:rPr>
                  <a:t>A </a:t>
                </a:r>
                <a:r>
                  <a:rPr lang="en-GB" sz="1900" dirty="0">
                    <a:solidFill>
                      <a:srgbClr val="0070C0"/>
                    </a:solidFill>
                    <a:latin typeface="SassoonCRInfantMedium" panose="02000603020000020003" pitchFamily="2" charset="0"/>
                  </a:rPr>
                  <a:t>number was shared in the ratio 2:5. The larger share was 50. </a:t>
                </a:r>
                <a:r>
                  <a:rPr lang="en-GB" sz="1900" dirty="0" smtClean="0">
                    <a:solidFill>
                      <a:srgbClr val="0070C0"/>
                    </a:solidFill>
                    <a:latin typeface="SassoonCRInfantMedium" panose="02000603020000020003" pitchFamily="2" charset="0"/>
                  </a:rPr>
                  <a:t>  What </a:t>
                </a:r>
                <a:r>
                  <a:rPr lang="en-GB" sz="1900" dirty="0">
                    <a:solidFill>
                      <a:srgbClr val="0070C0"/>
                    </a:solidFill>
                    <a:latin typeface="SassoonCRInfantMedium" panose="02000603020000020003" pitchFamily="2" charset="0"/>
                  </a:rPr>
                  <a:t>was the smaller amount? </a:t>
                </a:r>
              </a:p>
              <a:p>
                <a:pPr marL="0" indent="0">
                  <a:buNone/>
                </a:pPr>
                <a:r>
                  <a:rPr lang="en-GB" sz="1900" dirty="0">
                    <a:solidFill>
                      <a:srgbClr val="0070C0"/>
                    </a:solidFill>
                    <a:latin typeface="SassoonCRInfantMedium" panose="02000603020000020003" pitchFamily="2" charset="0"/>
                  </a:rPr>
                  <a:t> </a:t>
                </a:r>
                <a:r>
                  <a:rPr lang="en-GB" sz="1900" dirty="0" smtClean="0">
                    <a:solidFill>
                      <a:srgbClr val="0070C0"/>
                    </a:solidFill>
                    <a:latin typeface="SassoonCRInfantMedium" panose="02000603020000020003" pitchFamily="2" charset="0"/>
                  </a:rPr>
                  <a:t>      </a:t>
                </a:r>
                <a:r>
                  <a:rPr lang="en-GB" sz="1900" u="sng" dirty="0" smtClean="0">
                    <a:solidFill>
                      <a:srgbClr val="0070C0"/>
                    </a:solidFill>
                    <a:latin typeface="SassoonCRInfantMedium" panose="02000603020000020003" pitchFamily="2" charset="0"/>
                  </a:rPr>
                  <a:t>Ratio</a:t>
                </a:r>
                <a:r>
                  <a:rPr lang="en-GB" sz="1900" dirty="0" smtClean="0">
                    <a:solidFill>
                      <a:srgbClr val="0070C0"/>
                    </a:solidFill>
                    <a:latin typeface="SassoonCRInfantMedium" panose="02000603020000020003" pitchFamily="2" charset="0"/>
                  </a:rPr>
                  <a:t>  </a:t>
                </a:r>
                <a:r>
                  <a:rPr lang="en-GB" b="1" dirty="0" smtClean="0">
                    <a:solidFill>
                      <a:srgbClr val="0070C0"/>
                    </a:solidFill>
                    <a:latin typeface="SassoonCRInfantMedium" panose="02000603020000020003" pitchFamily="2" charset="0"/>
                  </a:rPr>
                  <a:t>2 : 5                       </a:t>
                </a:r>
                <a:r>
                  <a:rPr lang="en-GB" sz="1900" b="1" u="sng" dirty="0" smtClean="0">
                    <a:solidFill>
                      <a:srgbClr val="0070C0"/>
                    </a:solidFill>
                    <a:latin typeface="SassoonCRInfantMedium" panose="02000603020000020003" pitchFamily="2" charset="0"/>
                  </a:rPr>
                  <a:t>Equivalent fractions</a:t>
                </a:r>
                <a:r>
                  <a:rPr lang="en-GB" sz="1900" b="1" dirty="0" smtClean="0">
                    <a:solidFill>
                      <a:srgbClr val="0070C0"/>
                    </a:solidFill>
                    <a:latin typeface="SassoonCRInfantMedium" panose="02000603020000020003" pitchFamily="2" charset="0"/>
                  </a:rPr>
                  <a:t>   </a:t>
                </a:r>
                <a14:m>
                  <m:oMath xmlns:m="http://schemas.openxmlformats.org/officeDocument/2006/math">
                    <m:f>
                      <m:fPr>
                        <m:ctrlPr>
                          <a:rPr lang="en-GB" b="1" i="1" smtClean="0">
                            <a:solidFill>
                              <a:srgbClr val="0070C0"/>
                            </a:solidFill>
                            <a:latin typeface="Cambria Math"/>
                          </a:rPr>
                        </m:ctrlPr>
                      </m:fPr>
                      <m:num>
                        <m:r>
                          <a:rPr lang="en-GB" b="1" i="1" smtClean="0">
                            <a:solidFill>
                              <a:srgbClr val="0070C0"/>
                            </a:solidFill>
                            <a:latin typeface="Cambria Math"/>
                          </a:rPr>
                          <m:t>𝟐</m:t>
                        </m:r>
                      </m:num>
                      <m:den>
                        <m:r>
                          <a:rPr lang="en-GB" b="1" i="1" smtClean="0">
                            <a:solidFill>
                              <a:srgbClr val="0070C0"/>
                            </a:solidFill>
                            <a:latin typeface="Cambria Math"/>
                          </a:rPr>
                          <m:t>𝟓</m:t>
                        </m:r>
                      </m:den>
                    </m:f>
                  </m:oMath>
                </a14:m>
                <a:r>
                  <a:rPr lang="en-GB" b="1" dirty="0" smtClean="0">
                    <a:solidFill>
                      <a:srgbClr val="0070C0"/>
                    </a:solidFill>
                    <a:latin typeface="SassoonCRInfantMedium" panose="02000603020000020003" pitchFamily="2" charset="0"/>
                  </a:rPr>
                  <a:t>  = </a:t>
                </a:r>
                <a14:m>
                  <m:oMath xmlns:m="http://schemas.openxmlformats.org/officeDocument/2006/math">
                    <m:f>
                      <m:fPr>
                        <m:ctrlPr>
                          <a:rPr lang="en-GB" b="1" i="1" smtClean="0">
                            <a:solidFill>
                              <a:srgbClr val="0070C0"/>
                            </a:solidFill>
                            <a:latin typeface="Cambria Math"/>
                          </a:rPr>
                        </m:ctrlPr>
                      </m:fPr>
                      <m:num>
                        <m:r>
                          <a:rPr lang="en-GB" b="1" i="1" smtClean="0">
                            <a:solidFill>
                              <a:srgbClr val="FF0000"/>
                            </a:solidFill>
                            <a:latin typeface="Cambria Math"/>
                          </a:rPr>
                          <m:t>?</m:t>
                        </m:r>
                      </m:num>
                      <m:den>
                        <m:r>
                          <a:rPr lang="en-GB" b="1" i="1" smtClean="0">
                            <a:solidFill>
                              <a:srgbClr val="0070C0"/>
                            </a:solidFill>
                            <a:latin typeface="Cambria Math"/>
                          </a:rPr>
                          <m:t>𝟓𝟎</m:t>
                        </m:r>
                      </m:den>
                    </m:f>
                  </m:oMath>
                </a14:m>
                <a:endParaRPr lang="en-GB" b="1" dirty="0" smtClean="0">
                  <a:solidFill>
                    <a:srgbClr val="0070C0"/>
                  </a:solidFill>
                  <a:latin typeface="SassoonCRInfantMedium" panose="02000603020000020003" pitchFamily="2" charset="0"/>
                </a:endParaRPr>
              </a:p>
              <a:p>
                <a:pPr marL="0" indent="0">
                  <a:buNone/>
                </a:pPr>
                <a:r>
                  <a:rPr lang="en-GB" dirty="0">
                    <a:solidFill>
                      <a:srgbClr val="0070C0"/>
                    </a:solidFill>
                    <a:latin typeface="SassoonCRInfantMedium" panose="02000603020000020003" pitchFamily="2" charset="0"/>
                  </a:rPr>
                  <a:t> </a:t>
                </a:r>
                <a:r>
                  <a:rPr lang="en-GB" dirty="0" smtClean="0">
                    <a:solidFill>
                      <a:srgbClr val="0070C0"/>
                    </a:solidFill>
                    <a:latin typeface="SassoonCRInfantMedium" panose="02000603020000020003" pitchFamily="2" charset="0"/>
                  </a:rPr>
                  <a:t>            </a:t>
                </a:r>
                <a:r>
                  <a:rPr lang="en-GB" dirty="0" smtClean="0">
                    <a:solidFill>
                      <a:srgbClr val="FF0000"/>
                    </a:solidFill>
                    <a:latin typeface="SassoonCRInfantMedium" panose="02000603020000020003" pitchFamily="2" charset="0"/>
                  </a:rPr>
                  <a:t> ? </a:t>
                </a:r>
                <a:r>
                  <a:rPr lang="en-GB" dirty="0" smtClean="0">
                    <a:solidFill>
                      <a:srgbClr val="0070C0"/>
                    </a:solidFill>
                    <a:latin typeface="SassoonCRInfantMedium" panose="02000603020000020003" pitchFamily="2" charset="0"/>
                  </a:rPr>
                  <a:t>: 50   </a:t>
                </a:r>
              </a:p>
              <a:p>
                <a:pPr marL="0" indent="0">
                  <a:buNone/>
                </a:pPr>
                <a:r>
                  <a:rPr lang="en-GB" sz="1900" dirty="0" smtClean="0">
                    <a:latin typeface="SassoonCRInfantMedium" panose="02000603020000020003" pitchFamily="2" charset="0"/>
                  </a:rPr>
                  <a:t>Remember when we made equivalent fractions? We had to work out what the numerator or denominator had been multiplied by.</a:t>
                </a:r>
              </a:p>
              <a:p>
                <a:pPr marL="0" indent="0">
                  <a:buNone/>
                </a:pPr>
                <a:r>
                  <a:rPr lang="en-GB" sz="1900" dirty="0" smtClean="0">
                    <a:latin typeface="SassoonCRInfantMedium" panose="02000603020000020003" pitchFamily="2" charset="0"/>
                  </a:rPr>
                  <a:t>We have to do the same here. What did we do to 5 to get 50?</a:t>
                </a:r>
              </a:p>
              <a:p>
                <a:pPr marL="0" indent="0">
                  <a:buNone/>
                </a:pPr>
                <a:r>
                  <a:rPr lang="en-GB" sz="1900" dirty="0" smtClean="0">
                    <a:latin typeface="SassoonCRInfantMedium" panose="02000603020000020003" pitchFamily="2" charset="0"/>
                  </a:rPr>
                  <a:t>We multiplied it by 10. Therefore to keep the ratio the same and to find the answer, we need to multiply 2 by 10. The answer is 20.</a:t>
                </a:r>
                <a:endParaRPr lang="en-GB" sz="1900" dirty="0">
                  <a:latin typeface="SassoonCRInfantMedium" panose="02000603020000020003" pitchFamily="2" charset="0"/>
                </a:endParaRPr>
              </a:p>
              <a:p>
                <a:pPr marL="0" indent="0">
                  <a:buNone/>
                </a:pPr>
                <a:r>
                  <a:rPr lang="en-GB" sz="1900" dirty="0" smtClean="0">
                    <a:solidFill>
                      <a:srgbClr val="0070C0"/>
                    </a:solidFill>
                    <a:latin typeface="SassoonCRInfantMedium" panose="02000603020000020003" pitchFamily="2" charset="0"/>
                  </a:rPr>
                  <a:t>Task </a:t>
                </a:r>
                <a:r>
                  <a:rPr lang="en-GB" sz="1900" dirty="0" smtClean="0">
                    <a:latin typeface="SassoonCRInfantMedium" panose="02000603020000020003" pitchFamily="2" charset="0"/>
                  </a:rPr>
                  <a:t>– Please complete the task attached to the blog.</a:t>
                </a:r>
              </a:p>
              <a:p>
                <a:pPr marL="0" indent="0">
                  <a:buNone/>
                </a:pPr>
                <a:r>
                  <a:rPr lang="en-GB" sz="1900" dirty="0">
                    <a:latin typeface="SassoonCRInfantMedium" panose="02000603020000020003" pitchFamily="2" charset="0"/>
                  </a:rPr>
                  <a:t> </a:t>
                </a:r>
                <a:r>
                  <a:rPr lang="en-GB" sz="1900" dirty="0" smtClean="0">
                    <a:latin typeface="SassoonCRInfantMedium" panose="02000603020000020003" pitchFamily="2" charset="0"/>
                  </a:rPr>
                  <a:t>         </a:t>
                </a:r>
                <a:r>
                  <a:rPr lang="en-GB" sz="1900" dirty="0" smtClean="0">
                    <a:solidFill>
                      <a:srgbClr val="FF0000"/>
                    </a:solidFill>
                    <a:latin typeface="SassoonCRInfantMedium" panose="02000603020000020003" pitchFamily="2" charset="0"/>
                  </a:rPr>
                  <a:t>Circles</a:t>
                </a:r>
                <a:r>
                  <a:rPr lang="en-GB" sz="1900" dirty="0" smtClean="0">
                    <a:latin typeface="SassoonCRInfantMedium" panose="02000603020000020003" pitchFamily="2" charset="0"/>
                  </a:rPr>
                  <a:t> – Qu. 1 -3 </a:t>
                </a:r>
              </a:p>
              <a:p>
                <a:pPr marL="0" indent="0">
                  <a:buNone/>
                </a:pPr>
                <a:r>
                  <a:rPr lang="en-GB" sz="1900" dirty="0">
                    <a:latin typeface="SassoonCRInfantMedium" panose="02000603020000020003" pitchFamily="2" charset="0"/>
                  </a:rPr>
                  <a:t> </a:t>
                </a:r>
                <a:r>
                  <a:rPr lang="en-GB" sz="1900" dirty="0" smtClean="0">
                    <a:latin typeface="SassoonCRInfantMedium" panose="02000603020000020003" pitchFamily="2" charset="0"/>
                  </a:rPr>
                  <a:t>        </a:t>
                </a:r>
                <a:r>
                  <a:rPr lang="en-GB" sz="1900" dirty="0" smtClean="0">
                    <a:solidFill>
                      <a:srgbClr val="0070C0"/>
                    </a:solidFill>
                    <a:latin typeface="SassoonCRInfantMedium" panose="02000603020000020003" pitchFamily="2" charset="0"/>
                  </a:rPr>
                  <a:t> Squares</a:t>
                </a:r>
                <a:r>
                  <a:rPr lang="en-GB" sz="1900" dirty="0" smtClean="0">
                    <a:latin typeface="SassoonCRInfantMedium" panose="02000603020000020003" pitchFamily="2" charset="0"/>
                  </a:rPr>
                  <a:t> – Qu 1-5</a:t>
                </a:r>
              </a:p>
              <a:p>
                <a:pPr marL="0" indent="0">
                  <a:buNone/>
                </a:pPr>
                <a:r>
                  <a:rPr lang="en-GB" sz="1900" dirty="0">
                    <a:latin typeface="SassoonCRInfantMedium" panose="02000603020000020003" pitchFamily="2" charset="0"/>
                  </a:rPr>
                  <a:t> </a:t>
                </a:r>
                <a:r>
                  <a:rPr lang="en-GB" sz="1900" dirty="0" smtClean="0">
                    <a:latin typeface="SassoonCRInfantMedium" panose="02000603020000020003" pitchFamily="2" charset="0"/>
                  </a:rPr>
                  <a:t>        </a:t>
                </a:r>
                <a:r>
                  <a:rPr lang="en-GB" sz="1900" dirty="0" smtClean="0">
                    <a:solidFill>
                      <a:srgbClr val="00B050"/>
                    </a:solidFill>
                    <a:latin typeface="SassoonCRInfantMedium" panose="02000603020000020003" pitchFamily="2" charset="0"/>
                  </a:rPr>
                  <a:t> Triangles </a:t>
                </a:r>
                <a:r>
                  <a:rPr lang="en-GB" sz="1900" dirty="0" smtClean="0">
                    <a:latin typeface="SassoonCRInfantMedium" panose="02000603020000020003" pitchFamily="2" charset="0"/>
                  </a:rPr>
                  <a:t>– All questions</a:t>
                </a:r>
              </a:p>
              <a:p>
                <a:pPr marL="0" indent="0">
                  <a:buNone/>
                </a:pPr>
                <a:endParaRPr lang="en-GB" sz="1800" dirty="0" smtClean="0">
                  <a:latin typeface="SassoonCRInfantMedium" panose="02000603020000020003" pitchFamily="2" charset="0"/>
                </a:endParaRPr>
              </a:p>
              <a:p>
                <a:endParaRPr lang="en-GB" sz="1800" dirty="0">
                  <a:latin typeface="SassoonCRInfantMedium" panose="02000603020000020003" pitchFamily="2" charset="0"/>
                </a:endParaRPr>
              </a:p>
              <a:p>
                <a:pPr marL="0" indent="0">
                  <a:buNone/>
                </a:pPr>
                <a:endParaRPr lang="en-GB" sz="2600" dirty="0">
                  <a:latin typeface="SassoonCRInfantMedium" panose="02000603020000020003" pitchFamily="2" charset="0"/>
                </a:endParaRPr>
              </a:p>
              <a:p>
                <a:endParaRPr lang="en-GB" sz="2600" dirty="0">
                  <a:latin typeface="SassoonCRInfantMedium" panose="02000603020000020003" pitchFamily="2" charset="0"/>
                </a:endParaRP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63040" y="1754561"/>
                <a:ext cx="6196405" cy="3834680"/>
              </a:xfrm>
              <a:blipFill rotWithShape="1">
                <a:blip r:embed="rId2"/>
                <a:stretch>
                  <a:fillRect l="-492" t="-1431" r="-197" b="-1749"/>
                </a:stretch>
              </a:blipFill>
            </p:spPr>
            <p:txBody>
              <a:bodyPr/>
              <a:lstStyle/>
              <a:p>
                <a:r>
                  <a:rPr lang="en-GB">
                    <a:noFill/>
                  </a:rPr>
                  <a:t> </a:t>
                </a:r>
              </a:p>
            </p:txBody>
          </p:sp>
        </mc:Fallback>
      </mc:AlternateContent>
      <p:pic>
        <p:nvPicPr>
          <p:cNvPr id="3074" name="Picture 2" descr="C:\Users\marianne.docherty\AppData\Local\Microsoft\Windows\INetCache\IE\CQEJ3UKK\2435161563_d1367895e7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052736"/>
            <a:ext cx="1391816" cy="7018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anne.docherty\AppData\Local\Microsoft\Windows\INetCache\IE\M1OIXKJY\600px-Arithmetic_symbols.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1072934"/>
            <a:ext cx="1224136" cy="6816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283968" y="2708920"/>
            <a:ext cx="0" cy="5760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28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SassoonCRInfantMedium" panose="02000603020000020003" pitchFamily="2" charset="0"/>
              </a:rPr>
              <a:t>Grammar</a:t>
            </a:r>
            <a:endParaRPr lang="en-GB"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844824"/>
            <a:ext cx="6349320" cy="3878245"/>
          </a:xfrm>
        </p:spPr>
        <p:txBody>
          <a:bodyPr>
            <a:normAutofit fontScale="92500" lnSpcReduction="20000"/>
          </a:bodyPr>
          <a:lstStyle/>
          <a:p>
            <a:r>
              <a:rPr lang="en-GB" dirty="0" smtClean="0">
                <a:latin typeface="SassoonCRInfantMedium" panose="02000603020000020003" pitchFamily="2" charset="0"/>
              </a:rPr>
              <a:t>This is the last day to finish your challenge on </a:t>
            </a:r>
            <a:r>
              <a:rPr lang="en-GB" dirty="0" err="1" smtClean="0">
                <a:latin typeface="SassoonCRInfantMedium" panose="02000603020000020003" pitchFamily="2" charset="0"/>
              </a:rPr>
              <a:t>Sumdog</a:t>
            </a:r>
            <a:r>
              <a:rPr lang="en-GB" dirty="0" smtClean="0">
                <a:latin typeface="SassoonCRInfantMedium" panose="02000603020000020003" pitchFamily="2" charset="0"/>
              </a:rPr>
              <a:t> Grammar. I’ll log in this afternoon to see how you all got on.</a:t>
            </a:r>
          </a:p>
          <a:p>
            <a:r>
              <a:rPr lang="en-GB" dirty="0" smtClean="0">
                <a:latin typeface="SassoonCRInfantMedium" panose="02000603020000020003" pitchFamily="2" charset="0"/>
              </a:rPr>
              <a:t>Your task is set up according to your reading group.</a:t>
            </a:r>
          </a:p>
          <a:p>
            <a:r>
              <a:rPr lang="en-GB" dirty="0" smtClean="0">
                <a:latin typeface="SassoonCRInfantMedium" panose="02000603020000020003" pitchFamily="2" charset="0"/>
              </a:rPr>
              <a:t>Red Group – Group 1, Blue Group – Group 2</a:t>
            </a:r>
          </a:p>
          <a:p>
            <a:pPr marL="0" indent="0">
              <a:buNone/>
            </a:pPr>
            <a:r>
              <a:rPr lang="en-GB" dirty="0">
                <a:latin typeface="SassoonCRInfantMedium" panose="02000603020000020003" pitchFamily="2" charset="0"/>
              </a:rPr>
              <a:t> </a:t>
            </a:r>
            <a:r>
              <a:rPr lang="en-GB" dirty="0" smtClean="0">
                <a:latin typeface="SassoonCRInfantMedium" panose="02000603020000020003" pitchFamily="2" charset="0"/>
              </a:rPr>
              <a:t>   Green Group – Group 3</a:t>
            </a:r>
          </a:p>
          <a:p>
            <a:pPr marL="0" indent="0">
              <a:buNone/>
            </a:pPr>
            <a:r>
              <a:rPr lang="en-GB" dirty="0" smtClean="0">
                <a:latin typeface="SassoonCRInfantMedium" panose="02000603020000020003" pitchFamily="2" charset="0"/>
              </a:rPr>
              <a:t>    Remember to please let me know how </a:t>
            </a:r>
            <a:r>
              <a:rPr lang="en-GB" dirty="0" smtClean="0">
                <a:latin typeface="SassoonCRInfantMedium" panose="02000603020000020003" pitchFamily="2" charset="0"/>
              </a:rPr>
              <a:t>you</a:t>
            </a:r>
          </a:p>
          <a:p>
            <a:pPr marL="0" indent="0">
              <a:buNone/>
            </a:pPr>
            <a:r>
              <a:rPr lang="en-GB" dirty="0">
                <a:latin typeface="SassoonCRInfantMedium" panose="02000603020000020003" pitchFamily="2" charset="0"/>
              </a:rPr>
              <a:t> </a:t>
            </a:r>
            <a:r>
              <a:rPr lang="en-GB" dirty="0" smtClean="0">
                <a:latin typeface="SassoonCRInfantMedium" panose="02000603020000020003" pitchFamily="2" charset="0"/>
              </a:rPr>
              <a:t>   found it.</a:t>
            </a:r>
            <a:endParaRPr lang="en-GB" dirty="0" smtClean="0">
              <a:latin typeface="SassoonCRInfantMedium" panose="02000603020000020003" pitchFamily="2" charset="0"/>
            </a:endParaRPr>
          </a:p>
          <a:p>
            <a:pPr marL="0" indent="0">
              <a:buNone/>
            </a:pPr>
            <a:r>
              <a:rPr lang="en-GB"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GB"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SUMDOG</a:t>
            </a:r>
          </a:p>
          <a:p>
            <a:pPr marL="0" indent="0">
              <a:buNone/>
            </a:pPr>
            <a:endParaRPr lang="en-GB"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buNone/>
            </a:pPr>
            <a:endParaRPr lang="en-GB" dirty="0" smtClean="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3884970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27242"/>
          </a:xfrm>
        </p:spPr>
        <p:txBody>
          <a:bodyPr/>
          <a:lstStyle/>
          <a:p>
            <a:r>
              <a:rPr lang="en-GB" dirty="0" smtClean="0">
                <a:solidFill>
                  <a:srgbClr val="00B050"/>
                </a:solidFill>
                <a:latin typeface="SassoonCRInfantMedium" panose="02000603020000020003" pitchFamily="2" charset="0"/>
              </a:rPr>
              <a:t>Picnic Time</a:t>
            </a:r>
            <a:endParaRPr lang="en-GB" dirty="0">
              <a:solidFill>
                <a:srgbClr val="00B050"/>
              </a:solidFill>
              <a:latin typeface="SassoonCRInfantMedium" panose="02000603020000020003" pitchFamily="2" charset="0"/>
            </a:endParaRPr>
          </a:p>
        </p:txBody>
      </p:sp>
      <p:sp>
        <p:nvSpPr>
          <p:cNvPr id="3" name="Content Placeholder 2"/>
          <p:cNvSpPr>
            <a:spLocks noGrp="1"/>
          </p:cNvSpPr>
          <p:nvPr>
            <p:ph idx="1"/>
          </p:nvPr>
        </p:nvSpPr>
        <p:spPr>
          <a:xfrm>
            <a:off x="1463040" y="1916832"/>
            <a:ext cx="6196405" cy="3806237"/>
          </a:xfrm>
        </p:spPr>
        <p:txBody>
          <a:bodyPr/>
          <a:lstStyle/>
          <a:p>
            <a:r>
              <a:rPr lang="en-GB" dirty="0" smtClean="0"/>
              <a:t>If you are able to, why not have your lunch outside today. Perhaps you could organise it and prepare the </a:t>
            </a:r>
            <a:r>
              <a:rPr lang="en-GB" dirty="0" smtClean="0"/>
              <a:t>food for your family. </a:t>
            </a:r>
            <a:endParaRPr lang="en-GB" dirty="0" smtClean="0"/>
          </a:p>
          <a:p>
            <a:r>
              <a:rPr lang="en-GB" dirty="0" smtClean="0"/>
              <a:t>We’d love to see your pictures – please post your picture on the school Twitter page.</a:t>
            </a:r>
          </a:p>
          <a:p>
            <a:pPr marL="0" indent="0">
              <a:buNone/>
            </a:pPr>
            <a:endParaRPr lang="en-GB" dirty="0"/>
          </a:p>
        </p:txBody>
      </p:sp>
      <p:pic>
        <p:nvPicPr>
          <p:cNvPr id="2053" name="Picture 5" descr="C:\Users\marianne.docherty\AppData\Local\Microsoft\Windows\INetCache\IE\PD7VUD0M\d52u6k6-e6d8b13e-727d-46cd-b547-e3edeedcdde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5141" y="4077072"/>
            <a:ext cx="1944216" cy="160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384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3121</TotalTime>
  <Words>1147</Words>
  <Application>Microsoft Office PowerPoint</Application>
  <PresentationFormat>On-screen Show (4:3)</PresentationFormat>
  <Paragraphs>114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Thursday 21-5-20</vt:lpstr>
      <vt:lpstr>Today’s Timetable</vt:lpstr>
      <vt:lpstr>Daily Exercise </vt:lpstr>
      <vt:lpstr>A little bit of French to start the day  </vt:lpstr>
      <vt:lpstr>The Feast of The Ascension</vt:lpstr>
      <vt:lpstr>Sumdog Maths Competition</vt:lpstr>
      <vt:lpstr>Maths Lesson</vt:lpstr>
      <vt:lpstr>Grammar</vt:lpstr>
      <vt:lpstr>Picnic Time</vt:lpstr>
      <vt:lpstr>Writing</vt:lpstr>
      <vt:lpstr>Health and Wellbeing</vt:lpstr>
      <vt:lpstr>French   </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153</cp:revision>
  <dcterms:created xsi:type="dcterms:W3CDTF">2020-03-23T22:24:08Z</dcterms:created>
  <dcterms:modified xsi:type="dcterms:W3CDTF">2020-05-20T23:06:10Z</dcterms:modified>
</cp:coreProperties>
</file>