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8" r:id="rId4"/>
    <p:sldId id="261" r:id="rId5"/>
    <p:sldId id="256" r:id="rId6"/>
    <p:sldId id="262" r:id="rId7"/>
    <p:sldId id="263" r:id="rId8"/>
    <p:sldId id="260" r:id="rId9"/>
    <p:sldId id="257" r:id="rId10"/>
    <p:sldId id="265"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D465F1-EC37-40D1-BFEF-305C68B92B93}"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196331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D465F1-EC37-40D1-BFEF-305C68B92B93}"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249534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D465F1-EC37-40D1-BFEF-305C68B92B93}"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242142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D465F1-EC37-40D1-BFEF-305C68B92B93}"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413946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465F1-EC37-40D1-BFEF-305C68B92B93}"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27650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D465F1-EC37-40D1-BFEF-305C68B92B93}"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18030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D465F1-EC37-40D1-BFEF-305C68B92B93}"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119561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D465F1-EC37-40D1-BFEF-305C68B92B93}"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8517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465F1-EC37-40D1-BFEF-305C68B92B93}"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397870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465F1-EC37-40D1-BFEF-305C68B92B93}"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152614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465F1-EC37-40D1-BFEF-305C68B92B93}"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B5AA5-3C4C-4B0F-B5DB-F5F598AF8C64}" type="slidenum">
              <a:rPr lang="en-GB" smtClean="0"/>
              <a:t>‹#›</a:t>
            </a:fld>
            <a:endParaRPr lang="en-GB"/>
          </a:p>
        </p:txBody>
      </p:sp>
    </p:spTree>
    <p:extLst>
      <p:ext uri="{BB962C8B-B14F-4D97-AF65-F5344CB8AC3E}">
        <p14:creationId xmlns:p14="http://schemas.microsoft.com/office/powerpoint/2010/main" val="87287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465F1-EC37-40D1-BFEF-305C68B92B93}" type="datetimeFigureOut">
              <a:rPr lang="en-GB" smtClean="0"/>
              <a:t>20/05/2020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5AA5-3C4C-4B0F-B5DB-F5F598AF8C64}" type="slidenum">
              <a:rPr lang="en-GB" smtClean="0"/>
              <a:t>‹#›</a:t>
            </a:fld>
            <a:endParaRPr lang="en-GB"/>
          </a:p>
        </p:txBody>
      </p:sp>
    </p:spTree>
    <p:extLst>
      <p:ext uri="{BB962C8B-B14F-4D97-AF65-F5344CB8AC3E}">
        <p14:creationId xmlns:p14="http://schemas.microsoft.com/office/powerpoint/2010/main" val="393978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hyperlink" Target="https://www.youtube.com/watch?v=atNkI6QFZ50" TargetMode="External"/><Relationship Id="rId4" Type="http://schemas.openxmlformats.org/officeDocument/2006/relationships/audio" Target="../media/media2.wav"/><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kNeFGBAcw"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cFw8pLBSIo"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8au_mPa0TK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reCz6HJ3gs" TargetMode="External"/><Relationship Id="rId7" Type="http://schemas.openxmlformats.org/officeDocument/2006/relationships/image" Target="../media/image10.jpeg"/><Relationship Id="rId2" Type="http://schemas.openxmlformats.org/officeDocument/2006/relationships/hyperlink" Target="https://www.bbc.co.uk/bitesize/clips/zvxhyrd"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youtube.com/watch?v=ncsa5DrA0K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3" y="1340768"/>
            <a:ext cx="8144073" cy="531426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Comic Sans MS" panose="030F0702030302020204" pitchFamily="66" charset="0"/>
            </a:endParaRPr>
          </a:p>
        </p:txBody>
      </p:sp>
      <p:sp>
        <p:nvSpPr>
          <p:cNvPr id="2" name="Title 1"/>
          <p:cNvSpPr>
            <a:spLocks noGrp="1"/>
          </p:cNvSpPr>
          <p:nvPr>
            <p:ph type="ctrTitle"/>
          </p:nvPr>
        </p:nvSpPr>
        <p:spPr>
          <a:xfrm>
            <a:off x="977404" y="160338"/>
            <a:ext cx="7117180" cy="1036414"/>
          </a:xfrm>
        </p:spPr>
        <p:txBody>
          <a:bodyPr>
            <a:normAutofit fontScale="90000"/>
          </a:bodyPr>
          <a:lstStyle/>
          <a:p>
            <a:pPr algn="ctr"/>
            <a:r>
              <a:rPr lang="en-GB" sz="3600" b="1" dirty="0" smtClean="0">
                <a:solidFill>
                  <a:srgbClr val="00B050"/>
                </a:solidFill>
                <a:latin typeface="Comic Sans MS" panose="030F0702030302020204" pitchFamily="66" charset="0"/>
              </a:rPr>
              <a:t>Today is Outdoor Classroom Day</a:t>
            </a: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3600" b="1" dirty="0">
                <a:latin typeface="Comic Sans MS" panose="030F0702030302020204" pitchFamily="66" charset="0"/>
              </a:rPr>
              <a:t>W</a:t>
            </a:r>
            <a:r>
              <a:rPr lang="en-GB" sz="3600" b="1" dirty="0" smtClean="0">
                <a:latin typeface="Comic Sans MS" panose="030F0702030302020204" pitchFamily="66" charset="0"/>
              </a:rPr>
              <a:t>ednesday 20</a:t>
            </a:r>
            <a:r>
              <a:rPr lang="en-GB" sz="3600" b="1" baseline="30000" dirty="0" smtClean="0">
                <a:latin typeface="Comic Sans MS" panose="030F0702030302020204" pitchFamily="66" charset="0"/>
              </a:rPr>
              <a:t>th</a:t>
            </a:r>
            <a:r>
              <a:rPr lang="en-GB" sz="3600" b="1" dirty="0" smtClean="0">
                <a:latin typeface="Comic Sans MS" panose="030F0702030302020204" pitchFamily="66" charset="0"/>
              </a:rPr>
              <a:t> of May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07973" y="1556792"/>
            <a:ext cx="7848872" cy="4910416"/>
          </a:xfrm>
        </p:spPr>
        <p:txBody>
          <a:bodyPr>
            <a:normAutofit fontScale="92500"/>
          </a:bodyPr>
          <a:lstStyle/>
          <a:p>
            <a:pPr algn="ctr"/>
            <a:r>
              <a:rPr lang="en-GB" sz="3800" b="1" dirty="0" smtClean="0">
                <a:latin typeface="Comic Sans MS" panose="030F0702030302020204" pitchFamily="66" charset="0"/>
              </a:rPr>
              <a:t>Good Morning Primary 1/2</a:t>
            </a:r>
          </a:p>
          <a:p>
            <a:pPr algn="ctr"/>
            <a:r>
              <a:rPr lang="en-GB" sz="3800" dirty="0">
                <a:latin typeface="Comic Sans MS" panose="030F0702030302020204" pitchFamily="66" charset="0"/>
              </a:rPr>
              <a:t>French: </a:t>
            </a:r>
            <a:r>
              <a:rPr lang="en-GB" sz="3800" b="1" dirty="0" smtClean="0">
                <a:latin typeface="Comic Sans MS" panose="030F0702030302020204" pitchFamily="66" charset="0"/>
              </a:rPr>
              <a:t>Bonjour la class!  Ca </a:t>
            </a:r>
            <a:r>
              <a:rPr lang="en-GB" sz="3800" b="1" dirty="0" err="1" smtClean="0">
                <a:latin typeface="Comic Sans MS" panose="030F0702030302020204" pitchFamily="66" charset="0"/>
              </a:rPr>
              <a:t>Va</a:t>
            </a:r>
            <a:r>
              <a:rPr lang="en-GB" sz="3800" b="1" dirty="0" smtClean="0">
                <a:latin typeface="Comic Sans MS" panose="030F0702030302020204" pitchFamily="66" charset="0"/>
              </a:rPr>
              <a:t>?</a:t>
            </a:r>
          </a:p>
          <a:p>
            <a:pPr algn="ctr"/>
            <a:r>
              <a:rPr lang="en-GB" sz="2800" b="1" dirty="0" smtClean="0">
                <a:solidFill>
                  <a:schemeClr val="tx1"/>
                </a:solidFill>
                <a:latin typeface="Comic Sans MS" panose="030F0702030302020204" pitchFamily="66" charset="0"/>
              </a:rPr>
              <a:t>L.I- </a:t>
            </a:r>
            <a:r>
              <a:rPr lang="en-GB" sz="2800" b="1" dirty="0">
                <a:solidFill>
                  <a:schemeClr val="tx1"/>
                </a:solidFill>
                <a:latin typeface="Comic Sans MS" panose="030F0702030302020204" pitchFamily="66" charset="0"/>
              </a:rPr>
              <a:t>To know </a:t>
            </a:r>
            <a:r>
              <a:rPr lang="en-GB" sz="2800" b="1" dirty="0" smtClean="0">
                <a:solidFill>
                  <a:schemeClr val="tx1"/>
                </a:solidFill>
                <a:latin typeface="Comic Sans MS" panose="030F0702030302020204" pitchFamily="66" charset="0"/>
              </a:rPr>
              <a:t>simple greetings in French</a:t>
            </a:r>
          </a:p>
          <a:p>
            <a:pPr algn="ctr"/>
            <a:r>
              <a:rPr lang="en-GB" sz="2200" dirty="0">
                <a:hlinkClick r:id="rId10"/>
              </a:rPr>
              <a:t>https://www.youtube.com/watch?v=atNkI6QFZ50</a:t>
            </a:r>
            <a:endParaRPr lang="en-GB" sz="2200" b="1" dirty="0" smtClean="0">
              <a:solidFill>
                <a:schemeClr val="tx1"/>
              </a:solidFill>
              <a:latin typeface="Comic Sans MS" panose="030F0702030302020204" pitchFamily="66" charset="0"/>
            </a:endParaRPr>
          </a:p>
          <a:p>
            <a:pPr algn="ctr"/>
            <a:r>
              <a:rPr lang="en-GB" sz="2600" b="1" dirty="0" smtClean="0">
                <a:solidFill>
                  <a:schemeClr val="tx1"/>
                </a:solidFill>
                <a:latin typeface="Comic Sans MS" panose="030F0702030302020204" pitchFamily="66" charset="0"/>
              </a:rPr>
              <a:t>See if you can respond in </a:t>
            </a:r>
            <a:r>
              <a:rPr lang="en-GB" sz="2600" b="1" dirty="0" err="1" smtClean="0">
                <a:solidFill>
                  <a:schemeClr val="tx1"/>
                </a:solidFill>
                <a:latin typeface="Comic Sans MS" panose="030F0702030302020204" pitchFamily="66" charset="0"/>
              </a:rPr>
              <a:t>french</a:t>
            </a:r>
            <a:r>
              <a:rPr lang="en-GB" sz="2600" b="1" dirty="0" smtClean="0">
                <a:solidFill>
                  <a:schemeClr val="tx1"/>
                </a:solidFill>
                <a:latin typeface="Comic Sans MS" panose="030F0702030302020204" pitchFamily="66" charset="0"/>
              </a:rPr>
              <a:t>: </a:t>
            </a:r>
          </a:p>
          <a:p>
            <a:pPr marL="514350" indent="-514350">
              <a:buAutoNum type="arabicPeriod"/>
            </a:pPr>
            <a:r>
              <a:rPr lang="en-GB" sz="3200" b="1" dirty="0" smtClean="0">
                <a:solidFill>
                  <a:schemeClr val="tx1"/>
                </a:solidFill>
                <a:latin typeface="Comic Sans MS" panose="030F0702030302020204" pitchFamily="66" charset="0"/>
              </a:rPr>
              <a:t>Bonjour! Comment ca </a:t>
            </a:r>
            <a:r>
              <a:rPr lang="en-GB" sz="3200" b="1" dirty="0" err="1" smtClean="0">
                <a:solidFill>
                  <a:schemeClr val="tx1"/>
                </a:solidFill>
                <a:latin typeface="Comic Sans MS" panose="030F0702030302020204" pitchFamily="66" charset="0"/>
              </a:rPr>
              <a:t>va</a:t>
            </a:r>
            <a:r>
              <a:rPr lang="en-GB" sz="3200" b="1" dirty="0" smtClean="0">
                <a:solidFill>
                  <a:schemeClr val="tx1"/>
                </a:solidFill>
                <a:latin typeface="Comic Sans MS" panose="030F0702030302020204" pitchFamily="66" charset="0"/>
              </a:rPr>
              <a:t>?</a:t>
            </a:r>
          </a:p>
          <a:p>
            <a:r>
              <a:rPr lang="en-GB" sz="3200" b="1" dirty="0">
                <a:solidFill>
                  <a:schemeClr val="tx1"/>
                </a:solidFill>
                <a:latin typeface="Comic Sans MS" panose="030F0702030302020204" pitchFamily="66" charset="0"/>
              </a:rPr>
              <a:t>	</a:t>
            </a:r>
            <a:r>
              <a:rPr lang="en-GB" sz="3200" b="1" dirty="0" smtClean="0">
                <a:solidFill>
                  <a:schemeClr val="tx1"/>
                </a:solidFill>
                <a:latin typeface="Comic Sans MS" panose="030F0702030302020204" pitchFamily="66" charset="0"/>
              </a:rPr>
              <a:t>Ca </a:t>
            </a:r>
            <a:r>
              <a:rPr lang="en-GB" sz="3200" b="1" dirty="0" err="1" smtClean="0">
                <a:solidFill>
                  <a:schemeClr val="tx1"/>
                </a:solidFill>
                <a:latin typeface="Comic Sans MS" panose="030F0702030302020204" pitchFamily="66" charset="0"/>
              </a:rPr>
              <a:t>va</a:t>
            </a:r>
            <a:r>
              <a:rPr lang="en-GB" sz="3200" b="1" dirty="0" smtClean="0">
                <a:solidFill>
                  <a:schemeClr val="tx1"/>
                </a:solidFill>
                <a:latin typeface="Comic Sans MS" panose="030F0702030302020204" pitchFamily="66" charset="0"/>
              </a:rPr>
              <a:t> </a:t>
            </a:r>
            <a:r>
              <a:rPr lang="en-GB" sz="3200" b="1" dirty="0" err="1" smtClean="0">
                <a:solidFill>
                  <a:schemeClr val="tx1"/>
                </a:solidFill>
                <a:latin typeface="Comic Sans MS" panose="030F0702030302020204" pitchFamily="66" charset="0"/>
              </a:rPr>
              <a:t>bien</a:t>
            </a:r>
            <a:r>
              <a:rPr lang="en-GB" sz="3200" b="1" dirty="0" smtClean="0">
                <a:solidFill>
                  <a:schemeClr val="tx1"/>
                </a:solidFill>
                <a:latin typeface="Comic Sans MS" panose="030F0702030302020204" pitchFamily="66" charset="0"/>
              </a:rPr>
              <a:t>, </a:t>
            </a:r>
            <a:r>
              <a:rPr lang="en-GB" sz="3200" b="1" dirty="0" err="1" smtClean="0">
                <a:solidFill>
                  <a:schemeClr val="tx1"/>
                </a:solidFill>
                <a:latin typeface="Comic Sans MS" panose="030F0702030302020204" pitchFamily="66" charset="0"/>
              </a:rPr>
              <a:t>comme</a:t>
            </a:r>
            <a:r>
              <a:rPr lang="en-GB" sz="3200" b="1" dirty="0" smtClean="0">
                <a:solidFill>
                  <a:schemeClr val="tx1"/>
                </a:solidFill>
                <a:latin typeface="Comic Sans MS" panose="030F0702030302020204" pitchFamily="66" charset="0"/>
              </a:rPr>
              <a:t> ci, </a:t>
            </a:r>
            <a:r>
              <a:rPr lang="en-GB" sz="3200" b="1" dirty="0" err="1" smtClean="0">
                <a:solidFill>
                  <a:schemeClr val="tx1"/>
                </a:solidFill>
                <a:latin typeface="Comic Sans MS" panose="030F0702030302020204" pitchFamily="66" charset="0"/>
              </a:rPr>
              <a:t>comme</a:t>
            </a:r>
            <a:r>
              <a:rPr lang="en-GB" sz="3200" b="1" dirty="0" smtClean="0">
                <a:solidFill>
                  <a:schemeClr val="tx1"/>
                </a:solidFill>
                <a:latin typeface="Comic Sans MS" panose="030F0702030302020204" pitchFamily="66" charset="0"/>
              </a:rPr>
              <a:t> ca     </a:t>
            </a:r>
          </a:p>
          <a:p>
            <a:r>
              <a:rPr lang="en-GB" sz="3200" b="1" dirty="0" smtClean="0">
                <a:solidFill>
                  <a:schemeClr val="tx1"/>
                </a:solidFill>
                <a:latin typeface="Comic Sans MS" panose="030F0702030302020204" pitchFamily="66" charset="0"/>
              </a:rPr>
              <a:t>2. Comment </a:t>
            </a:r>
            <a:r>
              <a:rPr lang="en-GB" sz="3200" b="1" dirty="0" err="1" smtClean="0">
                <a:solidFill>
                  <a:schemeClr val="tx1"/>
                </a:solidFill>
                <a:latin typeface="Comic Sans MS" panose="030F0702030302020204" pitchFamily="66" charset="0"/>
              </a:rPr>
              <a:t>tu</a:t>
            </a:r>
            <a:r>
              <a:rPr lang="en-GB" sz="3200" b="1" dirty="0" smtClean="0">
                <a:solidFill>
                  <a:schemeClr val="tx1"/>
                </a:solidFill>
                <a:latin typeface="Comic Sans MS" panose="030F0702030302020204" pitchFamily="66" charset="0"/>
              </a:rPr>
              <a:t> </a:t>
            </a:r>
            <a:r>
              <a:rPr lang="en-GB" sz="3200" b="1" dirty="0" err="1" smtClean="0">
                <a:solidFill>
                  <a:schemeClr val="tx1"/>
                </a:solidFill>
                <a:latin typeface="Comic Sans MS" panose="030F0702030302020204" pitchFamily="66" charset="0"/>
              </a:rPr>
              <a:t>t’appelle</a:t>
            </a:r>
            <a:r>
              <a:rPr lang="en-GB" sz="3200" b="1" dirty="0" smtClean="0">
                <a:solidFill>
                  <a:schemeClr val="tx1"/>
                </a:solidFill>
                <a:latin typeface="Comic Sans MS" panose="030F0702030302020204" pitchFamily="66" charset="0"/>
              </a:rPr>
              <a:t>? </a:t>
            </a:r>
          </a:p>
          <a:p>
            <a:r>
              <a:rPr lang="en-GB" sz="3200" b="1" dirty="0" smtClean="0">
                <a:solidFill>
                  <a:schemeClr val="tx1"/>
                </a:solidFill>
                <a:latin typeface="Comic Sans MS" panose="030F0702030302020204" pitchFamily="66" charset="0"/>
              </a:rPr>
              <a:t>	Je </a:t>
            </a:r>
            <a:r>
              <a:rPr lang="en-GB" sz="3200" b="1" dirty="0" err="1" smtClean="0">
                <a:solidFill>
                  <a:schemeClr val="tx1"/>
                </a:solidFill>
                <a:latin typeface="Comic Sans MS" panose="030F0702030302020204" pitchFamily="66" charset="0"/>
              </a:rPr>
              <a:t>m’appelle</a:t>
            </a:r>
            <a:r>
              <a:rPr lang="en-GB" sz="3200" b="1" dirty="0" smtClean="0">
                <a:solidFill>
                  <a:schemeClr val="tx1"/>
                </a:solidFill>
                <a:latin typeface="Comic Sans MS" panose="030F0702030302020204" pitchFamily="66" charset="0"/>
              </a:rPr>
              <a:t> ________</a:t>
            </a:r>
          </a:p>
          <a:p>
            <a:pPr marL="514350" indent="-514350" algn="ctr">
              <a:buAutoNum type="arabicPeriod"/>
            </a:pPr>
            <a:endParaRPr lang="en-GB" sz="3200" b="1" dirty="0" smtClean="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048061" y="4276328"/>
            <a:ext cx="609600" cy="609600"/>
          </a:xfrm>
          <a:prstGeom prst="rect">
            <a:avLst/>
          </a:prstGeom>
        </p:spPr>
      </p:pic>
      <p:pic>
        <p:nvPicPr>
          <p:cNvPr id="12"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641924" y="4782118"/>
            <a:ext cx="609600" cy="609600"/>
          </a:xfrm>
          <a:prstGeom prst="rect">
            <a:avLst/>
          </a:prstGeom>
        </p:spPr>
      </p:pic>
      <p:pic>
        <p:nvPicPr>
          <p:cNvPr id="13"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13425" y="5370593"/>
            <a:ext cx="609600" cy="609600"/>
          </a:xfrm>
          <a:prstGeom prst="rect">
            <a:avLst/>
          </a:prstGeom>
        </p:spPr>
      </p:pic>
      <p:pic>
        <p:nvPicPr>
          <p:cNvPr id="15"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574732" y="5754236"/>
            <a:ext cx="609600" cy="609600"/>
          </a:xfrm>
          <a:prstGeom prst="rect">
            <a:avLst/>
          </a:prstGeom>
        </p:spPr>
      </p:pic>
    </p:spTree>
    <p:extLst>
      <p:ext uri="{BB962C8B-B14F-4D97-AF65-F5344CB8AC3E}">
        <p14:creationId xmlns:p14="http://schemas.microsoft.com/office/powerpoint/2010/main" val="379563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86" fill="hold"/>
                                        <p:tgtEl>
                                          <p:spTgt spid="12"/>
                                        </p:tgtEl>
                                      </p:cBhvr>
                                    </p:cmd>
                                  </p:childTnLst>
                                </p:cTn>
                              </p:par>
                            </p:childTnLst>
                          </p:cTn>
                        </p:par>
                      </p:childTnLst>
                    </p:cTn>
                  </p:par>
                </p:childTnLst>
              </p:cTn>
              <p:nextCondLst>
                <p:cond evt="onClick" delay="0">
                  <p:tgtEl>
                    <p:spTgt spid="12"/>
                  </p:tgtEl>
                </p:cond>
              </p:nextCondLst>
            </p:seq>
            <p:audio>
              <p:cMediaNode vol="100000">
                <p:cTn id="13" fill="hold" display="0">
                  <p:stCondLst>
                    <p:cond delay="indefinite"/>
                  </p:stCondLst>
                  <p:endCondLst>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562"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359"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2008"/>
            <a:ext cx="8568952" cy="836712"/>
          </a:xfrm>
        </p:spPr>
        <p:txBody>
          <a:bodyPr/>
          <a:lstStyle/>
          <a:p>
            <a:pPr algn="ctr"/>
            <a:r>
              <a:rPr lang="en-GB" sz="4400" b="1" cap="none" dirty="0" smtClean="0">
                <a:latin typeface="Comic Sans MS" panose="030F0702030302020204" pitchFamily="66" charset="0"/>
              </a:rPr>
              <a:t>Play</a:t>
            </a:r>
            <a:r>
              <a:rPr lang="en-GB" sz="4400" b="1" dirty="0">
                <a:latin typeface="Comic Sans MS" panose="030F0702030302020204" pitchFamily="66" charset="0"/>
              </a:rPr>
              <a:t> </a:t>
            </a:r>
            <a:r>
              <a:rPr lang="en-GB" sz="4400" b="1" dirty="0" smtClean="0">
                <a:latin typeface="Comic Sans MS" panose="030F0702030302020204" pitchFamily="66" charset="0"/>
              </a:rPr>
              <a:t>Topic: Obstacle Course</a:t>
            </a:r>
            <a:endParaRPr lang="en-GB" sz="4400" b="1" cap="none" dirty="0">
              <a:latin typeface="Comic Sans MS" panose="030F0702030302020204" pitchFamily="66" charset="0"/>
            </a:endParaRPr>
          </a:p>
        </p:txBody>
      </p:sp>
      <p:sp>
        <p:nvSpPr>
          <p:cNvPr id="3" name="Content Placeholder 2"/>
          <p:cNvSpPr>
            <a:spLocks noGrp="1"/>
          </p:cNvSpPr>
          <p:nvPr>
            <p:ph idx="1"/>
          </p:nvPr>
        </p:nvSpPr>
        <p:spPr>
          <a:xfrm>
            <a:off x="323528" y="980728"/>
            <a:ext cx="8431088" cy="5760640"/>
          </a:xfrm>
          <a:solidFill>
            <a:schemeClr val="accent2">
              <a:lumMod val="20000"/>
              <a:lumOff val="80000"/>
            </a:schemeClr>
          </a:solidFill>
        </p:spPr>
        <p:txBody>
          <a:bodyPr>
            <a:normAutofit fontScale="92500" lnSpcReduction="10000"/>
          </a:bodyPr>
          <a:lstStyle/>
          <a:p>
            <a:pPr marL="0" indent="0" algn="ctr">
              <a:buNone/>
            </a:pPr>
            <a:r>
              <a:rPr lang="en-GB" sz="2600" b="1" cap="none" dirty="0" smtClean="0">
                <a:latin typeface="Comic Sans MS" panose="030F0702030302020204" pitchFamily="66" charset="0"/>
              </a:rPr>
              <a:t>*Your challenge today is to make another </a:t>
            </a:r>
            <a:r>
              <a:rPr lang="en-GB" sz="2600" b="1" dirty="0">
                <a:latin typeface="Comic Sans MS" panose="030F0702030302020204" pitchFamily="66" charset="0"/>
              </a:rPr>
              <a:t>at </a:t>
            </a:r>
            <a:r>
              <a:rPr lang="en-GB" sz="2600" b="1" dirty="0" smtClean="0">
                <a:latin typeface="Comic Sans MS" panose="030F0702030302020204" pitchFamily="66" charset="0"/>
              </a:rPr>
              <a:t>home obstacle </a:t>
            </a:r>
            <a:r>
              <a:rPr lang="en-GB" sz="2600" b="1" dirty="0">
                <a:latin typeface="Comic Sans MS" panose="030F0702030302020204" pitchFamily="66" charset="0"/>
              </a:rPr>
              <a:t>course</a:t>
            </a:r>
            <a:r>
              <a:rPr lang="en-GB" sz="2600" dirty="0">
                <a:latin typeface="Comic Sans MS" panose="030F0702030302020204" pitchFamily="66" charset="0"/>
              </a:rPr>
              <a:t>* </a:t>
            </a:r>
          </a:p>
          <a:p>
            <a:pPr marL="514350" indent="-514350">
              <a:buFont typeface="+mj-lt"/>
              <a:buAutoNum type="arabicPeriod"/>
            </a:pPr>
            <a:r>
              <a:rPr lang="en-GB" sz="2600" dirty="0" smtClean="0">
                <a:latin typeface="Comic Sans MS" panose="030F0702030302020204" pitchFamily="66" charset="0"/>
              </a:rPr>
              <a:t>You can set up your obstacle course </a:t>
            </a:r>
            <a:r>
              <a:rPr lang="en-GB" sz="2600" cap="none" dirty="0" smtClean="0">
                <a:latin typeface="Comic Sans MS" panose="030F0702030302020204" pitchFamily="66" charset="0"/>
              </a:rPr>
              <a:t>either indoors or outdoors in your garden.</a:t>
            </a:r>
          </a:p>
          <a:p>
            <a:pPr marL="514350" indent="-514350">
              <a:buFont typeface="+mj-lt"/>
              <a:buAutoNum type="arabicPeriod"/>
            </a:pPr>
            <a:r>
              <a:rPr lang="en-GB" sz="2600" dirty="0" smtClean="0">
                <a:latin typeface="Comic Sans MS" panose="030F0702030302020204" pitchFamily="66" charset="0"/>
              </a:rPr>
              <a:t>Your obstacle course should be made using only what you already have at home.</a:t>
            </a:r>
          </a:p>
          <a:p>
            <a:pPr marL="514350" indent="-514350">
              <a:buFont typeface="+mj-lt"/>
              <a:buAutoNum type="arabicPeriod"/>
            </a:pPr>
            <a:endParaRPr lang="en-GB" sz="2600" dirty="0" smtClean="0">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1900" dirty="0" smtClean="0">
              <a:solidFill>
                <a:srgbClr val="FF0000"/>
              </a:solidFill>
              <a:latin typeface="Comic Sans MS" panose="030F0702030302020204" pitchFamily="66" charset="0"/>
            </a:endParaRPr>
          </a:p>
          <a:p>
            <a:pPr marL="0" indent="0">
              <a:buNone/>
            </a:pPr>
            <a:endParaRPr lang="en-GB" sz="1900" dirty="0" smtClean="0">
              <a:solidFill>
                <a:srgbClr val="FF0000"/>
              </a:solidFill>
              <a:latin typeface="Comic Sans MS" panose="030F0702030302020204" pitchFamily="66" charset="0"/>
            </a:endParaRPr>
          </a:p>
          <a:p>
            <a:pPr marL="0" indent="0">
              <a:buNone/>
            </a:pPr>
            <a:r>
              <a:rPr lang="en-GB" sz="1900" dirty="0" smtClean="0">
                <a:solidFill>
                  <a:srgbClr val="FF0000"/>
                </a:solidFill>
                <a:latin typeface="Comic Sans MS" panose="030F0702030302020204" pitchFamily="66" charset="0"/>
              </a:rPr>
              <a:t>Today is Outdoor Classroom </a:t>
            </a:r>
            <a:r>
              <a:rPr lang="en-GB" sz="1900" dirty="0">
                <a:solidFill>
                  <a:srgbClr val="FF0000"/>
                </a:solidFill>
                <a:latin typeface="Comic Sans MS" panose="030F0702030302020204" pitchFamily="66" charset="0"/>
              </a:rPr>
              <a:t>D</a:t>
            </a:r>
            <a:r>
              <a:rPr lang="en-GB" sz="1900" dirty="0" smtClean="0">
                <a:solidFill>
                  <a:srgbClr val="FF0000"/>
                </a:solidFill>
                <a:latin typeface="Comic Sans MS" panose="030F0702030302020204" pitchFamily="66" charset="0"/>
              </a:rPr>
              <a:t>ay so we thought it would be a great chance to make another obstacle course outside. Change the layout, time yourself, get your grown ups taking part too.</a:t>
            </a:r>
          </a:p>
        </p:txBody>
      </p:sp>
      <p:pic>
        <p:nvPicPr>
          <p:cNvPr id="10" name="Picture 9" descr="C:\Users\lara.cunningham\AppData\Local\Microsoft\Windows\INetCache\IE\3EBKTLPU\7498584772_8a1a7a049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5015880" cy="245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48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I hope you have enjoyed today’s learning and managed to go outdoors to learn.</a:t>
            </a:r>
            <a:endParaRPr lang="en-GB" dirty="0"/>
          </a:p>
        </p:txBody>
      </p:sp>
      <p:pic>
        <p:nvPicPr>
          <p:cNvPr id="3074" name="Picture 2" descr="C:\Users\jane.stanners\AppData\Local\Microsoft\Windows\INetCache\IE\WFCEVDBN\children-at-play-vector[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2250" y="1958181"/>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1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GB" sz="3600" b="1" dirty="0" smtClean="0">
                <a:solidFill>
                  <a:srgbClr val="0070C0"/>
                </a:solidFill>
              </a:rPr>
              <a:t>Why don’t we take our French outside?</a:t>
            </a:r>
            <a:endParaRPr lang="en-GB" sz="3600" b="1" dirty="0">
              <a:solidFill>
                <a:srgbClr val="0070C0"/>
              </a:solidFill>
            </a:endParaRPr>
          </a:p>
        </p:txBody>
      </p:sp>
      <p:pic>
        <p:nvPicPr>
          <p:cNvPr id="1026" name="Picture 2" descr="C:\Users\jane.stanners\AppData\Local\Microsoft\Windows\INetCache\IE\WYEY41Z1\fla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769" y="1124745"/>
            <a:ext cx="1855120" cy="1152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e.stanners\AppData\Local\Microsoft\Windows\INetCache\IE\WYEY41Z1\fl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636" y="1004264"/>
            <a:ext cx="1894562" cy="11881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262" y="2219604"/>
            <a:ext cx="8424936" cy="5355312"/>
          </a:xfrm>
          <a:prstGeom prst="rect">
            <a:avLst/>
          </a:prstGeom>
          <a:noFill/>
        </p:spPr>
        <p:txBody>
          <a:bodyPr wrap="square" rtlCol="0">
            <a:spAutoFit/>
          </a:bodyPr>
          <a:lstStyle/>
          <a:p>
            <a:pPr algn="ctr"/>
            <a:r>
              <a:rPr lang="en-GB" b="1" dirty="0" smtClean="0"/>
              <a:t>Let’s look at colours</a:t>
            </a:r>
          </a:p>
          <a:p>
            <a:pPr algn="ctr"/>
            <a:r>
              <a:rPr lang="en-GB" sz="3600" b="1" dirty="0" smtClean="0">
                <a:solidFill>
                  <a:srgbClr val="FF0000"/>
                </a:solidFill>
              </a:rPr>
              <a:t>Rouge  </a:t>
            </a:r>
            <a:r>
              <a:rPr lang="en-GB" sz="3600" b="1" dirty="0" smtClean="0">
                <a:solidFill>
                  <a:srgbClr val="00B050"/>
                </a:solidFill>
              </a:rPr>
              <a:t>vert </a:t>
            </a:r>
            <a:r>
              <a:rPr lang="en-GB" sz="3600" b="1" dirty="0" err="1" smtClean="0">
                <a:solidFill>
                  <a:srgbClr val="FFFF00"/>
                </a:solidFill>
              </a:rPr>
              <a:t>jaune</a:t>
            </a:r>
            <a:r>
              <a:rPr lang="en-GB" sz="3600" b="1" dirty="0" smtClean="0">
                <a:solidFill>
                  <a:srgbClr val="FFFF00"/>
                </a:solidFill>
              </a:rPr>
              <a:t>  </a:t>
            </a:r>
            <a:r>
              <a:rPr lang="en-GB" sz="3600" b="1" dirty="0" smtClean="0">
                <a:solidFill>
                  <a:schemeClr val="accent1"/>
                </a:solidFill>
              </a:rPr>
              <a:t>bleu </a:t>
            </a:r>
            <a:r>
              <a:rPr lang="en-GB" sz="3600" b="1" dirty="0" err="1" smtClean="0">
                <a:solidFill>
                  <a:schemeClr val="bg2">
                    <a:lumMod val="50000"/>
                  </a:schemeClr>
                </a:solidFill>
              </a:rPr>
              <a:t>brun</a:t>
            </a:r>
            <a:r>
              <a:rPr lang="en-GB" sz="3600" b="1" dirty="0" smtClean="0">
                <a:solidFill>
                  <a:schemeClr val="accent1"/>
                </a:solidFill>
              </a:rPr>
              <a:t> </a:t>
            </a:r>
            <a:r>
              <a:rPr lang="en-GB" sz="3600" b="1" dirty="0" smtClean="0"/>
              <a:t>noir</a:t>
            </a:r>
            <a:r>
              <a:rPr lang="en-GB" sz="3600" b="1" dirty="0" smtClean="0">
                <a:solidFill>
                  <a:schemeClr val="accent1"/>
                </a:solidFill>
              </a:rPr>
              <a:t> </a:t>
            </a:r>
            <a:r>
              <a:rPr lang="en-GB" sz="3600" b="1" dirty="0" smtClean="0">
                <a:solidFill>
                  <a:schemeClr val="accent2">
                    <a:lumMod val="60000"/>
                    <a:lumOff val="40000"/>
                  </a:schemeClr>
                </a:solidFill>
              </a:rPr>
              <a:t>rose</a:t>
            </a:r>
          </a:p>
          <a:p>
            <a:pPr algn="ctr"/>
            <a:r>
              <a:rPr lang="en-GB" sz="3600" b="1" dirty="0" smtClean="0"/>
              <a:t>Watch</a:t>
            </a:r>
          </a:p>
          <a:p>
            <a:pPr algn="ctr"/>
            <a:r>
              <a:rPr lang="en-GB" sz="2800" dirty="0">
                <a:hlinkClick r:id="rId3"/>
              </a:rPr>
              <a:t>https://www.youtube.com/watch?v=-</a:t>
            </a:r>
            <a:r>
              <a:rPr lang="en-GB" sz="2800" dirty="0" smtClean="0">
                <a:hlinkClick r:id="rId3"/>
              </a:rPr>
              <a:t>4kNeFGBAcw</a:t>
            </a:r>
            <a:endParaRPr lang="en-GB" sz="2800" dirty="0" smtClean="0"/>
          </a:p>
          <a:p>
            <a:pPr algn="ctr"/>
            <a:endParaRPr lang="en-GB" sz="2800" b="1" dirty="0"/>
          </a:p>
          <a:p>
            <a:pPr algn="ctr"/>
            <a:r>
              <a:rPr lang="en-GB" sz="2800" b="1" dirty="0" smtClean="0"/>
              <a:t>Today outside you are going to point out things and say</a:t>
            </a:r>
          </a:p>
          <a:p>
            <a:pPr algn="ctr"/>
            <a:r>
              <a:rPr lang="en-GB" sz="2800" b="1" dirty="0" smtClean="0"/>
              <a:t>there colour.</a:t>
            </a:r>
          </a:p>
          <a:p>
            <a:pPr algn="ctr"/>
            <a:endParaRPr lang="en-GB" sz="2800" b="1" dirty="0"/>
          </a:p>
          <a:p>
            <a:pPr algn="ctr"/>
            <a:r>
              <a:rPr lang="en-GB" sz="2800" b="1" dirty="0" err="1" smtClean="0"/>
              <a:t>C’est</a:t>
            </a:r>
            <a:r>
              <a:rPr lang="en-GB" sz="2800" b="1" dirty="0" smtClean="0"/>
              <a:t> vert.</a:t>
            </a:r>
          </a:p>
          <a:p>
            <a:pPr algn="ctr"/>
            <a:endParaRPr lang="en-GB" sz="2800" b="1" dirty="0" smtClean="0"/>
          </a:p>
          <a:p>
            <a:pPr algn="ctr"/>
            <a:endParaRPr lang="en-GB" sz="2800" b="1" dirty="0" smtClean="0"/>
          </a:p>
          <a:p>
            <a:pPr algn="ctr"/>
            <a:endParaRPr lang="en-GB" sz="2800" b="1" dirty="0"/>
          </a:p>
        </p:txBody>
      </p:sp>
      <p:pic>
        <p:nvPicPr>
          <p:cNvPr id="1028" name="Picture 4" descr="C:\Users\jane.stanners\AppData\Local\Microsoft\Windows\INetCache\IE\OD4FKC6J\grass_strand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229200"/>
            <a:ext cx="2840402" cy="129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5776" y="1340768"/>
            <a:ext cx="4194931" cy="646331"/>
          </a:xfrm>
          <a:prstGeom prst="rect">
            <a:avLst/>
          </a:prstGeom>
          <a:noFill/>
        </p:spPr>
        <p:txBody>
          <a:bodyPr wrap="none" rtlCol="0">
            <a:spAutoFit/>
          </a:bodyPr>
          <a:lstStyle/>
          <a:p>
            <a:r>
              <a:rPr lang="en-GB" dirty="0" smtClean="0"/>
              <a:t>L.I. – I can recognise and use the names of </a:t>
            </a:r>
          </a:p>
          <a:p>
            <a:r>
              <a:rPr lang="en-GB" dirty="0"/>
              <a:t> </a:t>
            </a:r>
            <a:r>
              <a:rPr lang="en-GB" dirty="0" smtClean="0"/>
              <a:t>             colours in French.</a:t>
            </a:r>
            <a:endParaRPr lang="en-GB" dirty="0"/>
          </a:p>
        </p:txBody>
      </p:sp>
    </p:spTree>
    <p:extLst>
      <p:ext uri="{BB962C8B-B14F-4D97-AF65-F5344CB8AC3E}">
        <p14:creationId xmlns:p14="http://schemas.microsoft.com/office/powerpoint/2010/main" val="104262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solidFill>
                  <a:srgbClr val="0070C0"/>
                </a:solidFill>
              </a:rPr>
              <a:t>Today is Ascension Day</a:t>
            </a:r>
            <a:r>
              <a:rPr lang="en-GB" sz="2800" dirty="0" smtClean="0"/>
              <a:t/>
            </a:r>
            <a:br>
              <a:rPr lang="en-GB" sz="2800" dirty="0" smtClean="0"/>
            </a:br>
            <a:r>
              <a:rPr lang="en-GB" sz="2800" dirty="0" smtClean="0"/>
              <a:t>Father Sebastian will be saying mass online ay 10.00am if you would like to join him.</a:t>
            </a:r>
            <a:endParaRPr lang="en-GB" sz="2800" dirty="0"/>
          </a:p>
        </p:txBody>
      </p:sp>
      <p:sp>
        <p:nvSpPr>
          <p:cNvPr id="3" name="Content Placeholder 2"/>
          <p:cNvSpPr>
            <a:spLocks noGrp="1"/>
          </p:cNvSpPr>
          <p:nvPr>
            <p:ph idx="1"/>
          </p:nvPr>
        </p:nvSpPr>
        <p:spPr/>
        <p:txBody>
          <a:bodyPr>
            <a:normAutofit/>
          </a:bodyPr>
          <a:lstStyle/>
          <a:p>
            <a:r>
              <a:rPr lang="en-GB" sz="2800" dirty="0" smtClean="0"/>
              <a:t>Today we remember </a:t>
            </a:r>
            <a:r>
              <a:rPr lang="en-GB" sz="2800" dirty="0"/>
              <a:t> the ascent of </a:t>
            </a:r>
            <a:r>
              <a:rPr lang="en-GB" sz="2800" b="1" dirty="0"/>
              <a:t>Jesus Christ</a:t>
            </a:r>
            <a:r>
              <a:rPr lang="en-GB" sz="2800" dirty="0"/>
              <a:t> into </a:t>
            </a:r>
            <a:r>
              <a:rPr lang="en-GB" sz="2800" dirty="0" smtClean="0"/>
              <a:t>heaven </a:t>
            </a:r>
            <a:r>
              <a:rPr lang="en-GB" sz="2800" dirty="0"/>
              <a:t>on the 40th day after his </a:t>
            </a:r>
            <a:r>
              <a:rPr lang="en-GB" sz="2800" dirty="0" smtClean="0"/>
              <a:t>Resurrection.</a:t>
            </a:r>
          </a:p>
          <a:p>
            <a:endParaRPr lang="en-GB" sz="2800" dirty="0"/>
          </a:p>
        </p:txBody>
      </p:sp>
      <p:pic>
        <p:nvPicPr>
          <p:cNvPr id="5122" name="Picture 2" descr="C:\Users\jane.stanners\Desktop\h&amp;h\sacred-space-greg-ol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34237"/>
            <a:ext cx="6048671" cy="39566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2564905"/>
            <a:ext cx="4878288" cy="369332"/>
          </a:xfrm>
          <a:prstGeom prst="rect">
            <a:avLst/>
          </a:prstGeom>
        </p:spPr>
        <p:txBody>
          <a:bodyPr wrap="square">
            <a:spAutoFit/>
          </a:bodyPr>
          <a:lstStyle/>
          <a:p>
            <a:r>
              <a:rPr lang="en-GB" dirty="0">
                <a:hlinkClick r:id="rId3"/>
              </a:rPr>
              <a:t>https://www.youtube.com/watch?v=UcFw8pLBSIo</a:t>
            </a:r>
            <a:endParaRPr lang="en-GB" dirty="0"/>
          </a:p>
        </p:txBody>
      </p:sp>
    </p:spTree>
    <p:extLst>
      <p:ext uri="{BB962C8B-B14F-4D97-AF65-F5344CB8AC3E}">
        <p14:creationId xmlns:p14="http://schemas.microsoft.com/office/powerpoint/2010/main" val="381410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208912" cy="3744416"/>
          </a:xfrm>
        </p:spPr>
        <p:txBody>
          <a:bodyPr>
            <a:normAutofit fontScale="92500" lnSpcReduction="10000"/>
          </a:bodyPr>
          <a:lstStyle/>
          <a:p>
            <a:endParaRPr lang="en-GB" sz="1900" cap="none" dirty="0" smtClean="0">
              <a:latin typeface="SassoonCRInfant" panose="02010503020300020003" pitchFamily="2" charset="0"/>
            </a:endParaRPr>
          </a:p>
          <a:p>
            <a:pPr marL="0" indent="0">
              <a:buNone/>
            </a:pPr>
            <a:r>
              <a:rPr lang="en-GB" sz="2400" dirty="0" smtClean="0">
                <a:latin typeface="SassoonCRInfant" panose="02010503020300020003" pitchFamily="2" charset="0"/>
              </a:rPr>
              <a:t>These are some common words you had at the beginning of</a:t>
            </a:r>
          </a:p>
          <a:p>
            <a:pPr marL="0" indent="0">
              <a:buNone/>
            </a:pPr>
            <a:r>
              <a:rPr lang="en-GB" sz="2400" dirty="0" smtClean="0">
                <a:latin typeface="SassoonCRInfant" panose="02010503020300020003" pitchFamily="2" charset="0"/>
              </a:rPr>
              <a:t> P.2. Can you remember them?</a:t>
            </a:r>
          </a:p>
          <a:p>
            <a:pPr marL="0" indent="0">
              <a:buNone/>
            </a:pPr>
            <a:r>
              <a:rPr lang="en-GB" sz="2800" b="1" dirty="0">
                <a:solidFill>
                  <a:srgbClr val="FF0000"/>
                </a:solidFill>
                <a:latin typeface="SassoonCRInfant" panose="02010503020300020003" pitchFamily="2" charset="0"/>
              </a:rPr>
              <a:t> </a:t>
            </a:r>
            <a:r>
              <a:rPr lang="en-GB" sz="2800" b="1" dirty="0" smtClean="0">
                <a:solidFill>
                  <a:srgbClr val="FF0000"/>
                </a:solidFill>
                <a:latin typeface="SassoonCRInfant" panose="02010503020300020003" pitchFamily="2" charset="0"/>
              </a:rPr>
              <a:t>        because  week   keep  when</a:t>
            </a:r>
          </a:p>
          <a:p>
            <a:pPr marL="0" indent="0">
              <a:buNone/>
            </a:pPr>
            <a:r>
              <a:rPr lang="en-GB" sz="2800" b="1" dirty="0" smtClean="0">
                <a:solidFill>
                  <a:srgbClr val="FF0000"/>
                </a:solidFill>
                <a:latin typeface="SassoonCRInfant" panose="02010503020300020003" pitchFamily="2" charset="0"/>
              </a:rPr>
              <a:t>         what     many   soon  book</a:t>
            </a:r>
          </a:p>
          <a:p>
            <a:pPr marL="0" indent="0">
              <a:buNone/>
            </a:pPr>
            <a:r>
              <a:rPr lang="en-GB" sz="2600" dirty="0" smtClean="0">
                <a:latin typeface="SassoonCRInfant" panose="02010503020300020003" pitchFamily="2" charset="0"/>
              </a:rPr>
              <a:t>      Choose a book, a comic , a newspaper </a:t>
            </a:r>
            <a:r>
              <a:rPr lang="en-GB" sz="2600" dirty="0" err="1" smtClean="0">
                <a:latin typeface="SassoonCRInfant" panose="02010503020300020003" pitchFamily="2" charset="0"/>
              </a:rPr>
              <a:t>etc</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       To see if you can find them in the text.</a:t>
            </a:r>
            <a:endParaRPr lang="en-GB" sz="2600" dirty="0">
              <a:latin typeface="SassoonCRInfant" panose="02010503020300020003" pitchFamily="2" charset="0"/>
            </a:endParaRPr>
          </a:p>
          <a:p>
            <a:pPr marL="0" indent="0">
              <a:buNone/>
            </a:pPr>
            <a:endParaRPr lang="en-GB" sz="1900" cap="none" dirty="0" smtClean="0">
              <a:latin typeface="SassoonCRInfant" panose="02010503020300020003" pitchFamily="2" charset="0"/>
            </a:endParaRPr>
          </a:p>
          <a:p>
            <a:pPr marL="0" indent="0">
              <a:buNone/>
            </a:pPr>
            <a:r>
              <a:rPr lang="en-GB" sz="1900" cap="none" dirty="0" smtClean="0">
                <a:solidFill>
                  <a:srgbClr val="7030A0"/>
                </a:solidFill>
                <a:latin typeface="SassoonCRInfant" panose="02010503020300020003" pitchFamily="2" charset="0"/>
              </a:rPr>
              <a:t>Using your reading book from </a:t>
            </a:r>
            <a:r>
              <a:rPr lang="en-GB" sz="1900" dirty="0" smtClean="0">
                <a:solidFill>
                  <a:srgbClr val="7030A0"/>
                </a:solidFill>
                <a:latin typeface="SassoonCRInfant" panose="02010503020300020003" pitchFamily="2" charset="0"/>
              </a:rPr>
              <a:t>O</a:t>
            </a:r>
            <a:r>
              <a:rPr lang="en-GB" sz="1900" cap="none" dirty="0" smtClean="0">
                <a:solidFill>
                  <a:srgbClr val="7030A0"/>
                </a:solidFill>
                <a:latin typeface="SassoonCRInfant" panose="02010503020300020003" pitchFamily="2" charset="0"/>
              </a:rPr>
              <a:t>xford Owl think about these questions and try and answer them</a:t>
            </a:r>
            <a:r>
              <a:rPr lang="en-GB" sz="1900" dirty="0" smtClean="0">
                <a:solidFill>
                  <a:srgbClr val="7030A0"/>
                </a:solidFill>
                <a:latin typeface="SassoonCRInfant" panose="02010503020300020003" pitchFamily="2" charset="0"/>
              </a:rPr>
              <a:t>. Don’t write them down just tell someone what you think.</a:t>
            </a:r>
            <a:endParaRPr lang="en-GB" sz="1900" cap="none" dirty="0" smtClean="0">
              <a:solidFill>
                <a:srgbClr val="7030A0"/>
              </a:solidFill>
              <a:latin typeface="SassoonCRInfant" panose="02010503020300020003" pitchFamily="2" charset="0"/>
            </a:endParaRPr>
          </a:p>
          <a:p>
            <a:endParaRPr lang="en-GB" dirty="0"/>
          </a:p>
        </p:txBody>
      </p:sp>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 Common Words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86490136"/>
              </p:ext>
            </p:extLst>
          </p:nvPr>
        </p:nvGraphicFramePr>
        <p:xfrm>
          <a:off x="899592" y="8613576"/>
          <a:ext cx="7416825" cy="1108903"/>
        </p:xfrm>
        <a:graphic>
          <a:graphicData uri="http://schemas.openxmlformats.org/drawingml/2006/table">
            <a:tbl>
              <a:tblPr firstRow="1" firstCol="1" bandRow="1">
                <a:tableStyleId>{616DA210-FB5B-4158-B5E0-FEB733F419BA}</a:tableStyleId>
              </a:tblPr>
              <a:tblGrid>
                <a:gridCol w="1292943">
                  <a:extLst>
                    <a:ext uri="{9D8B030D-6E8A-4147-A177-3AD203B41FA5}">
                      <a16:colId xmlns="" xmlns:a16="http://schemas.microsoft.com/office/drawing/2014/main" val="3409170997"/>
                    </a:ext>
                  </a:extLst>
                </a:gridCol>
                <a:gridCol w="548809">
                  <a:extLst>
                    <a:ext uri="{9D8B030D-6E8A-4147-A177-3AD203B41FA5}">
                      <a16:colId xmlns="" xmlns:a16="http://schemas.microsoft.com/office/drawing/2014/main" val="2057896043"/>
                    </a:ext>
                  </a:extLst>
                </a:gridCol>
                <a:gridCol w="1197257">
                  <a:extLst>
                    <a:ext uri="{9D8B030D-6E8A-4147-A177-3AD203B41FA5}">
                      <a16:colId xmlns="" xmlns:a16="http://schemas.microsoft.com/office/drawing/2014/main" val="3737104028"/>
                    </a:ext>
                  </a:extLst>
                </a:gridCol>
                <a:gridCol w="548809">
                  <a:extLst>
                    <a:ext uri="{9D8B030D-6E8A-4147-A177-3AD203B41FA5}">
                      <a16:colId xmlns="" xmlns:a16="http://schemas.microsoft.com/office/drawing/2014/main" val="2033259705"/>
                    </a:ext>
                  </a:extLst>
                </a:gridCol>
                <a:gridCol w="1394954">
                  <a:extLst>
                    <a:ext uri="{9D8B030D-6E8A-4147-A177-3AD203B41FA5}">
                      <a16:colId xmlns="" xmlns:a16="http://schemas.microsoft.com/office/drawing/2014/main" val="1652749644"/>
                    </a:ext>
                  </a:extLst>
                </a:gridCol>
                <a:gridCol w="548809">
                  <a:extLst>
                    <a:ext uri="{9D8B030D-6E8A-4147-A177-3AD203B41FA5}">
                      <a16:colId xmlns="" xmlns:a16="http://schemas.microsoft.com/office/drawing/2014/main" val="3366472485"/>
                    </a:ext>
                  </a:extLst>
                </a:gridCol>
                <a:gridCol w="1296105">
                  <a:extLst>
                    <a:ext uri="{9D8B030D-6E8A-4147-A177-3AD203B41FA5}">
                      <a16:colId xmlns="" xmlns:a16="http://schemas.microsoft.com/office/drawing/2014/main" val="2580119541"/>
                    </a:ext>
                  </a:extLst>
                </a:gridCol>
                <a:gridCol w="589139">
                  <a:extLst>
                    <a:ext uri="{9D8B030D-6E8A-4147-A177-3AD203B41FA5}">
                      <a16:colId xmlns="" xmlns:a16="http://schemas.microsoft.com/office/drawing/2014/main" val="4130128927"/>
                    </a:ext>
                  </a:extLst>
                </a:gridCol>
              </a:tblGrid>
              <a:tr h="0">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28970691"/>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83229178"/>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34595489"/>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17282975"/>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22330782"/>
                  </a:ext>
                </a:extLst>
              </a:tr>
            </a:tbl>
          </a:graphicData>
        </a:graphic>
      </p:graphicFrame>
      <p:sp>
        <p:nvSpPr>
          <p:cNvPr id="6" name="TextBox 5"/>
          <p:cNvSpPr txBox="1"/>
          <p:nvPr/>
        </p:nvSpPr>
        <p:spPr>
          <a:xfrm>
            <a:off x="971600" y="4509120"/>
            <a:ext cx="6984776" cy="2092881"/>
          </a:xfrm>
          <a:prstGeom prst="rect">
            <a:avLst/>
          </a:prstGeom>
          <a:noFill/>
        </p:spPr>
        <p:txBody>
          <a:bodyPr wrap="square" rtlCol="0">
            <a:spAutoFit/>
          </a:bodyPr>
          <a:lstStyle/>
          <a:p>
            <a:r>
              <a:rPr lang="en-GB" dirty="0" smtClean="0">
                <a:latin typeface="Comic Sans MS" panose="030F0702030302020204" pitchFamily="66" charset="0"/>
              </a:rPr>
              <a:t>Do you know the name of the Author?</a:t>
            </a:r>
          </a:p>
          <a:p>
            <a:r>
              <a:rPr lang="en-GB" dirty="0" smtClean="0">
                <a:latin typeface="Comic Sans MS" panose="030F0702030302020204" pitchFamily="66" charset="0"/>
              </a:rPr>
              <a:t>Do you know the name of the illustrator?</a:t>
            </a:r>
          </a:p>
          <a:p>
            <a:r>
              <a:rPr lang="en-GB" dirty="0" smtClean="0">
                <a:latin typeface="Comic Sans MS" panose="030F0702030302020204" pitchFamily="66" charset="0"/>
              </a:rPr>
              <a:t>What did you like about the book?</a:t>
            </a:r>
          </a:p>
          <a:p>
            <a:r>
              <a:rPr lang="en-GB" dirty="0" smtClean="0">
                <a:latin typeface="Comic Sans MS" panose="030F0702030302020204" pitchFamily="66" charset="0"/>
              </a:rPr>
              <a:t>Is there anything you didn’t like about the book?</a:t>
            </a:r>
          </a:p>
          <a:p>
            <a:r>
              <a:rPr lang="en-GB" dirty="0" smtClean="0">
                <a:latin typeface="Comic Sans MS" panose="030F0702030302020204" pitchFamily="66" charset="0"/>
              </a:rPr>
              <a:t>What was your favourite part?</a:t>
            </a:r>
          </a:p>
          <a:p>
            <a:endParaRPr lang="en-GB" dirty="0">
              <a:latin typeface="Comic Sans MS" panose="030F0702030302020204" pitchFamily="66" charset="0"/>
            </a:endParaRPr>
          </a:p>
          <a:p>
            <a:r>
              <a:rPr lang="en-GB" sz="2200" b="1" dirty="0">
                <a:solidFill>
                  <a:srgbClr val="FF0000"/>
                </a:solidFill>
                <a:latin typeface="Comic Sans MS" panose="030F0702030302020204" pitchFamily="66" charset="0"/>
              </a:rPr>
              <a:t>T</a:t>
            </a:r>
            <a:r>
              <a:rPr lang="en-GB" sz="2200" b="1" dirty="0" smtClean="0">
                <a:solidFill>
                  <a:srgbClr val="FF0000"/>
                </a:solidFill>
                <a:latin typeface="Comic Sans MS" panose="030F0702030302020204" pitchFamily="66" charset="0"/>
              </a:rPr>
              <a:t>oday why don’t you do your reading outside?</a:t>
            </a:r>
            <a:endParaRPr lang="en-GB" sz="2200" b="1" dirty="0">
              <a:solidFill>
                <a:srgbClr val="FF0000"/>
              </a:solidFill>
              <a:latin typeface="Comic Sans MS" panose="030F0702030302020204" pitchFamily="66" charset="0"/>
            </a:endParaRPr>
          </a:p>
        </p:txBody>
      </p:sp>
      <p:pic>
        <p:nvPicPr>
          <p:cNvPr id="3075" name="Picture 3" descr="C:\Users\jane.stanners\AppData\Local\Microsoft\Windows\INetCache\IE\OKRY2E2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88232" cy="20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4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GB" sz="1800" b="1" dirty="0" smtClean="0"/>
              <a:t>   Today you are going to  write about the bird you created.</a:t>
            </a:r>
            <a:br>
              <a:rPr lang="en-GB" sz="1800" b="1" dirty="0" smtClean="0"/>
            </a:br>
            <a:r>
              <a:rPr lang="en-GB" sz="1800" b="1" dirty="0" smtClean="0"/>
              <a:t>                 </a:t>
            </a:r>
            <a:br>
              <a:rPr lang="en-GB" sz="1800" b="1" dirty="0" smtClean="0"/>
            </a:br>
            <a:r>
              <a:rPr lang="en-GB" sz="1800" b="1" dirty="0" smtClean="0"/>
              <a:t> Give the bird a name and create a short fact file about  it- think about:</a:t>
            </a:r>
            <a:r>
              <a:rPr lang="en-GB" sz="1400" dirty="0" smtClean="0"/>
              <a:t/>
            </a:r>
            <a:br>
              <a:rPr lang="en-GB" sz="1400" dirty="0" smtClean="0"/>
            </a:br>
            <a:r>
              <a:rPr lang="en-GB" sz="1800" dirty="0" smtClean="0"/>
              <a:t>1. Where does it live? Does it live there all year round?</a:t>
            </a:r>
            <a:br>
              <a:rPr lang="en-GB" sz="1800" dirty="0" smtClean="0"/>
            </a:br>
            <a:r>
              <a:rPr lang="en-GB" sz="1800" dirty="0" smtClean="0"/>
              <a:t>2. What kind of habitat does this bird like to make it’s home in?</a:t>
            </a:r>
            <a:br>
              <a:rPr lang="en-GB" sz="1800" dirty="0" smtClean="0"/>
            </a:br>
            <a:r>
              <a:rPr lang="en-GB" sz="1800" dirty="0" smtClean="0"/>
              <a:t>3. Can it fly? How does it get around?</a:t>
            </a:r>
            <a:br>
              <a:rPr lang="en-GB" sz="1800" dirty="0" smtClean="0"/>
            </a:br>
            <a:r>
              <a:rPr lang="en-GB" sz="1800" dirty="0" smtClean="0"/>
              <a:t>4. What does it eat? It could be unusual things.</a:t>
            </a:r>
            <a:br>
              <a:rPr lang="en-GB" sz="1800" dirty="0" smtClean="0"/>
            </a:br>
            <a:r>
              <a:rPr lang="en-GB" sz="1800" dirty="0" smtClean="0"/>
              <a:t>5. Is there any animal who would like to eat it?</a:t>
            </a:r>
            <a:br>
              <a:rPr lang="en-GB" sz="1800" dirty="0" smtClean="0"/>
            </a:br>
            <a:endParaRPr lang="en-GB" sz="1800" dirty="0"/>
          </a:p>
        </p:txBody>
      </p:sp>
      <p:sp>
        <p:nvSpPr>
          <p:cNvPr id="3" name="Subtitle 2"/>
          <p:cNvSpPr>
            <a:spLocks noGrp="1"/>
          </p:cNvSpPr>
          <p:nvPr>
            <p:ph type="subTitle" idx="1"/>
          </p:nvPr>
        </p:nvSpPr>
        <p:spPr>
          <a:xfrm>
            <a:off x="1371600" y="3886200"/>
            <a:ext cx="6400800" cy="2423120"/>
          </a:xfrm>
        </p:spPr>
        <p:txBody>
          <a:bodyPr>
            <a:normAutofit fontScale="25000" lnSpcReduction="20000"/>
          </a:bodyPr>
          <a:lstStyle/>
          <a:p>
            <a:endParaRPr lang="en-GB" b="1" dirty="0" smtClean="0">
              <a:solidFill>
                <a:srgbClr val="00B050"/>
              </a:solidFill>
            </a:endParaRPr>
          </a:p>
          <a:p>
            <a:r>
              <a:rPr lang="en-GB" sz="8000" b="1" dirty="0" smtClean="0">
                <a:solidFill>
                  <a:srgbClr val="00B050"/>
                </a:solidFill>
              </a:rPr>
              <a:t>Think about   WHO WHAT WHERE WHEN WHY, </a:t>
            </a:r>
          </a:p>
          <a:p>
            <a:r>
              <a:rPr lang="en-GB" sz="8000" b="1" dirty="0" smtClean="0">
                <a:solidFill>
                  <a:srgbClr val="00B050"/>
                </a:solidFill>
              </a:rPr>
              <a:t>as you are composing your fact file.</a:t>
            </a:r>
          </a:p>
          <a:p>
            <a:r>
              <a:rPr lang="en-GB" sz="8000" b="1" dirty="0" smtClean="0">
                <a:solidFill>
                  <a:srgbClr val="00B050"/>
                </a:solidFill>
              </a:rPr>
              <a:t>Share YOUR IDEAS before you start.</a:t>
            </a:r>
          </a:p>
          <a:p>
            <a:r>
              <a:rPr lang="en-GB" sz="8000" b="1" dirty="0" smtClean="0">
                <a:solidFill>
                  <a:srgbClr val="00B050"/>
                </a:solidFill>
              </a:rPr>
              <a:t>Get help with tricky words but DON’T WORRY  give the words a go!</a:t>
            </a:r>
          </a:p>
          <a:p>
            <a:r>
              <a:rPr lang="en-GB" sz="8000" b="1" dirty="0" smtClean="0">
                <a:solidFill>
                  <a:srgbClr val="00B050"/>
                </a:solidFill>
              </a:rPr>
              <a:t>Remember CAPITAL LETTERS, FULL STOPS AND FINGER SPACES</a:t>
            </a:r>
          </a:p>
          <a:p>
            <a:r>
              <a:rPr lang="en-GB" sz="8000" b="1" dirty="0" smtClean="0">
                <a:solidFill>
                  <a:srgbClr val="00B050"/>
                </a:solidFill>
              </a:rPr>
              <a:t>A fact file does not need to be laid out like a story.</a:t>
            </a:r>
            <a:endParaRPr lang="en-GB" sz="8000" b="1" dirty="0">
              <a:solidFill>
                <a:srgbClr val="00B050"/>
              </a:solidFill>
            </a:endParaRPr>
          </a:p>
        </p:txBody>
      </p:sp>
      <p:pic>
        <p:nvPicPr>
          <p:cNvPr id="4" name="Picture 2" descr="Charely Harper inspired artwork links | Bird illustration, Bi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39"/>
            <a:ext cx="1466605" cy="1440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3809" y="664042"/>
            <a:ext cx="3600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t>Writing-  My  Exotic Bird</a:t>
            </a:r>
            <a:endParaRPr lang="en-GB" sz="2400" b="1" dirty="0"/>
          </a:p>
        </p:txBody>
      </p:sp>
      <p:pic>
        <p:nvPicPr>
          <p:cNvPr id="7" name="Picture 2" descr="Charely Harper inspired artwork links | Bird illustration, Bi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88639"/>
            <a:ext cx="1466605" cy="14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1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Todays story is about being outside</a:t>
            </a:r>
            <a:br>
              <a:rPr lang="en-GB" dirty="0" smtClean="0"/>
            </a:br>
            <a:r>
              <a:rPr lang="en-GB" sz="3100" dirty="0">
                <a:hlinkClick r:id="rId2"/>
              </a:rPr>
              <a:t>https://www.youtube.com/watch?v=8au_mPa0TKc</a:t>
            </a:r>
            <a:endParaRPr lang="en-GB" dirty="0"/>
          </a:p>
        </p:txBody>
      </p:sp>
      <p:pic>
        <p:nvPicPr>
          <p:cNvPr id="4098" name="Picture 2" descr="C:\Users\jane.stanners\Desktop\h&amp;h\61u7EjYaWH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9752" y="1600200"/>
            <a:ext cx="44444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9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0"/>
            <a:ext cx="7992888" cy="1304255"/>
          </a:xfrm>
        </p:spPr>
        <p:txBody>
          <a:bodyPr>
            <a:normAutofit fontScale="90000"/>
          </a:bodyPr>
          <a:lstStyle/>
          <a:p>
            <a:pPr algn="l"/>
            <a:r>
              <a:rPr lang="en-GB" dirty="0" smtClean="0">
                <a:latin typeface="SassoonCRInfant" panose="02010503020300020003" pitchFamily="2" charset="0"/>
              </a:rPr>
              <a:t/>
            </a:r>
            <a:br>
              <a:rPr lang="en-GB" dirty="0" smtClean="0">
                <a:latin typeface="SassoonCRInfant" panose="02010503020300020003" pitchFamily="2" charset="0"/>
              </a:rPr>
            </a:br>
            <a:r>
              <a:rPr lang="en-GB" dirty="0">
                <a:latin typeface="SassoonCRInfant" panose="02010503020300020003" pitchFamily="2" charset="0"/>
              </a:rPr>
              <a:t/>
            </a:r>
            <a:br>
              <a:rPr lang="en-GB" dirty="0">
                <a:latin typeface="SassoonCRInfant" panose="02010503020300020003" pitchFamily="2" charset="0"/>
              </a:rPr>
            </a:br>
            <a:r>
              <a:rPr lang="en-GB" cap="none" dirty="0">
                <a:latin typeface="SassoonCRInfant" panose="02010503020300020003" pitchFamily="2" charset="0"/>
              </a:rPr>
              <a:t>M</a:t>
            </a:r>
            <a:r>
              <a:rPr lang="en-GB" cap="none" dirty="0" smtClean="0">
                <a:latin typeface="SassoonCRInfant" panose="02010503020300020003" pitchFamily="2" charset="0"/>
              </a:rPr>
              <a:t>athematics  </a:t>
            </a:r>
            <a:br>
              <a:rPr lang="en-GB" cap="none" dirty="0" smtClean="0">
                <a:latin typeface="SassoonCRInfant" panose="02010503020300020003" pitchFamily="2" charset="0"/>
              </a:rPr>
            </a:br>
            <a:r>
              <a:rPr lang="en-GB" cap="none" dirty="0" smtClean="0">
                <a:latin typeface="SassoonCRInfant" panose="02010503020300020003" pitchFamily="2" charset="0"/>
              </a:rPr>
              <a:t>Position and Movement</a:t>
            </a:r>
            <a:r>
              <a:rPr lang="en-GB" dirty="0" smtClean="0">
                <a:latin typeface="SassoonCRInfant" panose="02010503020300020003" pitchFamily="2" charset="0"/>
              </a:rPr>
              <a:t/>
            </a:r>
            <a:br>
              <a:rPr lang="en-GB" dirty="0" smtClean="0">
                <a:latin typeface="SassoonCRInfant" panose="02010503020300020003" pitchFamily="2"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2" name="Content Placeholder 1"/>
          <p:cNvSpPr>
            <a:spLocks noGrp="1"/>
          </p:cNvSpPr>
          <p:nvPr>
            <p:ph idx="1"/>
          </p:nvPr>
        </p:nvSpPr>
        <p:spPr>
          <a:xfrm>
            <a:off x="107504" y="1196752"/>
            <a:ext cx="8797521" cy="5472608"/>
          </a:xfrm>
        </p:spPr>
        <p:txBody>
          <a:bodyPr>
            <a:normAutofit/>
          </a:bodyPr>
          <a:lstStyle/>
          <a:p>
            <a:pPr marL="0" indent="0">
              <a:buNone/>
            </a:pPr>
            <a:r>
              <a:rPr lang="en-GB" sz="2200" cap="none" dirty="0" smtClean="0">
                <a:latin typeface="SassoonCRInfant" panose="02010503020300020003" pitchFamily="2" charset="0"/>
              </a:rPr>
              <a:t>L.I – I can describe the position of an item using the correct language</a:t>
            </a:r>
          </a:p>
          <a:p>
            <a:pPr marL="0" indent="0">
              <a:buNone/>
            </a:pPr>
            <a:r>
              <a:rPr lang="en-GB" sz="2200" cap="none" dirty="0" smtClean="0">
                <a:solidFill>
                  <a:srgbClr val="FF0000"/>
                </a:solidFill>
                <a:latin typeface="SassoonCRInfant" panose="02010503020300020003" pitchFamily="2" charset="0"/>
              </a:rPr>
              <a:t>Watch  </a:t>
            </a:r>
            <a:r>
              <a:rPr lang="en-GB" sz="2200" cap="none" dirty="0">
                <a:latin typeface="SassoonCRInfant" panose="02010503020300020003" pitchFamily="2" charset="0"/>
              </a:rPr>
              <a:t>-</a:t>
            </a:r>
            <a:r>
              <a:rPr lang="en-GB" sz="2200" cap="none" dirty="0" smtClean="0">
                <a:hlinkClick r:id="rId2"/>
              </a:rPr>
              <a:t>https://www.bbc.co.uk/bitesize/clips/zvxhyrd</a:t>
            </a:r>
            <a:endParaRPr lang="en-GB" sz="2200" cap="none" dirty="0" smtClean="0"/>
          </a:p>
          <a:p>
            <a:pPr marL="0" indent="0">
              <a:buNone/>
            </a:pPr>
            <a:r>
              <a:rPr lang="en-GB" sz="2400" dirty="0">
                <a:hlinkClick r:id="rId3"/>
              </a:rPr>
              <a:t>https://www.youtube.com/watch?v=_reCz6HJ3gs</a:t>
            </a:r>
            <a:endParaRPr lang="en-GB" sz="2200" cap="none" dirty="0" smtClean="0"/>
          </a:p>
          <a:p>
            <a:pPr marL="0" indent="0">
              <a:buNone/>
            </a:pPr>
            <a:r>
              <a:rPr lang="en-GB" sz="2200" cap="none" dirty="0" smtClean="0">
                <a:solidFill>
                  <a:srgbClr val="FF0000"/>
                </a:solidFill>
                <a:latin typeface="SassoonCRInfant" panose="02010503020300020003" pitchFamily="2" charset="0"/>
              </a:rPr>
              <a:t>Position and Movement workbook </a:t>
            </a:r>
            <a:r>
              <a:rPr lang="en-GB" sz="2200" cap="none" dirty="0" smtClean="0">
                <a:latin typeface="SassoonCRInfant" panose="02010503020300020003" pitchFamily="2" charset="0"/>
              </a:rPr>
              <a:t>– Complete page 298 in your workbook</a:t>
            </a:r>
          </a:p>
          <a:p>
            <a:pPr marL="0" indent="0">
              <a:buNone/>
            </a:pPr>
            <a:r>
              <a:rPr lang="en-GB" sz="2200" dirty="0" smtClean="0">
                <a:latin typeface="SassoonCRInfant" panose="02010503020300020003" pitchFamily="2" charset="0"/>
              </a:rPr>
              <a:t>about above and below.</a:t>
            </a:r>
            <a:endParaRPr lang="en-GB" sz="2200" cap="none" dirty="0" smtClean="0">
              <a:latin typeface="SassoonCRInfant" panose="02010503020300020003" pitchFamily="2" charset="0"/>
            </a:endParaRPr>
          </a:p>
          <a:p>
            <a:pPr marL="0" indent="0">
              <a:buNone/>
            </a:pPr>
            <a:endParaRPr lang="en-GB" sz="1400" dirty="0" smtClean="0">
              <a:hlinkClick r:id="rId4"/>
            </a:endParaRPr>
          </a:p>
          <a:p>
            <a:pPr marL="0" indent="0">
              <a:buNone/>
            </a:pPr>
            <a:endParaRPr lang="en-GB" sz="1400" dirty="0">
              <a:hlinkClick r:id="rId4"/>
            </a:endParaRPr>
          </a:p>
          <a:p>
            <a:pPr marL="0" indent="0">
              <a:buNone/>
            </a:pPr>
            <a:endParaRPr lang="en-GB" sz="1400" dirty="0" smtClean="0">
              <a:hlinkClick r:id="rId4"/>
            </a:endParaRPr>
          </a:p>
          <a:p>
            <a:pPr marL="0" indent="0">
              <a:buNone/>
            </a:pPr>
            <a:endParaRPr lang="en-GB" sz="1400" dirty="0">
              <a:hlinkClick r:id="rId4"/>
            </a:endParaRPr>
          </a:p>
          <a:p>
            <a:pPr marL="0" indent="0">
              <a:buNone/>
            </a:pPr>
            <a:endParaRPr lang="en-GB" sz="1400" dirty="0" smtClean="0">
              <a:hlinkClick r:id="rId4"/>
            </a:endParaRPr>
          </a:p>
          <a:p>
            <a:pPr marL="0" indent="0">
              <a:buNone/>
            </a:pPr>
            <a:endParaRPr lang="en-GB" sz="1400" dirty="0" smtClean="0">
              <a:hlinkClick r:id="rId4"/>
            </a:endParaRPr>
          </a:p>
          <a:p>
            <a:pPr marL="0" indent="0">
              <a:buNone/>
            </a:pPr>
            <a:endParaRPr lang="en-GB" sz="1400" dirty="0">
              <a:hlinkClick r:id="rId4"/>
            </a:endParaRPr>
          </a:p>
          <a:p>
            <a:pPr marL="0" indent="0">
              <a:buNone/>
            </a:pPr>
            <a:endParaRPr lang="en-GB" sz="7200" cap="none" dirty="0">
              <a:solidFill>
                <a:srgbClr val="FF0000"/>
              </a:solidFill>
              <a:latin typeface="SassoonCRInfant" panose="02010503020300020003" pitchFamily="2" charset="0"/>
            </a:endParaRPr>
          </a:p>
          <a:p>
            <a:pPr marL="0" indent="0">
              <a:buNone/>
            </a:pPr>
            <a:endParaRPr lang="en-GB" cap="none" dirty="0">
              <a:latin typeface="Comic Sans MS" panose="030F0702030302020204" pitchFamily="66" charset="0"/>
            </a:endParaRPr>
          </a:p>
        </p:txBody>
      </p:sp>
      <p:pic>
        <p:nvPicPr>
          <p:cNvPr id="5122" name="Picture 2" descr="Positional Language Bingo by Bits and Bobs | Teachers Pay Teach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234" y="25477"/>
            <a:ext cx="3183791" cy="1747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1969" y="3310309"/>
            <a:ext cx="2100777" cy="2854995"/>
          </a:xfrm>
          <a:prstGeom prst="rect">
            <a:avLst/>
          </a:prstGeom>
        </p:spPr>
      </p:pic>
      <p:cxnSp>
        <p:nvCxnSpPr>
          <p:cNvPr id="9" name="Straight Arrow Connector 8"/>
          <p:cNvCxnSpPr/>
          <p:nvPr/>
        </p:nvCxnSpPr>
        <p:spPr>
          <a:xfrm>
            <a:off x="3563888" y="3057772"/>
            <a:ext cx="3096344" cy="947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2" descr="C:\Users\jane.stanners\Desktop\h&amp;h\b82cdfdcb520a2dd5814fe19975d0a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5" y="3789040"/>
            <a:ext cx="3279975" cy="252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8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Outdoors</a:t>
            </a:r>
            <a:endParaRPr lang="en-GB" dirty="0"/>
          </a:p>
        </p:txBody>
      </p:sp>
      <p:pic>
        <p:nvPicPr>
          <p:cNvPr id="2050" name="Picture 2" descr="C:\Users\jane.stanners\AppData\Local\Microsoft\Windows\INetCache\IE\ZX8NGAS4\Habilidad-de-saltar-alto-Plataformas-vibratoria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77348" y="5085184"/>
            <a:ext cx="1290470" cy="1040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ne.stanners\AppData\Local\Microsoft\Windows\INetCache\IE\P86X7XWG\pexels-photo-1104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5026" y="1340768"/>
            <a:ext cx="1721430" cy="11476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ne.stanners\AppData\Local\Microsoft\Windows\INetCache\IE\ZX8NGAS4\publicdomainq-skip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14" y="5373216"/>
            <a:ext cx="139079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ne.stanners\AppData\Local\Microsoft\Windows\INetCache\IE\WFCEVDBN\Unknown-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93" y="1340768"/>
            <a:ext cx="108012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ne.stanners\AppData\Local\Microsoft\Windows\INetCache\IE\P86X7XWG\d16s263-1aeaa62c-7482-4b45-94f6-1104bfd5d45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924944"/>
            <a:ext cx="792087" cy="1371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jane.stanners\Desktop\h&amp;h\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212976"/>
            <a:ext cx="115212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9712" y="2096852"/>
            <a:ext cx="5352876" cy="4401205"/>
          </a:xfrm>
          <a:prstGeom prst="rect">
            <a:avLst/>
          </a:prstGeom>
          <a:noFill/>
        </p:spPr>
        <p:txBody>
          <a:bodyPr wrap="none" rtlCol="0">
            <a:spAutoFit/>
          </a:bodyPr>
          <a:lstStyle/>
          <a:p>
            <a:r>
              <a:rPr lang="en-GB" sz="2000" b="1" dirty="0"/>
              <a:t>H</a:t>
            </a:r>
            <a:r>
              <a:rPr lang="en-GB" sz="2000" b="1" dirty="0" smtClean="0"/>
              <a:t>ow many of these can you do in one minute?</a:t>
            </a:r>
          </a:p>
          <a:p>
            <a:r>
              <a:rPr lang="en-GB" sz="2000" dirty="0" smtClean="0"/>
              <a:t>          It is a new minute for every activity.</a:t>
            </a:r>
            <a:endParaRPr lang="en-GB" dirty="0" smtClean="0"/>
          </a:p>
          <a:p>
            <a:endParaRPr lang="en-GB" sz="2000" b="1" dirty="0"/>
          </a:p>
          <a:p>
            <a:pPr algn="ctr"/>
            <a:r>
              <a:rPr lang="en-GB" sz="2000" b="1" dirty="0" smtClean="0"/>
              <a:t>Jumps</a:t>
            </a:r>
          </a:p>
          <a:p>
            <a:pPr algn="ctr"/>
            <a:r>
              <a:rPr lang="en-GB" sz="2000" b="1" dirty="0" smtClean="0"/>
              <a:t>Hops</a:t>
            </a:r>
          </a:p>
          <a:p>
            <a:pPr algn="ctr"/>
            <a:r>
              <a:rPr lang="en-GB" sz="2000" b="1" dirty="0" err="1" smtClean="0"/>
              <a:t>Starjumps</a:t>
            </a:r>
            <a:endParaRPr lang="en-GB" sz="2000" b="1" dirty="0" smtClean="0"/>
          </a:p>
          <a:p>
            <a:pPr algn="ctr"/>
            <a:r>
              <a:rPr lang="en-GB" sz="2000" b="1" dirty="0" smtClean="0"/>
              <a:t>Touch your toes</a:t>
            </a:r>
          </a:p>
          <a:p>
            <a:pPr algn="ctr"/>
            <a:r>
              <a:rPr lang="en-GB" sz="2000" b="1" dirty="0" smtClean="0"/>
              <a:t>Skips</a:t>
            </a:r>
          </a:p>
          <a:p>
            <a:pPr algn="ctr"/>
            <a:endParaRPr lang="en-GB" sz="2000" b="1" dirty="0" smtClean="0"/>
          </a:p>
          <a:p>
            <a:pPr algn="ctr"/>
            <a:r>
              <a:rPr lang="en-GB" sz="2000" b="1" dirty="0" smtClean="0"/>
              <a:t>Record your score each time.</a:t>
            </a:r>
          </a:p>
          <a:p>
            <a:pPr algn="ctr"/>
            <a:endParaRPr lang="en-GB" sz="2000" b="1" dirty="0"/>
          </a:p>
          <a:p>
            <a:pPr algn="ctr"/>
            <a:r>
              <a:rPr lang="en-GB" sz="2000" b="1" dirty="0" smtClean="0"/>
              <a:t>Can you jog on the spot or round the garden for </a:t>
            </a:r>
          </a:p>
          <a:p>
            <a:pPr algn="ctr"/>
            <a:r>
              <a:rPr lang="en-GB" sz="2000" b="1" dirty="0"/>
              <a:t>o</a:t>
            </a:r>
            <a:r>
              <a:rPr lang="en-GB" sz="2000" b="1" dirty="0" smtClean="0"/>
              <a:t>ne minute?</a:t>
            </a:r>
          </a:p>
          <a:p>
            <a:pPr algn="ctr"/>
            <a:r>
              <a:rPr lang="en-GB" sz="2000" b="1" dirty="0" smtClean="0">
                <a:solidFill>
                  <a:srgbClr val="FF0000"/>
                </a:solidFill>
              </a:rPr>
              <a:t>Good Luck</a:t>
            </a:r>
            <a:endParaRPr lang="en-GB" sz="2000" b="1" dirty="0">
              <a:solidFill>
                <a:srgbClr val="FF0000"/>
              </a:solidFill>
            </a:endParaRPr>
          </a:p>
        </p:txBody>
      </p:sp>
      <p:sp>
        <p:nvSpPr>
          <p:cNvPr id="5" name="TextBox 4"/>
          <p:cNvSpPr txBox="1"/>
          <p:nvPr/>
        </p:nvSpPr>
        <p:spPr>
          <a:xfrm>
            <a:off x="2195736" y="1484784"/>
            <a:ext cx="4693529" cy="369332"/>
          </a:xfrm>
          <a:prstGeom prst="rect">
            <a:avLst/>
          </a:prstGeom>
          <a:noFill/>
        </p:spPr>
        <p:txBody>
          <a:bodyPr wrap="none" rtlCol="0">
            <a:spAutoFit/>
          </a:bodyPr>
          <a:lstStyle/>
          <a:p>
            <a:r>
              <a:rPr lang="en-GB" dirty="0" smtClean="0"/>
              <a:t>L.I. – to use my knowledge of numbers to count.</a:t>
            </a:r>
            <a:endParaRPr lang="en-GB" dirty="0"/>
          </a:p>
        </p:txBody>
      </p:sp>
    </p:spTree>
    <p:extLst>
      <p:ext uri="{BB962C8B-B14F-4D97-AF65-F5344CB8AC3E}">
        <p14:creationId xmlns:p14="http://schemas.microsoft.com/office/powerpoint/2010/main" val="424957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Street Bingo</a:t>
            </a:r>
            <a:endParaRPr lang="en-GB"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0" indent="0">
              <a:buNone/>
            </a:pPr>
            <a:r>
              <a:rPr lang="en-GB" sz="2000" dirty="0" smtClean="0"/>
              <a:t>Today you are going to make a game of </a:t>
            </a:r>
            <a:r>
              <a:rPr lang="en-GB" sz="2000" b="1" dirty="0" smtClean="0"/>
              <a:t>Bingo</a:t>
            </a:r>
            <a:r>
              <a:rPr lang="en-GB" sz="2000" dirty="0" smtClean="0"/>
              <a:t> to play with your family. Instead of using </a:t>
            </a:r>
            <a:r>
              <a:rPr lang="en-GB" sz="2000" b="1" dirty="0" smtClean="0"/>
              <a:t>numbers,</a:t>
            </a:r>
            <a:r>
              <a:rPr lang="en-GB" sz="2000" dirty="0" smtClean="0"/>
              <a:t> you are going to use things you would </a:t>
            </a:r>
            <a:r>
              <a:rPr lang="en-GB" sz="2000" b="1" dirty="0" smtClean="0"/>
              <a:t>find outside</a:t>
            </a:r>
            <a:r>
              <a:rPr lang="en-GB" sz="2000" dirty="0" smtClean="0"/>
              <a:t>. Draw a grid with </a:t>
            </a:r>
            <a:r>
              <a:rPr lang="en-GB" sz="2000" b="1" dirty="0" smtClean="0"/>
              <a:t>eight parts </a:t>
            </a:r>
            <a:r>
              <a:rPr lang="en-GB" sz="2000" dirty="0" smtClean="0"/>
              <a:t>and in each part draw something you might see</a:t>
            </a:r>
            <a:r>
              <a:rPr lang="en-GB" sz="2000" b="1" dirty="0" smtClean="0"/>
              <a:t> outside</a:t>
            </a:r>
            <a:r>
              <a:rPr lang="en-GB" sz="2000" dirty="0" smtClean="0"/>
              <a:t>. Make enough cards for everyone in your family. Don’t make them all </a:t>
            </a:r>
            <a:r>
              <a:rPr lang="en-GB" sz="2000" b="1" dirty="0" smtClean="0"/>
              <a:t>the same</a:t>
            </a:r>
            <a:r>
              <a:rPr lang="en-GB" sz="2000" dirty="0" smtClean="0"/>
              <a:t>.</a:t>
            </a:r>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lgn="ctr">
              <a:buNone/>
            </a:pPr>
            <a:r>
              <a:rPr lang="en-GB" sz="2000" dirty="0" smtClean="0"/>
              <a:t>Once you have finished the cards go outside and look for the things on your card. You can go for a walk or do it from your garden. </a:t>
            </a:r>
            <a:r>
              <a:rPr lang="en-GB" sz="2000" b="1" dirty="0" smtClean="0"/>
              <a:t>Cross</a:t>
            </a:r>
            <a:r>
              <a:rPr lang="en-GB" sz="2000" dirty="0" smtClean="0"/>
              <a:t> them off when you see them. The </a:t>
            </a:r>
            <a:r>
              <a:rPr lang="en-GB" sz="2000" b="1" dirty="0" smtClean="0"/>
              <a:t>winner</a:t>
            </a:r>
            <a:r>
              <a:rPr lang="en-GB" sz="2000" dirty="0" smtClean="0"/>
              <a:t> is the first person to have </a:t>
            </a:r>
            <a:r>
              <a:rPr lang="en-GB" sz="2000" b="1" dirty="0" smtClean="0"/>
              <a:t>crossed of all the pictures.</a:t>
            </a:r>
          </a:p>
          <a:p>
            <a:pPr marL="0" indent="0" algn="ctr">
              <a:buNone/>
            </a:pPr>
            <a:r>
              <a:rPr lang="en-GB" sz="2000" b="1" dirty="0" smtClean="0">
                <a:solidFill>
                  <a:srgbClr val="FF0000"/>
                </a:solidFill>
              </a:rPr>
              <a:t>Good Luck!</a:t>
            </a:r>
            <a:endParaRPr lang="en-GB" sz="2000" b="1" dirty="0">
              <a:solidFill>
                <a:srgbClr val="FF0000"/>
              </a:solidFill>
            </a:endParaRPr>
          </a:p>
        </p:txBody>
      </p:sp>
      <p:pic>
        <p:nvPicPr>
          <p:cNvPr id="2050" name="Picture 2" descr="C:\Users\jane.stanners\Desktop\h&amp;h\thumbnail_IMG_0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52936"/>
            <a:ext cx="4392489" cy="24482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AppData\Local\Microsoft\Windows\INetCache\IE\R5OE7MSR\Little_Green_Street_Lond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1656184" cy="1242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ne.stanners\AppData\Local\Microsoft\Windows\INetCache\IE\ZX8NGAS4\1200px-Mexican_War_Streets_neighborhood_2100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1" y="116633"/>
            <a:ext cx="169168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9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637</Words>
  <Application>Microsoft Office PowerPoint</Application>
  <PresentationFormat>On-screen Show (4:3)</PresentationFormat>
  <Paragraphs>107</Paragraphs>
  <Slides>11</Slides>
  <Notes>0</Notes>
  <HiddenSlides>0</HiddenSlides>
  <MMClips>4</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Today is Outdoor Classroom Day Wednesday 20th of May  </vt:lpstr>
      <vt:lpstr>Why don’t we take our French outside?</vt:lpstr>
      <vt:lpstr>Today is Ascension Day Father Sebastian will be saying mass online ay 10.00am if you would like to join him.</vt:lpstr>
      <vt:lpstr>Reading- Common Words</vt:lpstr>
      <vt:lpstr>   Today you are going to  write about the bird you created.                    Give the bird a name and create a short fact file about  it- think about: 1. Where does it live? Does it live there all year round? 2. What kind of habitat does this bird like to make it’s home in? 3. Can it fly? How does it get around? 4. What does it eat? It could be unusual things. 5. Is there any animal who would like to eat it? </vt:lpstr>
      <vt:lpstr>Todays story is about being outside https://www.youtube.com/watch?v=8au_mPa0TKc</vt:lpstr>
      <vt:lpstr>  Mathematics   Position and Movement  </vt:lpstr>
      <vt:lpstr>Maths Outdoors</vt:lpstr>
      <vt:lpstr>Street Bingo</vt:lpstr>
      <vt:lpstr>Play Topic: Obstacle Course</vt:lpstr>
      <vt:lpstr> I hope you have enjoyed today’s learning and managed to go outdoors to learn.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Stanners</dc:creator>
  <cp:lastModifiedBy>Jane Stanners</cp:lastModifiedBy>
  <cp:revision>31</cp:revision>
  <dcterms:created xsi:type="dcterms:W3CDTF">2020-05-19T18:50:40Z</dcterms:created>
  <dcterms:modified xsi:type="dcterms:W3CDTF">2020-05-21T07:21:54Z</dcterms:modified>
</cp:coreProperties>
</file>