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5"/>
  </p:notesMasterIdLst>
  <p:sldIdLst>
    <p:sldId id="284" r:id="rId2"/>
    <p:sldId id="256" r:id="rId3"/>
    <p:sldId id="285" r:id="rId4"/>
    <p:sldId id="272" r:id="rId5"/>
    <p:sldId id="278" r:id="rId6"/>
    <p:sldId id="273" r:id="rId7"/>
    <p:sldId id="291" r:id="rId8"/>
    <p:sldId id="288" r:id="rId9"/>
    <p:sldId id="286" r:id="rId10"/>
    <p:sldId id="287" r:id="rId11"/>
    <p:sldId id="289" r:id="rId12"/>
    <p:sldId id="290"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CD0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7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AE9E0-1960-4C64-8A3E-AB60B72511E5}" type="datetimeFigureOut">
              <a:rPr lang="en-GB" smtClean="0"/>
              <a:t>20/05/2020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F320A-69C6-42B7-B01E-5838488FB4DE}" type="slidenum">
              <a:rPr lang="en-GB" smtClean="0"/>
              <a:t>‹#›</a:t>
            </a:fld>
            <a:endParaRPr lang="en-GB"/>
          </a:p>
        </p:txBody>
      </p:sp>
    </p:spTree>
    <p:extLst>
      <p:ext uri="{BB962C8B-B14F-4D97-AF65-F5344CB8AC3E}">
        <p14:creationId xmlns:p14="http://schemas.microsoft.com/office/powerpoint/2010/main" val="142944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24FD3-DA4C-4A0E-81F8-6ECB430FA298}"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524FD3-DA4C-4A0E-81F8-6ECB430FA298}"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524FD3-DA4C-4A0E-81F8-6ECB430FA298}" type="datetimeFigureOut">
              <a:rPr lang="en-GB" smtClean="0"/>
              <a:t>20/05/2020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24FD3-DA4C-4A0E-81F8-6ECB430FA298}" type="datetimeFigureOut">
              <a:rPr lang="en-GB" smtClean="0"/>
              <a:t>20/05/2020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24FD3-DA4C-4A0E-81F8-6ECB430FA298}" type="datetimeFigureOut">
              <a:rPr lang="en-GB" smtClean="0"/>
              <a:t>20/05/2020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4524FD3-DA4C-4A0E-81F8-6ECB430FA298}" type="datetimeFigureOut">
              <a:rPr lang="en-GB" smtClean="0"/>
              <a:t>20/05/2020</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7E743A06-F6AF-4C0E-8F0E-DA186D2E19F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6.tmp"/><Relationship Id="rId3" Type="http://schemas.microsoft.com/office/2007/relationships/hdphoto" Target="../media/hdphoto2.wdp"/><Relationship Id="rId7" Type="http://schemas.openxmlformats.org/officeDocument/2006/relationships/image" Target="../media/image25.tmp"/><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s://uk.ixl.com/math/year-2/add-with-pictures-sums-up-to-20" TargetMode="External"/><Relationship Id="rId5" Type="http://schemas.microsoft.com/office/2007/relationships/hdphoto" Target="../media/hdphoto1.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hyperlink" Target="https://www.youtube.com/playlist?list=PLbPWPsvL8htl0gxYIoihAU0O6dZQCdTfb"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3.tmp"/><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tmp"/><Relationship Id="rId5" Type="http://schemas.openxmlformats.org/officeDocument/2006/relationships/image" Target="../media/image21.tmp"/><Relationship Id="rId4" Type="http://schemas.openxmlformats.org/officeDocument/2006/relationships/hyperlink" Target="https://uk.ixl.com/math/year-1/beside-and-next-to-find-solid-figur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75724"/>
            <a:ext cx="8640960" cy="924475"/>
          </a:xfrm>
          <a:solidFill>
            <a:schemeClr val="accent1">
              <a:lumMod val="20000"/>
              <a:lumOff val="80000"/>
            </a:schemeClr>
          </a:solidFill>
        </p:spPr>
        <p:txBody>
          <a:bodyPr/>
          <a:lstStyle/>
          <a:p>
            <a:pPr algn="ctr"/>
            <a:r>
              <a:rPr lang="en-GB" sz="4000" b="1" dirty="0" smtClean="0">
                <a:latin typeface="Comic Sans MS" panose="030F0702030302020204" pitchFamily="66" charset="0"/>
              </a:rPr>
              <a:t>Today is Outdoor Learning Day</a:t>
            </a:r>
            <a:endParaRPr lang="en-GB" sz="4000" b="1" dirty="0">
              <a:latin typeface="Comic Sans MS" panose="030F0702030302020204" pitchFamily="66"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204864"/>
            <a:ext cx="868561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109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21" y="597672"/>
            <a:ext cx="7934398" cy="792088"/>
          </a:xfrm>
        </p:spPr>
        <p:txBody>
          <a:bodyPr>
            <a:normAutofit/>
          </a:bodyPr>
          <a:lstStyle/>
          <a:p>
            <a:pPr algn="ctr"/>
            <a:r>
              <a:rPr lang="en-GB" sz="3600" b="1" u="sng" dirty="0" smtClean="0">
                <a:solidFill>
                  <a:schemeClr val="tx1"/>
                </a:solidFill>
                <a:latin typeface="Comic Sans MS" panose="030F0702030302020204" pitchFamily="66" charset="0"/>
              </a:rPr>
              <a:t>P3 Numeracy Activities </a:t>
            </a:r>
            <a:endParaRPr lang="en-GB" sz="3600" b="1" u="sng" dirty="0">
              <a:solidFill>
                <a:schemeClr val="tx1"/>
              </a:solidFill>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adding cartoo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007552" y="229423"/>
            <a:ext cx="2088232" cy="1528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7969" y="2420888"/>
            <a:ext cx="8562282" cy="4320480"/>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8961" y="132508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03648" y="1587135"/>
            <a:ext cx="7272808" cy="830997"/>
          </a:xfrm>
          <a:prstGeom prst="rect">
            <a:avLst/>
          </a:prstGeom>
          <a:noFill/>
        </p:spPr>
        <p:txBody>
          <a:bodyPr wrap="square" rtlCol="0">
            <a:spAutoFit/>
          </a:bodyPr>
          <a:lstStyle/>
          <a:p>
            <a:r>
              <a:rPr lang="en-GB" sz="2400" b="1" dirty="0" smtClean="0">
                <a:latin typeface="Comic Sans MS" panose="030F0702030302020204" pitchFamily="66" charset="0"/>
              </a:rPr>
              <a:t>LI: To use counting on and addition strategies to find the total</a:t>
            </a:r>
            <a:endParaRPr lang="en-GB" sz="2400" b="1" dirty="0">
              <a:latin typeface="Comic Sans MS" panose="030F0702030302020204" pitchFamily="66" charset="0"/>
            </a:endParaRPr>
          </a:p>
        </p:txBody>
      </p:sp>
      <p:sp>
        <p:nvSpPr>
          <p:cNvPr id="10" name="TextBox 9"/>
          <p:cNvSpPr txBox="1"/>
          <p:nvPr/>
        </p:nvSpPr>
        <p:spPr>
          <a:xfrm>
            <a:off x="347969" y="2564904"/>
            <a:ext cx="8562282" cy="4062651"/>
          </a:xfrm>
          <a:prstGeom prst="rect">
            <a:avLst/>
          </a:prstGeom>
          <a:solidFill>
            <a:schemeClr val="accent2">
              <a:lumMod val="20000"/>
              <a:lumOff val="80000"/>
            </a:schemeClr>
          </a:solidFill>
        </p:spPr>
        <p:txBody>
          <a:bodyPr wrap="square" rtlCol="0">
            <a:spAutoFit/>
          </a:bodyPr>
          <a:lstStyle/>
          <a:p>
            <a:pPr marL="457200" indent="-457200">
              <a:buFont typeface="+mj-lt"/>
              <a:buAutoNum type="arabicPeriod"/>
            </a:pPr>
            <a:r>
              <a:rPr lang="en-GB" sz="2400" b="1" dirty="0" smtClean="0">
                <a:latin typeface="Comic Sans MS" panose="030F0702030302020204" pitchFamily="66" charset="0"/>
              </a:rPr>
              <a:t>Addition and Subtraction workbook</a:t>
            </a:r>
            <a:endParaRPr lang="en-GB" sz="2400" b="1" dirty="0">
              <a:latin typeface="Comic Sans MS" panose="030F0702030302020204" pitchFamily="66" charset="0"/>
            </a:endParaRPr>
          </a:p>
          <a:p>
            <a:r>
              <a:rPr lang="en-GB" sz="2400" dirty="0" smtClean="0">
                <a:latin typeface="Comic Sans MS" panose="030F0702030302020204" pitchFamily="66" charset="0"/>
              </a:rPr>
              <a:t>     Please do the </a:t>
            </a:r>
            <a:r>
              <a:rPr lang="en-GB" sz="2400" dirty="0" smtClean="0">
                <a:latin typeface="Comic Sans MS" panose="030F0702030302020204" pitchFamily="66" charset="0"/>
              </a:rPr>
              <a:t>third </a:t>
            </a:r>
            <a:r>
              <a:rPr lang="en-GB" sz="2400" dirty="0" smtClean="0">
                <a:latin typeface="Comic Sans MS" panose="030F0702030302020204" pitchFamily="66" charset="0"/>
              </a:rPr>
              <a:t>page </a:t>
            </a:r>
            <a:r>
              <a:rPr lang="en-GB" sz="2400" dirty="0" smtClean="0">
                <a:latin typeface="Comic Sans MS" panose="030F0702030302020204" pitchFamily="66" charset="0"/>
              </a:rPr>
              <a:t>of your </a:t>
            </a:r>
          </a:p>
          <a:p>
            <a:r>
              <a:rPr lang="en-GB" sz="2400" dirty="0">
                <a:latin typeface="Comic Sans MS" panose="030F0702030302020204" pitchFamily="66" charset="0"/>
              </a:rPr>
              <a:t> </a:t>
            </a:r>
            <a:r>
              <a:rPr lang="en-GB" sz="2400" dirty="0" smtClean="0">
                <a:latin typeface="Comic Sans MS" panose="030F0702030302020204" pitchFamily="66" charset="0"/>
              </a:rPr>
              <a:t>    booklet</a:t>
            </a:r>
            <a:r>
              <a:rPr lang="en-GB" sz="2400" dirty="0">
                <a:latin typeface="Comic Sans MS" panose="030F0702030302020204" pitchFamily="66" charset="0"/>
              </a:rPr>
              <a:t>.</a:t>
            </a:r>
            <a:endParaRPr lang="en-GB" sz="2400" dirty="0" smtClean="0">
              <a:latin typeface="Comic Sans MS" panose="030F0702030302020204" pitchFamily="66" charset="0"/>
            </a:endParaRPr>
          </a:p>
          <a:p>
            <a:endParaRPr lang="en-GB" sz="2400" dirty="0">
              <a:latin typeface="Comic Sans MS" panose="030F0702030302020204" pitchFamily="66" charset="0"/>
            </a:endParaRPr>
          </a:p>
          <a:p>
            <a:endParaRPr lang="en-GB" sz="2400" dirty="0">
              <a:latin typeface="Comic Sans MS" panose="030F0702030302020204" pitchFamily="66" charset="0"/>
            </a:endParaRPr>
          </a:p>
          <a:p>
            <a:endParaRPr lang="en-GB" sz="2400" dirty="0">
              <a:latin typeface="Comic Sans MS" panose="030F0702030302020204" pitchFamily="66" charset="0"/>
            </a:endParaRPr>
          </a:p>
          <a:p>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endParaRPr lang="en-GB" sz="2400" dirty="0">
              <a:latin typeface="Comic Sans MS" panose="030F0702030302020204" pitchFamily="66" charset="0"/>
            </a:endParaRPr>
          </a:p>
          <a:p>
            <a:r>
              <a:rPr lang="en-GB" sz="2400" b="1" dirty="0" smtClean="0">
                <a:latin typeface="Comic Sans MS" panose="030F0702030302020204" pitchFamily="66" charset="0"/>
              </a:rPr>
              <a:t>2. IXL Maths: </a:t>
            </a:r>
            <a:r>
              <a:rPr lang="en-GB" sz="2400" b="1" dirty="0" smtClean="0">
                <a:latin typeface="Comic Sans MS" panose="030F0702030302020204" pitchFamily="66" charset="0"/>
              </a:rPr>
              <a:t>Addition to 20 </a:t>
            </a:r>
            <a:endParaRPr lang="en-GB" sz="2400" b="1" dirty="0" smtClean="0">
              <a:latin typeface="Comic Sans MS" panose="030F0702030302020204" pitchFamily="66" charset="0"/>
            </a:endParaRPr>
          </a:p>
          <a:p>
            <a:pPr algn="ctr"/>
            <a:r>
              <a:rPr lang="en-GB" dirty="0">
                <a:hlinkClick r:id="rId6"/>
              </a:rPr>
              <a:t>https://uk.ixl.com/math/year-2/add-with-pictures-sums-up-to-20</a:t>
            </a:r>
            <a:endParaRPr lang="en-GB" b="1" dirty="0">
              <a:latin typeface="Comic Sans MS" panose="030F0702030302020204" pitchFamily="66" charset="0"/>
            </a:endParaRPr>
          </a:p>
        </p:txBody>
      </p:sp>
      <p:pic>
        <p:nvPicPr>
          <p:cNvPr id="5" name="Picture 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6688" y="2580968"/>
            <a:ext cx="2238320" cy="3136916"/>
          </a:xfrm>
          <a:prstGeom prst="rect">
            <a:avLst/>
          </a:prstGeom>
        </p:spPr>
      </p:pic>
      <p:pic>
        <p:nvPicPr>
          <p:cNvPr id="6" name="Picture 5"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9592" y="3711341"/>
            <a:ext cx="3404291" cy="2006543"/>
          </a:xfrm>
          <a:prstGeom prst="rect">
            <a:avLst/>
          </a:prstGeom>
        </p:spPr>
      </p:pic>
    </p:spTree>
    <p:extLst>
      <p:ext uri="{BB962C8B-B14F-4D97-AF65-F5344CB8AC3E}">
        <p14:creationId xmlns:p14="http://schemas.microsoft.com/office/powerpoint/2010/main" val="619349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smtClean="0">
                <a:solidFill>
                  <a:schemeClr val="bg1"/>
                </a:solidFill>
                <a:latin typeface="Comic Sans MS" panose="030F0702030302020204" pitchFamily="66" charset="0"/>
              </a:rPr>
              <a:t>Street Bingo</a:t>
            </a:r>
            <a:endParaRPr lang="en-GB" sz="4400" b="1"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457200" y="1600200"/>
            <a:ext cx="8229600" cy="5141168"/>
          </a:xfrm>
        </p:spPr>
        <p:txBody>
          <a:bodyPr>
            <a:normAutofit fontScale="70000" lnSpcReduction="20000"/>
          </a:bodyPr>
          <a:lstStyle/>
          <a:p>
            <a:pPr marL="0" indent="0">
              <a:buNone/>
            </a:pPr>
            <a:r>
              <a:rPr lang="en-GB" sz="2600" dirty="0" smtClean="0">
                <a:solidFill>
                  <a:schemeClr val="bg1"/>
                </a:solidFill>
                <a:latin typeface="Comic Sans MS" panose="030F0702030302020204" pitchFamily="66" charset="0"/>
              </a:rPr>
              <a:t>Today you are going to make a game of </a:t>
            </a:r>
            <a:r>
              <a:rPr lang="en-GB" sz="2600" b="1" dirty="0" smtClean="0">
                <a:solidFill>
                  <a:schemeClr val="bg1"/>
                </a:solidFill>
                <a:latin typeface="Comic Sans MS" panose="030F0702030302020204" pitchFamily="66" charset="0"/>
              </a:rPr>
              <a:t>Bingo</a:t>
            </a:r>
            <a:r>
              <a:rPr lang="en-GB" sz="2600" dirty="0" smtClean="0">
                <a:solidFill>
                  <a:schemeClr val="bg1"/>
                </a:solidFill>
                <a:latin typeface="Comic Sans MS" panose="030F0702030302020204" pitchFamily="66" charset="0"/>
              </a:rPr>
              <a:t> to play with your family. Instead of using </a:t>
            </a:r>
            <a:r>
              <a:rPr lang="en-GB" sz="2600" b="1" dirty="0" smtClean="0">
                <a:solidFill>
                  <a:schemeClr val="bg1"/>
                </a:solidFill>
                <a:latin typeface="Comic Sans MS" panose="030F0702030302020204" pitchFamily="66" charset="0"/>
              </a:rPr>
              <a:t>numbers,</a:t>
            </a:r>
            <a:r>
              <a:rPr lang="en-GB" sz="2600" dirty="0" smtClean="0">
                <a:solidFill>
                  <a:schemeClr val="bg1"/>
                </a:solidFill>
                <a:latin typeface="Comic Sans MS" panose="030F0702030302020204" pitchFamily="66" charset="0"/>
              </a:rPr>
              <a:t> you are going to use things you would </a:t>
            </a:r>
            <a:r>
              <a:rPr lang="en-GB" sz="2600" b="1" dirty="0" smtClean="0">
                <a:solidFill>
                  <a:schemeClr val="bg1"/>
                </a:solidFill>
                <a:latin typeface="Comic Sans MS" panose="030F0702030302020204" pitchFamily="66" charset="0"/>
              </a:rPr>
              <a:t>find outside</a:t>
            </a:r>
            <a:r>
              <a:rPr lang="en-GB" sz="2600" dirty="0" smtClean="0">
                <a:solidFill>
                  <a:schemeClr val="bg1"/>
                </a:solidFill>
                <a:latin typeface="Comic Sans MS" panose="030F0702030302020204" pitchFamily="66" charset="0"/>
              </a:rPr>
              <a:t>. Draw a grid with </a:t>
            </a:r>
            <a:r>
              <a:rPr lang="en-GB" sz="2600" b="1" dirty="0" smtClean="0">
                <a:solidFill>
                  <a:schemeClr val="bg1"/>
                </a:solidFill>
                <a:latin typeface="Comic Sans MS" panose="030F0702030302020204" pitchFamily="66" charset="0"/>
              </a:rPr>
              <a:t>eight parts </a:t>
            </a:r>
            <a:r>
              <a:rPr lang="en-GB" sz="2600" dirty="0" smtClean="0">
                <a:solidFill>
                  <a:schemeClr val="bg1"/>
                </a:solidFill>
                <a:latin typeface="Comic Sans MS" panose="030F0702030302020204" pitchFamily="66" charset="0"/>
              </a:rPr>
              <a:t>and in each part draw something you might see</a:t>
            </a:r>
            <a:r>
              <a:rPr lang="en-GB" sz="2600" b="1" dirty="0" smtClean="0">
                <a:solidFill>
                  <a:schemeClr val="bg1"/>
                </a:solidFill>
                <a:latin typeface="Comic Sans MS" panose="030F0702030302020204" pitchFamily="66" charset="0"/>
              </a:rPr>
              <a:t> outside</a:t>
            </a:r>
            <a:r>
              <a:rPr lang="en-GB" sz="2600" dirty="0" smtClean="0">
                <a:solidFill>
                  <a:schemeClr val="bg1"/>
                </a:solidFill>
                <a:latin typeface="Comic Sans MS" panose="030F0702030302020204" pitchFamily="66" charset="0"/>
              </a:rPr>
              <a:t>. Make enough cards for everyone in your family. Don’t make them all </a:t>
            </a:r>
            <a:r>
              <a:rPr lang="en-GB" sz="2600" b="1" dirty="0" smtClean="0">
                <a:solidFill>
                  <a:schemeClr val="bg1"/>
                </a:solidFill>
                <a:latin typeface="Comic Sans MS" panose="030F0702030302020204" pitchFamily="66" charset="0"/>
              </a:rPr>
              <a:t>the same</a:t>
            </a:r>
            <a:r>
              <a:rPr lang="en-GB" sz="2000" dirty="0" smtClean="0"/>
              <a:t>.</a:t>
            </a:r>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sz="2900" dirty="0">
              <a:solidFill>
                <a:schemeClr val="bg1"/>
              </a:solidFill>
              <a:latin typeface="Comic Sans MS" panose="030F0702030302020204" pitchFamily="66" charset="0"/>
            </a:endParaRPr>
          </a:p>
          <a:p>
            <a:pPr marL="0" indent="0" algn="ctr">
              <a:buNone/>
            </a:pPr>
            <a:r>
              <a:rPr lang="en-GB" sz="2900" dirty="0" smtClean="0">
                <a:solidFill>
                  <a:schemeClr val="bg1"/>
                </a:solidFill>
                <a:latin typeface="Comic Sans MS" panose="030F0702030302020204" pitchFamily="66" charset="0"/>
              </a:rPr>
              <a:t>Once you have finished the cards go outside and look for the things on your card. You can go for a walk or do it from your garden. </a:t>
            </a:r>
            <a:r>
              <a:rPr lang="en-GB" sz="2900" b="1" dirty="0" smtClean="0">
                <a:solidFill>
                  <a:schemeClr val="bg1"/>
                </a:solidFill>
                <a:latin typeface="Comic Sans MS" panose="030F0702030302020204" pitchFamily="66" charset="0"/>
              </a:rPr>
              <a:t>Cross</a:t>
            </a:r>
            <a:r>
              <a:rPr lang="en-GB" sz="2900" dirty="0" smtClean="0">
                <a:solidFill>
                  <a:schemeClr val="bg1"/>
                </a:solidFill>
                <a:latin typeface="Comic Sans MS" panose="030F0702030302020204" pitchFamily="66" charset="0"/>
              </a:rPr>
              <a:t> them off when you see them. The </a:t>
            </a:r>
            <a:r>
              <a:rPr lang="en-GB" sz="2900" b="1" dirty="0" smtClean="0">
                <a:solidFill>
                  <a:schemeClr val="bg1"/>
                </a:solidFill>
                <a:latin typeface="Comic Sans MS" panose="030F0702030302020204" pitchFamily="66" charset="0"/>
              </a:rPr>
              <a:t>winner</a:t>
            </a:r>
            <a:r>
              <a:rPr lang="en-GB" sz="2900" dirty="0" smtClean="0">
                <a:solidFill>
                  <a:schemeClr val="bg1"/>
                </a:solidFill>
                <a:latin typeface="Comic Sans MS" panose="030F0702030302020204" pitchFamily="66" charset="0"/>
              </a:rPr>
              <a:t> is the first person to have </a:t>
            </a:r>
            <a:r>
              <a:rPr lang="en-GB" sz="2900" b="1" dirty="0" smtClean="0">
                <a:solidFill>
                  <a:schemeClr val="bg1"/>
                </a:solidFill>
                <a:latin typeface="Comic Sans MS" panose="030F0702030302020204" pitchFamily="66" charset="0"/>
              </a:rPr>
              <a:t>crossed of all the pictures.</a:t>
            </a:r>
          </a:p>
          <a:p>
            <a:pPr marL="0" indent="0" algn="ctr">
              <a:buNone/>
            </a:pPr>
            <a:r>
              <a:rPr lang="en-GB" sz="2900" b="1" dirty="0" smtClean="0">
                <a:solidFill>
                  <a:schemeClr val="bg1"/>
                </a:solidFill>
                <a:latin typeface="Comic Sans MS" panose="030F0702030302020204" pitchFamily="66" charset="0"/>
              </a:rPr>
              <a:t>Good Luck!</a:t>
            </a:r>
            <a:endParaRPr lang="en-GB" sz="2900" b="1" dirty="0">
              <a:solidFill>
                <a:schemeClr val="bg1"/>
              </a:solidFill>
              <a:latin typeface="Comic Sans MS" panose="030F0702030302020204" pitchFamily="66" charset="0"/>
            </a:endParaRPr>
          </a:p>
        </p:txBody>
      </p:sp>
      <p:pic>
        <p:nvPicPr>
          <p:cNvPr id="2050" name="Picture 2" descr="C:\Users\jane.stanners\Desktop\h&amp;h\thumbnail_IMG_02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844705"/>
            <a:ext cx="3744417" cy="20870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ne.stanners\AppData\Local\Microsoft\Windows\INetCache\IE\R5OE7MSR\Little_Green_Street_Lond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60648"/>
            <a:ext cx="1656184" cy="12421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ane.stanners\AppData\Local\Microsoft\Windows\INetCache\IE\ZX8NGAS4\1200px-Mexican_War_Streets_neighborhood_21003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1" y="305653"/>
            <a:ext cx="1691680"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507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2008"/>
            <a:ext cx="8568952" cy="836712"/>
          </a:xfrm>
        </p:spPr>
        <p:txBody>
          <a:bodyPr/>
          <a:lstStyle/>
          <a:p>
            <a:pPr algn="ctr"/>
            <a:r>
              <a:rPr lang="en-GB" sz="4400" b="1" cap="none" dirty="0" smtClean="0">
                <a:solidFill>
                  <a:schemeClr val="tx1"/>
                </a:solidFill>
                <a:latin typeface="Comic Sans MS" panose="030F0702030302020204" pitchFamily="66" charset="0"/>
              </a:rPr>
              <a:t>Play</a:t>
            </a:r>
            <a:r>
              <a:rPr lang="en-GB" sz="4400" b="1" dirty="0">
                <a:solidFill>
                  <a:schemeClr val="tx1"/>
                </a:solidFill>
                <a:latin typeface="Comic Sans MS" panose="030F0702030302020204" pitchFamily="66" charset="0"/>
              </a:rPr>
              <a:t> </a:t>
            </a:r>
            <a:r>
              <a:rPr lang="en-GB" sz="4400" b="1" dirty="0" smtClean="0">
                <a:solidFill>
                  <a:schemeClr val="tx1"/>
                </a:solidFill>
                <a:latin typeface="Comic Sans MS" panose="030F0702030302020204" pitchFamily="66" charset="0"/>
              </a:rPr>
              <a:t>Topic: Obstacle Course</a:t>
            </a:r>
            <a:endParaRPr lang="en-GB" sz="4400" b="1" cap="none" dirty="0">
              <a:solidFill>
                <a:schemeClr val="tx1"/>
              </a:solidFill>
              <a:latin typeface="Comic Sans MS" panose="030F0702030302020204" pitchFamily="66" charset="0"/>
            </a:endParaRPr>
          </a:p>
        </p:txBody>
      </p:sp>
      <p:sp>
        <p:nvSpPr>
          <p:cNvPr id="3" name="Content Placeholder 2"/>
          <p:cNvSpPr>
            <a:spLocks noGrp="1"/>
          </p:cNvSpPr>
          <p:nvPr>
            <p:ph idx="1"/>
          </p:nvPr>
        </p:nvSpPr>
        <p:spPr>
          <a:xfrm>
            <a:off x="323528" y="980728"/>
            <a:ext cx="8431088" cy="5760640"/>
          </a:xfrm>
          <a:solidFill>
            <a:schemeClr val="accent2">
              <a:lumMod val="20000"/>
              <a:lumOff val="80000"/>
            </a:schemeClr>
          </a:solidFill>
        </p:spPr>
        <p:txBody>
          <a:bodyPr>
            <a:normAutofit fontScale="85000" lnSpcReduction="20000"/>
          </a:bodyPr>
          <a:lstStyle/>
          <a:p>
            <a:pPr marL="0" indent="0" algn="ctr">
              <a:buNone/>
            </a:pPr>
            <a:r>
              <a:rPr lang="en-GB" sz="2600" b="1" cap="none" dirty="0" smtClean="0">
                <a:solidFill>
                  <a:schemeClr val="tx1"/>
                </a:solidFill>
                <a:latin typeface="Comic Sans MS" panose="030F0702030302020204" pitchFamily="66" charset="0"/>
              </a:rPr>
              <a:t>*Your challenge today is to make another </a:t>
            </a:r>
            <a:r>
              <a:rPr lang="en-GB" sz="2600" b="1" dirty="0">
                <a:solidFill>
                  <a:schemeClr val="tx1"/>
                </a:solidFill>
                <a:latin typeface="Comic Sans MS" panose="030F0702030302020204" pitchFamily="66" charset="0"/>
              </a:rPr>
              <a:t>at </a:t>
            </a:r>
            <a:r>
              <a:rPr lang="en-GB" sz="2600" b="1" dirty="0" smtClean="0">
                <a:solidFill>
                  <a:schemeClr val="tx1"/>
                </a:solidFill>
                <a:latin typeface="Comic Sans MS" panose="030F0702030302020204" pitchFamily="66" charset="0"/>
              </a:rPr>
              <a:t>home obstacle </a:t>
            </a:r>
            <a:r>
              <a:rPr lang="en-GB" sz="2600" b="1" dirty="0">
                <a:solidFill>
                  <a:schemeClr val="tx1"/>
                </a:solidFill>
                <a:latin typeface="Comic Sans MS" panose="030F0702030302020204" pitchFamily="66" charset="0"/>
              </a:rPr>
              <a:t>course</a:t>
            </a:r>
            <a:r>
              <a:rPr lang="en-GB" sz="2600" dirty="0">
                <a:solidFill>
                  <a:schemeClr val="tx1"/>
                </a:solidFill>
                <a:latin typeface="Comic Sans MS" panose="030F0702030302020204" pitchFamily="66" charset="0"/>
              </a:rPr>
              <a:t>* </a:t>
            </a:r>
          </a:p>
          <a:p>
            <a:pPr marL="514350" indent="-514350">
              <a:buFont typeface="+mj-lt"/>
              <a:buAutoNum type="arabicPeriod"/>
            </a:pPr>
            <a:r>
              <a:rPr lang="en-GB" sz="2600" dirty="0" smtClean="0">
                <a:solidFill>
                  <a:schemeClr val="tx1"/>
                </a:solidFill>
                <a:latin typeface="Comic Sans MS" panose="030F0702030302020204" pitchFamily="66" charset="0"/>
              </a:rPr>
              <a:t>You can set up your obstacle course </a:t>
            </a:r>
            <a:r>
              <a:rPr lang="en-GB" sz="2600" cap="none" dirty="0" smtClean="0">
                <a:solidFill>
                  <a:schemeClr val="tx1"/>
                </a:solidFill>
                <a:latin typeface="Comic Sans MS" panose="030F0702030302020204" pitchFamily="66" charset="0"/>
              </a:rPr>
              <a:t>outdoors </a:t>
            </a:r>
            <a:r>
              <a:rPr lang="en-GB" sz="2600" cap="none" dirty="0" smtClean="0">
                <a:solidFill>
                  <a:schemeClr val="tx1"/>
                </a:solidFill>
                <a:latin typeface="Comic Sans MS" panose="030F0702030302020204" pitchFamily="66" charset="0"/>
              </a:rPr>
              <a:t>in your garden.</a:t>
            </a:r>
          </a:p>
          <a:p>
            <a:pPr marL="514350" indent="-514350">
              <a:buFont typeface="+mj-lt"/>
              <a:buAutoNum type="arabicPeriod"/>
            </a:pPr>
            <a:r>
              <a:rPr lang="en-GB" sz="2600" dirty="0" smtClean="0">
                <a:solidFill>
                  <a:schemeClr val="tx1"/>
                </a:solidFill>
                <a:latin typeface="Comic Sans MS" panose="030F0702030302020204" pitchFamily="66" charset="0"/>
              </a:rPr>
              <a:t>Your obstacle course should be made using only what you already have at home.</a:t>
            </a:r>
          </a:p>
          <a:p>
            <a:pPr marL="514350" indent="-514350">
              <a:buFont typeface="+mj-lt"/>
              <a:buAutoNum type="arabicPeriod"/>
            </a:pPr>
            <a:endParaRPr lang="en-GB" sz="2600" dirty="0" smtClean="0">
              <a:latin typeface="Comic Sans MS" panose="030F0702030302020204" pitchFamily="66" charset="0"/>
            </a:endParaRPr>
          </a:p>
          <a:p>
            <a:pPr marL="0" indent="0">
              <a:buNone/>
            </a:pPr>
            <a:endParaRPr lang="en-GB" sz="2600" dirty="0" smtClean="0">
              <a:solidFill>
                <a:srgbClr val="FF0000"/>
              </a:solidFill>
              <a:latin typeface="Comic Sans MS" panose="030F0702030302020204" pitchFamily="66" charset="0"/>
            </a:endParaRPr>
          </a:p>
          <a:p>
            <a:pPr marL="0" indent="0">
              <a:buNone/>
            </a:pPr>
            <a:endParaRPr lang="en-GB" sz="2600" dirty="0">
              <a:solidFill>
                <a:srgbClr val="FF0000"/>
              </a:solidFill>
              <a:latin typeface="Comic Sans MS" panose="030F0702030302020204" pitchFamily="66" charset="0"/>
            </a:endParaRPr>
          </a:p>
          <a:p>
            <a:pPr marL="0" indent="0">
              <a:buNone/>
            </a:pPr>
            <a:endParaRPr lang="en-GB" sz="2600" dirty="0" smtClean="0">
              <a:solidFill>
                <a:srgbClr val="FF0000"/>
              </a:solidFill>
              <a:latin typeface="Comic Sans MS" panose="030F0702030302020204" pitchFamily="66" charset="0"/>
            </a:endParaRPr>
          </a:p>
          <a:p>
            <a:pPr marL="0" indent="0">
              <a:buNone/>
            </a:pPr>
            <a:endParaRPr lang="en-GB" sz="2600" dirty="0">
              <a:solidFill>
                <a:srgbClr val="FF0000"/>
              </a:solidFill>
              <a:latin typeface="Comic Sans MS" panose="030F0702030302020204" pitchFamily="66" charset="0"/>
            </a:endParaRPr>
          </a:p>
          <a:p>
            <a:pPr marL="0" indent="0">
              <a:buNone/>
            </a:pPr>
            <a:endParaRPr lang="en-GB" sz="1900" dirty="0" smtClean="0">
              <a:solidFill>
                <a:srgbClr val="FF0000"/>
              </a:solidFill>
              <a:latin typeface="Comic Sans MS" panose="030F0702030302020204" pitchFamily="66" charset="0"/>
            </a:endParaRPr>
          </a:p>
          <a:p>
            <a:pPr marL="0" indent="0">
              <a:buNone/>
            </a:pPr>
            <a:endParaRPr lang="en-GB" sz="1900" dirty="0" smtClean="0">
              <a:solidFill>
                <a:srgbClr val="FF0000"/>
              </a:solidFill>
              <a:latin typeface="Comic Sans MS" panose="030F0702030302020204" pitchFamily="66" charset="0"/>
            </a:endParaRPr>
          </a:p>
          <a:p>
            <a:pPr marL="0" indent="0">
              <a:buNone/>
            </a:pPr>
            <a:r>
              <a:rPr lang="en-GB" sz="2400" dirty="0" smtClean="0">
                <a:solidFill>
                  <a:schemeClr val="tx1"/>
                </a:solidFill>
                <a:latin typeface="Comic Sans MS" panose="030F0702030302020204" pitchFamily="66" charset="0"/>
              </a:rPr>
              <a:t>Today is Outdoor Classroom </a:t>
            </a:r>
            <a:r>
              <a:rPr lang="en-GB" sz="2400" dirty="0">
                <a:solidFill>
                  <a:schemeClr val="tx1"/>
                </a:solidFill>
                <a:latin typeface="Comic Sans MS" panose="030F0702030302020204" pitchFamily="66" charset="0"/>
              </a:rPr>
              <a:t>D</a:t>
            </a:r>
            <a:r>
              <a:rPr lang="en-GB" sz="2400" dirty="0" smtClean="0">
                <a:solidFill>
                  <a:schemeClr val="tx1"/>
                </a:solidFill>
                <a:latin typeface="Comic Sans MS" panose="030F0702030302020204" pitchFamily="66" charset="0"/>
              </a:rPr>
              <a:t>ay so we thought it would be a great chance to make another obstacle course outside. </a:t>
            </a:r>
            <a:endParaRPr lang="en-GB" sz="2400" dirty="0" smtClean="0">
              <a:solidFill>
                <a:schemeClr val="tx1"/>
              </a:solidFill>
              <a:latin typeface="Comic Sans MS" panose="030F0702030302020204" pitchFamily="66" charset="0"/>
            </a:endParaRPr>
          </a:p>
          <a:p>
            <a:pPr marL="0" indent="0">
              <a:buNone/>
            </a:pPr>
            <a:r>
              <a:rPr lang="en-GB" sz="2400" dirty="0" smtClean="0">
                <a:solidFill>
                  <a:schemeClr val="tx1"/>
                </a:solidFill>
                <a:latin typeface="Comic Sans MS" panose="030F0702030302020204" pitchFamily="66" charset="0"/>
              </a:rPr>
              <a:t>Change </a:t>
            </a:r>
            <a:r>
              <a:rPr lang="en-GB" sz="2400" dirty="0" smtClean="0">
                <a:solidFill>
                  <a:schemeClr val="tx1"/>
                </a:solidFill>
                <a:latin typeface="Comic Sans MS" panose="030F0702030302020204" pitchFamily="66" charset="0"/>
              </a:rPr>
              <a:t>the layout, time yourself, get your grown ups taking part too.</a:t>
            </a:r>
          </a:p>
        </p:txBody>
      </p:sp>
      <p:pic>
        <p:nvPicPr>
          <p:cNvPr id="10" name="Picture 9" descr="C:\Users\lara.cunningham\AppData\Local\Microsoft\Windows\INetCache\IE\3EBKTLPU\7498584772_8a1a7a049e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872" y="2996952"/>
            <a:ext cx="5015880" cy="245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127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252" y="1628800"/>
            <a:ext cx="8562282" cy="439248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9020" y="2550232"/>
            <a:ext cx="7336746" cy="2865648"/>
          </a:xfrm>
        </p:spPr>
        <p:style>
          <a:lnRef idx="3">
            <a:schemeClr val="lt1"/>
          </a:lnRef>
          <a:fillRef idx="1">
            <a:schemeClr val="accent1"/>
          </a:fillRef>
          <a:effectRef idx="1">
            <a:schemeClr val="accent1"/>
          </a:effectRef>
          <a:fontRef idx="minor">
            <a:schemeClr val="lt1"/>
          </a:fontRef>
        </p:style>
        <p:txBody>
          <a:bodyPr/>
          <a:lstStyle/>
          <a:p>
            <a:pPr algn="ctr"/>
            <a:r>
              <a:rPr lang="en-GB" sz="3600" b="1" dirty="0" smtClean="0">
                <a:solidFill>
                  <a:schemeClr val="tx1"/>
                </a:solidFill>
                <a:latin typeface="Comic Sans MS" panose="030F0702030302020204" pitchFamily="66" charset="0"/>
              </a:rPr>
              <a:t>Leave a comment on the blog about what you learned today.</a:t>
            </a:r>
            <a:br>
              <a:rPr lang="en-GB" sz="3600" b="1" dirty="0" smtClean="0">
                <a:solidFill>
                  <a:schemeClr val="tx1"/>
                </a:solidFill>
                <a:latin typeface="Comic Sans MS" panose="030F0702030302020204" pitchFamily="66" charset="0"/>
              </a:rPr>
            </a:br>
            <a:r>
              <a:rPr lang="en-GB" sz="3600" b="1" dirty="0">
                <a:solidFill>
                  <a:schemeClr val="tx1"/>
                </a:solidFill>
                <a:latin typeface="Comic Sans MS" panose="030F0702030302020204" pitchFamily="66" charset="0"/>
              </a:rPr>
              <a:t/>
            </a:r>
            <a:br>
              <a:rPr lang="en-GB" sz="3600" b="1" dirty="0">
                <a:solidFill>
                  <a:schemeClr val="tx1"/>
                </a:solidFill>
                <a:latin typeface="Comic Sans MS" panose="030F0702030302020204" pitchFamily="66" charset="0"/>
              </a:rPr>
            </a:br>
            <a:r>
              <a:rPr lang="en-GB" sz="3600" b="1" dirty="0" smtClean="0">
                <a:solidFill>
                  <a:schemeClr val="tx1"/>
                </a:solidFill>
                <a:latin typeface="Comic Sans MS" panose="030F0702030302020204" pitchFamily="66" charset="0"/>
              </a:rPr>
              <a:t>Enjoy the rest of your day Primary 2/3!</a:t>
            </a:r>
            <a:endParaRPr lang="en-GB" sz="3600" b="1" dirty="0">
              <a:solidFill>
                <a:schemeClr val="tx1"/>
              </a:solidFill>
              <a:latin typeface="Comic Sans MS" panose="030F0702030302020204" pitchFamily="66" charset="0"/>
            </a:endParaRPr>
          </a:p>
        </p:txBody>
      </p:sp>
      <p:pic>
        <p:nvPicPr>
          <p:cNvPr id="3" name="Picture 2" descr="C:\Users\jenna.mclean\Desktop\children playing 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792" y="745263"/>
            <a:ext cx="4833466" cy="176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00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0374" y="1268759"/>
            <a:ext cx="8144073" cy="388843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83211" y="692697"/>
            <a:ext cx="7117180" cy="792087"/>
          </a:xfrm>
        </p:spPr>
        <p:txBody>
          <a:bodyPr/>
          <a:lstStyle/>
          <a:p>
            <a:pPr algn="ctr"/>
            <a:r>
              <a:rPr lang="en-GB" sz="4400" b="1" dirty="0" smtClean="0">
                <a:latin typeface="Comic Sans MS" panose="030F0702030302020204" pitchFamily="66" charset="0"/>
              </a:rPr>
              <a:t/>
            </a:r>
            <a:br>
              <a:rPr lang="en-GB" sz="4400" b="1" dirty="0" smtClean="0">
                <a:latin typeface="Comic Sans MS" panose="030F0702030302020204" pitchFamily="66" charset="0"/>
              </a:rPr>
            </a:br>
            <a:r>
              <a:rPr lang="en-GB" b="1" dirty="0" smtClean="0">
                <a:solidFill>
                  <a:schemeClr val="bg1"/>
                </a:solidFill>
                <a:latin typeface="Comic Sans MS" panose="030F0702030302020204" pitchFamily="66" charset="0"/>
              </a:rPr>
              <a:t>Thursday 21st </a:t>
            </a:r>
            <a:r>
              <a:rPr lang="en-GB" b="1" dirty="0" smtClean="0">
                <a:solidFill>
                  <a:schemeClr val="bg1"/>
                </a:solidFill>
                <a:latin typeface="Comic Sans MS" panose="030F0702030302020204" pitchFamily="66" charset="0"/>
              </a:rPr>
              <a:t>of May </a:t>
            </a:r>
            <a:r>
              <a:rPr lang="en-GB" sz="4400" b="1" dirty="0" smtClean="0">
                <a:solidFill>
                  <a:schemeClr val="bg1"/>
                </a:solidFill>
                <a:latin typeface="Comic Sans MS" panose="030F0702030302020204" pitchFamily="66" charset="0"/>
              </a:rPr>
              <a:t/>
            </a:r>
            <a:br>
              <a:rPr lang="en-GB" sz="4400" b="1" dirty="0" smtClean="0">
                <a:solidFill>
                  <a:schemeClr val="bg1"/>
                </a:solidFill>
                <a:latin typeface="Comic Sans MS" panose="030F0702030302020204" pitchFamily="66" charset="0"/>
              </a:rPr>
            </a:br>
            <a:r>
              <a:rPr lang="en-GB" sz="4400" b="1" dirty="0" smtClean="0">
                <a:solidFill>
                  <a:schemeClr val="bg1"/>
                </a:solidFill>
                <a:latin typeface="Comic Sans MS" panose="030F0702030302020204" pitchFamily="66" charset="0"/>
              </a:rPr>
              <a:t> </a:t>
            </a:r>
            <a:endParaRPr lang="en-GB" sz="4400" b="1" dirty="0">
              <a:solidFill>
                <a:schemeClr val="bg1"/>
              </a:solidFill>
              <a:latin typeface="Comic Sans MS" panose="030F0702030302020204" pitchFamily="66" charset="0"/>
            </a:endParaRPr>
          </a:p>
        </p:txBody>
      </p:sp>
      <p:sp>
        <p:nvSpPr>
          <p:cNvPr id="3" name="Subtitle 2"/>
          <p:cNvSpPr>
            <a:spLocks noGrp="1"/>
          </p:cNvSpPr>
          <p:nvPr>
            <p:ph type="subTitle" idx="1"/>
          </p:nvPr>
        </p:nvSpPr>
        <p:spPr>
          <a:xfrm>
            <a:off x="611560" y="836712"/>
            <a:ext cx="7848872" cy="4298032"/>
          </a:xfrm>
        </p:spPr>
        <p:txBody>
          <a:bodyPr>
            <a:normAutofit fontScale="85000" lnSpcReduction="20000"/>
          </a:bodyPr>
          <a:lstStyle/>
          <a:p>
            <a:pPr algn="ctr"/>
            <a:r>
              <a:rPr lang="en-GB" sz="3200" b="1" dirty="0" smtClean="0">
                <a:solidFill>
                  <a:schemeClr val="bg1"/>
                </a:solidFill>
                <a:latin typeface="Comic Sans MS" panose="030F0702030302020204" pitchFamily="66" charset="0"/>
              </a:rPr>
              <a:t>Good Morning Primary 2/3!</a:t>
            </a:r>
          </a:p>
          <a:p>
            <a:pPr algn="ctr"/>
            <a:r>
              <a:rPr lang="en-GB" sz="2800" dirty="0">
                <a:solidFill>
                  <a:schemeClr val="tx1"/>
                </a:solidFill>
                <a:latin typeface="Comic Sans MS" panose="030F0702030302020204" pitchFamily="66" charset="0"/>
              </a:rPr>
              <a:t>French: </a:t>
            </a:r>
            <a:r>
              <a:rPr lang="en-GB" sz="2800" b="1" dirty="0" smtClean="0">
                <a:solidFill>
                  <a:schemeClr val="tx1"/>
                </a:solidFill>
                <a:latin typeface="Comic Sans MS" panose="030F0702030302020204" pitchFamily="66" charset="0"/>
              </a:rPr>
              <a:t>Bonjour la class! </a:t>
            </a:r>
            <a:r>
              <a:rPr lang="en-GB" sz="2400" b="1" dirty="0" smtClean="0">
                <a:solidFill>
                  <a:schemeClr val="tx1"/>
                </a:solidFill>
                <a:latin typeface="Comic Sans MS" panose="030F0702030302020204" pitchFamily="66" charset="0"/>
              </a:rPr>
              <a:t> </a:t>
            </a:r>
          </a:p>
          <a:p>
            <a:pPr algn="ctr"/>
            <a:r>
              <a:rPr lang="en-GB" sz="2400" b="1" dirty="0" smtClean="0">
                <a:solidFill>
                  <a:schemeClr val="tx1"/>
                </a:solidFill>
                <a:latin typeface="Comic Sans MS" panose="030F0702030302020204" pitchFamily="66" charset="0"/>
              </a:rPr>
              <a:t>Today we are going to take French outdoors with a wee French counting activity to practise the numbers you were doing last week. </a:t>
            </a:r>
            <a:endParaRPr lang="en-GB" sz="2400" b="1" dirty="0" smtClean="0">
              <a:solidFill>
                <a:schemeClr val="tx1"/>
              </a:solidFill>
              <a:latin typeface="Comic Sans MS" panose="030F0702030302020204" pitchFamily="66" charset="0"/>
            </a:endParaRPr>
          </a:p>
          <a:p>
            <a:pPr algn="ctr"/>
            <a:r>
              <a:rPr lang="en-GB" sz="2400" b="1" dirty="0" smtClean="0">
                <a:solidFill>
                  <a:schemeClr val="tx1"/>
                </a:solidFill>
                <a:latin typeface="Comic Sans MS" panose="030F0702030302020204" pitchFamily="66" charset="0"/>
              </a:rPr>
              <a:t>L.I- </a:t>
            </a:r>
            <a:r>
              <a:rPr lang="en-GB" sz="2400" b="1" dirty="0">
                <a:solidFill>
                  <a:schemeClr val="tx1"/>
                </a:solidFill>
                <a:latin typeface="Comic Sans MS" panose="030F0702030302020204" pitchFamily="66" charset="0"/>
              </a:rPr>
              <a:t>To know the number names to 20 </a:t>
            </a:r>
          </a:p>
          <a:p>
            <a:pPr algn="ctr"/>
            <a:r>
              <a:rPr lang="en-GB" sz="2400" b="1" dirty="0" smtClean="0">
                <a:solidFill>
                  <a:schemeClr val="tx1"/>
                </a:solidFill>
                <a:latin typeface="Comic Sans MS" panose="030F0702030302020204" pitchFamily="66" charset="0"/>
              </a:rPr>
              <a:t>Go out into the garden or street with a grown up and count in French how many: </a:t>
            </a:r>
          </a:p>
          <a:p>
            <a:pPr marL="342900" indent="-342900" algn="ctr">
              <a:buFont typeface="Arial" panose="020B0604020202020204" pitchFamily="34" charset="0"/>
              <a:buChar char="•"/>
            </a:pPr>
            <a:r>
              <a:rPr lang="en-GB" sz="2400" b="1" dirty="0" smtClean="0">
                <a:solidFill>
                  <a:schemeClr val="tx1"/>
                </a:solidFill>
                <a:latin typeface="Comic Sans MS" panose="030F0702030302020204" pitchFamily="66" charset="0"/>
              </a:rPr>
              <a:t>Birds you can see</a:t>
            </a:r>
          </a:p>
          <a:p>
            <a:pPr marL="342900" indent="-342900" algn="ctr">
              <a:buFont typeface="Arial" panose="020B0604020202020204" pitchFamily="34" charset="0"/>
              <a:buChar char="•"/>
            </a:pPr>
            <a:r>
              <a:rPr lang="en-GB" sz="2400" b="1" dirty="0" smtClean="0">
                <a:solidFill>
                  <a:schemeClr val="tx1"/>
                </a:solidFill>
                <a:latin typeface="Comic Sans MS" panose="030F0702030302020204" pitchFamily="66" charset="0"/>
              </a:rPr>
              <a:t>Cars you can see</a:t>
            </a:r>
          </a:p>
          <a:p>
            <a:pPr marL="342900" indent="-342900" algn="ctr">
              <a:buFont typeface="Arial" panose="020B0604020202020204" pitchFamily="34" charset="0"/>
              <a:buChar char="•"/>
            </a:pPr>
            <a:r>
              <a:rPr lang="en-GB" sz="2400" b="1" dirty="0" smtClean="0">
                <a:solidFill>
                  <a:schemeClr val="tx1"/>
                </a:solidFill>
                <a:latin typeface="Comic Sans MS" panose="030F0702030302020204" pitchFamily="66" charset="0"/>
              </a:rPr>
              <a:t>Windows on your house</a:t>
            </a:r>
          </a:p>
          <a:p>
            <a:pPr marL="342900" indent="-342900" algn="ctr">
              <a:buFont typeface="Arial" panose="020B0604020202020204" pitchFamily="34" charset="0"/>
              <a:buChar char="•"/>
            </a:pPr>
            <a:r>
              <a:rPr lang="en-GB" sz="2400" b="1" dirty="0" smtClean="0">
                <a:solidFill>
                  <a:schemeClr val="tx1"/>
                </a:solidFill>
                <a:latin typeface="Comic Sans MS" panose="030F0702030302020204" pitchFamily="66" charset="0"/>
              </a:rPr>
              <a:t>People you can see </a:t>
            </a:r>
            <a:endParaRPr lang="en-GB" sz="2400" b="1" dirty="0">
              <a:solidFill>
                <a:schemeClr val="tx1"/>
              </a:solidFill>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C:\Users\lara.cunningham\AppData\Local\Microsoft\Windows\INetCache\IE\YTOJ4S6I\Oven-Bird_(PSF)[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5488688"/>
            <a:ext cx="160436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ara.cunningham\AppData\Local\Microsoft\Windows\INetCache\IE\L3GAG79P\15685-illustration-of-a-red-cartoon-car-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6" y="4938816"/>
            <a:ext cx="2492896" cy="24928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lara.cunningham\AppData\Local\Microsoft\Windows\INetCache\IE\L3GAG79P\14500-illustration-of-a-house-p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4936604"/>
            <a:ext cx="2561861" cy="192139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lara.cunningham\AppData\Local\Microsoft\Windows\INetCache\IE\1DGK57H0\business-man-2356422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1625" y="5253093"/>
            <a:ext cx="1459731" cy="145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00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400" b="1" dirty="0" smtClean="0">
                <a:solidFill>
                  <a:schemeClr val="bg1"/>
                </a:solidFill>
                <a:latin typeface="Comic Sans MS" panose="030F0702030302020204" pitchFamily="66" charset="0"/>
              </a:rPr>
              <a:t>Today is Ascension Day</a:t>
            </a:r>
            <a:br>
              <a:rPr lang="en-GB" sz="4400" b="1" dirty="0" smtClean="0">
                <a:solidFill>
                  <a:schemeClr val="bg1"/>
                </a:solidFill>
                <a:latin typeface="Comic Sans MS" panose="030F0702030302020204" pitchFamily="66" charset="0"/>
              </a:rPr>
            </a:br>
            <a:r>
              <a:rPr lang="en-GB" sz="2800" dirty="0" smtClean="0">
                <a:solidFill>
                  <a:schemeClr val="bg1"/>
                </a:solidFill>
                <a:latin typeface="Comic Sans MS" panose="030F0702030302020204" pitchFamily="66" charset="0"/>
              </a:rPr>
              <a:t>Father Sebastian will be </a:t>
            </a:r>
            <a:r>
              <a:rPr lang="en-GB" sz="2800" dirty="0" smtClean="0">
                <a:solidFill>
                  <a:schemeClr val="bg1"/>
                </a:solidFill>
                <a:latin typeface="Comic Sans MS" panose="030F0702030302020204" pitchFamily="66" charset="0"/>
              </a:rPr>
              <a:t>streaming mass live </a:t>
            </a:r>
            <a:r>
              <a:rPr lang="en-GB" sz="2800" dirty="0" smtClean="0">
                <a:solidFill>
                  <a:schemeClr val="bg1"/>
                </a:solidFill>
                <a:latin typeface="Comic Sans MS" panose="030F0702030302020204" pitchFamily="66" charset="0"/>
              </a:rPr>
              <a:t>online at 10.00am of the Parish Facebook page, </a:t>
            </a:r>
            <a:r>
              <a:rPr lang="en-GB" sz="2800" dirty="0" smtClean="0">
                <a:solidFill>
                  <a:schemeClr val="bg1"/>
                </a:solidFill>
                <a:latin typeface="Comic Sans MS" panose="030F0702030302020204" pitchFamily="66" charset="0"/>
              </a:rPr>
              <a:t>if you would like to join him.</a:t>
            </a:r>
            <a:endParaRPr lang="en-GB" sz="2800"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1009443" y="1807361"/>
            <a:ext cx="7125112" cy="5050639"/>
          </a:xfrm>
        </p:spPr>
        <p:txBody>
          <a:bodyPr anchor="t">
            <a:normAutofit/>
          </a:bodyPr>
          <a:lstStyle/>
          <a:p>
            <a:pPr marL="0" indent="0">
              <a:buNone/>
            </a:pPr>
            <a:endParaRPr lang="en-GB" sz="2400" dirty="0" smtClean="0">
              <a:solidFill>
                <a:schemeClr val="bg1"/>
              </a:solidFill>
              <a:latin typeface="Comic Sans MS" panose="030F0702030302020204" pitchFamily="66" charset="0"/>
            </a:endParaRPr>
          </a:p>
          <a:p>
            <a:pPr marL="0" indent="0">
              <a:buNone/>
            </a:pPr>
            <a:endParaRPr lang="en-GB" sz="2400" dirty="0">
              <a:solidFill>
                <a:schemeClr val="bg1"/>
              </a:solidFill>
              <a:latin typeface="Comic Sans MS" panose="030F0702030302020204" pitchFamily="66" charset="0"/>
            </a:endParaRPr>
          </a:p>
          <a:p>
            <a:pPr marL="0" indent="0">
              <a:buNone/>
            </a:pPr>
            <a:endParaRPr lang="en-GB" sz="2400" dirty="0" smtClean="0">
              <a:solidFill>
                <a:schemeClr val="bg1"/>
              </a:solidFill>
              <a:latin typeface="Comic Sans MS" panose="030F0702030302020204" pitchFamily="66" charset="0"/>
            </a:endParaRPr>
          </a:p>
          <a:p>
            <a:pPr marL="0" indent="0">
              <a:buNone/>
            </a:pPr>
            <a:endParaRPr lang="en-GB" sz="2400" dirty="0">
              <a:solidFill>
                <a:schemeClr val="bg1"/>
              </a:solidFill>
              <a:latin typeface="Comic Sans MS" panose="030F0702030302020204" pitchFamily="66" charset="0"/>
            </a:endParaRPr>
          </a:p>
          <a:p>
            <a:pPr marL="0" indent="0">
              <a:buNone/>
            </a:pPr>
            <a:endParaRPr lang="en-GB" sz="2400" dirty="0" smtClean="0">
              <a:solidFill>
                <a:schemeClr val="bg1"/>
              </a:solidFill>
              <a:latin typeface="Comic Sans MS" panose="030F0702030302020204" pitchFamily="66" charset="0"/>
            </a:endParaRPr>
          </a:p>
          <a:p>
            <a:pPr marL="0" indent="0">
              <a:buNone/>
            </a:pPr>
            <a:endParaRPr lang="en-GB" sz="2400" dirty="0">
              <a:solidFill>
                <a:schemeClr val="bg1"/>
              </a:solidFill>
              <a:latin typeface="Comic Sans MS" panose="030F0702030302020204" pitchFamily="66" charset="0"/>
            </a:endParaRPr>
          </a:p>
          <a:p>
            <a:pPr marL="0" indent="0">
              <a:buNone/>
            </a:pPr>
            <a:endParaRPr lang="en-GB" sz="2400" dirty="0" smtClean="0">
              <a:solidFill>
                <a:schemeClr val="bg1"/>
              </a:solidFill>
              <a:latin typeface="Comic Sans MS" panose="030F0702030302020204" pitchFamily="66" charset="0"/>
            </a:endParaRPr>
          </a:p>
          <a:p>
            <a:pPr marL="0" indent="0" algn="ctr">
              <a:buNone/>
            </a:pPr>
            <a:r>
              <a:rPr lang="en-GB" sz="2400" dirty="0" smtClean="0">
                <a:solidFill>
                  <a:schemeClr val="bg1"/>
                </a:solidFill>
                <a:latin typeface="Comic Sans MS" panose="030F0702030302020204" pitchFamily="66" charset="0"/>
              </a:rPr>
              <a:t>Today </a:t>
            </a:r>
            <a:r>
              <a:rPr lang="en-GB" sz="2400" dirty="0" smtClean="0">
                <a:solidFill>
                  <a:schemeClr val="bg1"/>
                </a:solidFill>
                <a:latin typeface="Comic Sans MS" panose="030F0702030302020204" pitchFamily="66" charset="0"/>
              </a:rPr>
              <a:t>we remember </a:t>
            </a:r>
            <a:r>
              <a:rPr lang="en-GB" sz="2400" dirty="0">
                <a:solidFill>
                  <a:schemeClr val="bg1"/>
                </a:solidFill>
                <a:latin typeface="Comic Sans MS" panose="030F0702030302020204" pitchFamily="66" charset="0"/>
              </a:rPr>
              <a:t> the ascent of </a:t>
            </a:r>
            <a:r>
              <a:rPr lang="en-GB" sz="2400" b="1" dirty="0">
                <a:solidFill>
                  <a:schemeClr val="bg1"/>
                </a:solidFill>
                <a:latin typeface="Comic Sans MS" panose="030F0702030302020204" pitchFamily="66" charset="0"/>
              </a:rPr>
              <a:t>Jesus Christ</a:t>
            </a:r>
            <a:r>
              <a:rPr lang="en-GB" sz="2400" dirty="0">
                <a:solidFill>
                  <a:schemeClr val="bg1"/>
                </a:solidFill>
                <a:latin typeface="Comic Sans MS" panose="030F0702030302020204" pitchFamily="66" charset="0"/>
              </a:rPr>
              <a:t> into </a:t>
            </a:r>
            <a:r>
              <a:rPr lang="en-GB" sz="2400" dirty="0" smtClean="0">
                <a:solidFill>
                  <a:schemeClr val="bg1"/>
                </a:solidFill>
                <a:latin typeface="Comic Sans MS" panose="030F0702030302020204" pitchFamily="66" charset="0"/>
              </a:rPr>
              <a:t>heaven </a:t>
            </a:r>
            <a:r>
              <a:rPr lang="en-GB" sz="2400" dirty="0">
                <a:solidFill>
                  <a:schemeClr val="bg1"/>
                </a:solidFill>
                <a:latin typeface="Comic Sans MS" panose="030F0702030302020204" pitchFamily="66" charset="0"/>
              </a:rPr>
              <a:t>on the 40th day after his </a:t>
            </a:r>
            <a:r>
              <a:rPr lang="en-GB" sz="2400" dirty="0" smtClean="0">
                <a:solidFill>
                  <a:schemeClr val="bg1"/>
                </a:solidFill>
                <a:latin typeface="Comic Sans MS" panose="030F0702030302020204" pitchFamily="66" charset="0"/>
              </a:rPr>
              <a:t>Resurrection.</a:t>
            </a:r>
          </a:p>
          <a:p>
            <a:endParaRPr lang="en-GB" sz="2800" dirty="0">
              <a:solidFill>
                <a:schemeClr val="bg1"/>
              </a:solidFill>
              <a:latin typeface="Comic Sans MS" panose="030F0702030302020204" pitchFamily="66" charset="0"/>
            </a:endParaRPr>
          </a:p>
        </p:txBody>
      </p:sp>
      <p:pic>
        <p:nvPicPr>
          <p:cNvPr id="5122" name="Picture 2" descr="C:\Users\jane.stanners\Desktop\h&amp;h\sacred-space-greg-ol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296" y="2128746"/>
            <a:ext cx="4593361" cy="31211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128746"/>
            <a:ext cx="2384946" cy="3121131"/>
          </a:xfrm>
          <a:prstGeom prst="rect">
            <a:avLst/>
          </a:prstGeom>
        </p:spPr>
      </p:pic>
    </p:spTree>
    <p:extLst>
      <p:ext uri="{BB962C8B-B14F-4D97-AF65-F5344CB8AC3E}">
        <p14:creationId xmlns:p14="http://schemas.microsoft.com/office/powerpoint/2010/main" val="1199095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520089"/>
            <a:ext cx="7125113" cy="924475"/>
          </a:xfrm>
        </p:spPr>
        <p:txBody>
          <a:bodyPr/>
          <a:lstStyle/>
          <a:p>
            <a:pPr algn="ctr"/>
            <a:r>
              <a:rPr lang="en-GB" sz="4400" b="1" u="sng" dirty="0" smtClean="0">
                <a:solidFill>
                  <a:schemeClr val="bg1"/>
                </a:solidFill>
                <a:latin typeface="Comic Sans MS" panose="030F0702030302020204" pitchFamily="66" charset="0"/>
              </a:rPr>
              <a:t>Reading Comprehension</a:t>
            </a:r>
            <a:endParaRPr lang="en-GB" sz="4400" b="1" u="sng"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611560" y="1807361"/>
            <a:ext cx="7920880" cy="4717983"/>
          </a:xfrm>
          <a:solidFill>
            <a:schemeClr val="accent2">
              <a:lumMod val="20000"/>
              <a:lumOff val="80000"/>
            </a:schemeClr>
          </a:solidFill>
        </p:spPr>
        <p:txBody>
          <a:bodyPr anchor="t">
            <a:normAutofit fontScale="92500"/>
          </a:bodyPr>
          <a:lstStyle/>
          <a:p>
            <a:pPr marL="0" indent="0" algn="ctr">
              <a:buNone/>
            </a:pPr>
            <a:r>
              <a:rPr lang="en-GB" sz="2400" b="1" dirty="0">
                <a:solidFill>
                  <a:schemeClr val="tx1"/>
                </a:solidFill>
                <a:latin typeface="Comic Sans MS" panose="030F0702030302020204" pitchFamily="66" charset="0"/>
              </a:rPr>
              <a:t>Using your reading book from Oxford Owl think about these questions and try and answer them. Don’t write them down just tell someone what you think</a:t>
            </a:r>
            <a:r>
              <a:rPr lang="en-GB" sz="2400" b="1" dirty="0" smtClean="0">
                <a:solidFill>
                  <a:schemeClr val="tx1"/>
                </a:solidFill>
                <a:latin typeface="Comic Sans MS" panose="030F0702030302020204" pitchFamily="66" charset="0"/>
              </a:rPr>
              <a:t>.</a:t>
            </a:r>
          </a:p>
          <a:p>
            <a:pPr marL="0" indent="0" algn="ctr">
              <a:buNone/>
            </a:pPr>
            <a:endParaRPr lang="en-GB" sz="2400" dirty="0">
              <a:solidFill>
                <a:schemeClr val="tx1"/>
              </a:solidFill>
              <a:latin typeface="Comic Sans MS" panose="030F0702030302020204" pitchFamily="66" charset="0"/>
            </a:endParaRPr>
          </a:p>
          <a:p>
            <a:r>
              <a:rPr lang="en-GB" sz="2400" dirty="0" smtClean="0">
                <a:latin typeface="Comic Sans MS" panose="030F0702030302020204" pitchFamily="66" charset="0"/>
              </a:rPr>
              <a:t>Could this story be true? Why or why not?</a:t>
            </a:r>
            <a:endParaRPr lang="en-GB" sz="2400" dirty="0">
              <a:latin typeface="Comic Sans MS" panose="030F0702030302020204" pitchFamily="66" charset="0"/>
            </a:endParaRPr>
          </a:p>
          <a:p>
            <a:r>
              <a:rPr lang="en-GB" sz="2400" dirty="0" smtClean="0">
                <a:latin typeface="Comic Sans MS" panose="030F0702030302020204" pitchFamily="66" charset="0"/>
              </a:rPr>
              <a:t>What 4 words could you use to describe the main character?</a:t>
            </a:r>
            <a:endParaRPr lang="en-GB" sz="2400" dirty="0">
              <a:latin typeface="Comic Sans MS" panose="030F0702030302020204" pitchFamily="66" charset="0"/>
            </a:endParaRPr>
          </a:p>
          <a:p>
            <a:r>
              <a:rPr lang="en-GB" sz="2400" dirty="0" smtClean="0">
                <a:latin typeface="Comic Sans MS" panose="030F0702030302020204" pitchFamily="66" charset="0"/>
              </a:rPr>
              <a:t>Is there anyone you know in your life who is like a character in your book?</a:t>
            </a:r>
            <a:endParaRPr lang="en-GB" sz="2400" dirty="0">
              <a:latin typeface="Comic Sans MS" panose="030F0702030302020204" pitchFamily="66" charset="0"/>
            </a:endParaRPr>
          </a:p>
          <a:p>
            <a:r>
              <a:rPr lang="en-GB" sz="2400" dirty="0" smtClean="0">
                <a:latin typeface="Comic Sans MS" panose="030F0702030302020204" pitchFamily="66" charset="0"/>
              </a:rPr>
              <a:t>Can you make up a new title that would suit the book?</a:t>
            </a:r>
            <a:endParaRPr lang="en-GB" sz="2400" dirty="0">
              <a:latin typeface="Comic Sans MS" panose="030F0702030302020204" pitchFamily="66" charset="0"/>
            </a:endParaRPr>
          </a:p>
          <a:p>
            <a:r>
              <a:rPr lang="en-GB" sz="2400" dirty="0" smtClean="0">
                <a:latin typeface="Comic Sans MS" panose="030F0702030302020204" pitchFamily="66" charset="0"/>
              </a:rPr>
              <a:t>Who would you recommend this book to, and why?</a:t>
            </a:r>
            <a:endParaRPr lang="en-GB" sz="2400" b="1" dirty="0">
              <a:latin typeface="Comic Sans MS" panose="030F0702030302020204" pitchFamily="66" charset="0"/>
            </a:endParaRPr>
          </a:p>
        </p:txBody>
      </p:sp>
      <p:pic>
        <p:nvPicPr>
          <p:cNvPr id="1026" name="Picture 2" descr="C:\Users\lara.cunningham\AppData\Local\Microsoft\Windows\INetCache\IE\ZG6FEX7V\book-25153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48680"/>
            <a:ext cx="1800200" cy="94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503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3094" y="1412776"/>
            <a:ext cx="8562282" cy="5184576"/>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GB" dirty="0">
              <a:solidFill>
                <a:schemeClr val="tx1"/>
              </a:solidFill>
            </a:endParaRPr>
          </a:p>
        </p:txBody>
      </p:sp>
      <p:sp>
        <p:nvSpPr>
          <p:cNvPr id="3" name="Content Placeholder 2"/>
          <p:cNvSpPr>
            <a:spLocks noGrp="1"/>
          </p:cNvSpPr>
          <p:nvPr>
            <p:ph idx="1"/>
          </p:nvPr>
        </p:nvSpPr>
        <p:spPr>
          <a:xfrm>
            <a:off x="499435" y="980729"/>
            <a:ext cx="8229600" cy="1120438"/>
          </a:xfrm>
        </p:spPr>
        <p:txBody>
          <a:bodyPr anchor="t">
            <a:noAutofit/>
          </a:bodyPr>
          <a:lstStyle/>
          <a:p>
            <a:pPr marL="0" indent="0">
              <a:buNone/>
            </a:pPr>
            <a:r>
              <a:rPr lang="en-GB" sz="2400" b="1" dirty="0" smtClean="0">
                <a:solidFill>
                  <a:schemeClr val="bg1"/>
                </a:solidFill>
                <a:latin typeface="Comic Sans MS" panose="030F0702030302020204" pitchFamily="66" charset="0"/>
              </a:rPr>
              <a:t>L.I- </a:t>
            </a:r>
            <a:r>
              <a:rPr lang="en-GB" sz="2400" b="1" dirty="0" smtClean="0">
                <a:solidFill>
                  <a:schemeClr val="bg1"/>
                </a:solidFill>
                <a:latin typeface="Comic Sans MS" panose="030F0702030302020204" pitchFamily="66" charset="0"/>
              </a:rPr>
              <a:t>To write instructions for my potion/pie.</a:t>
            </a:r>
            <a:endParaRPr lang="en-GB" sz="2400" b="1" dirty="0" smtClean="0">
              <a:solidFill>
                <a:schemeClr val="bg1"/>
              </a:solidFill>
              <a:latin typeface="Comic Sans MS" panose="030F0702030302020204" pitchFamily="66" charset="0"/>
            </a:endParaRPr>
          </a:p>
        </p:txBody>
      </p:sp>
      <p:sp>
        <p:nvSpPr>
          <p:cNvPr id="2" name="Title 1"/>
          <p:cNvSpPr>
            <a:spLocks noGrp="1"/>
          </p:cNvSpPr>
          <p:nvPr>
            <p:ph type="title"/>
          </p:nvPr>
        </p:nvSpPr>
        <p:spPr>
          <a:xfrm>
            <a:off x="576615" y="260648"/>
            <a:ext cx="8075240" cy="720080"/>
          </a:xfrm>
        </p:spPr>
        <p:txBody>
          <a:bodyPr>
            <a:normAutofit/>
          </a:bodyPr>
          <a:lstStyle/>
          <a:p>
            <a:r>
              <a:rPr lang="en-GB" sz="3600" b="1" dirty="0" smtClean="0">
                <a:solidFill>
                  <a:schemeClr val="bg1"/>
                </a:solidFill>
                <a:latin typeface="Comic Sans MS" panose="030F0702030302020204" pitchFamily="66" charset="0"/>
              </a:rPr>
              <a:t>Writing </a:t>
            </a:r>
            <a:r>
              <a:rPr lang="en-GB" sz="3600" b="1" dirty="0" smtClean="0">
                <a:solidFill>
                  <a:schemeClr val="bg1"/>
                </a:solidFill>
                <a:latin typeface="Comic Sans MS" panose="030F0702030302020204" pitchFamily="66" charset="0"/>
              </a:rPr>
              <a:t>– Potions </a:t>
            </a:r>
            <a:endParaRPr lang="en-GB" sz="3600" b="1" dirty="0">
              <a:solidFill>
                <a:schemeClr val="bg1"/>
              </a:solidFill>
              <a:latin typeface="Comic Sans MS" panose="030F0702030302020204" pitchFamily="66" charset="0"/>
            </a:endParaRPr>
          </a:p>
        </p:txBody>
      </p:sp>
      <p:sp>
        <p:nvSpPr>
          <p:cNvPr id="5" name="TextBox 4"/>
          <p:cNvSpPr txBox="1"/>
          <p:nvPr/>
        </p:nvSpPr>
        <p:spPr>
          <a:xfrm>
            <a:off x="333091" y="1412776"/>
            <a:ext cx="8562282" cy="5232202"/>
          </a:xfrm>
          <a:prstGeom prst="rect">
            <a:avLst/>
          </a:prstGeom>
          <a:noFill/>
        </p:spPr>
        <p:txBody>
          <a:bodyPr wrap="square" rtlCol="0">
            <a:spAutoFit/>
          </a:bodyPr>
          <a:lstStyle/>
          <a:p>
            <a:pPr algn="ctr"/>
            <a:r>
              <a:rPr lang="en-GB" sz="2400" b="1" dirty="0">
                <a:latin typeface="Comic Sans MS" panose="030F0702030302020204" pitchFamily="66" charset="0"/>
              </a:rPr>
              <a:t>Today you are going to make a potion out of natural resources you find outdoors. </a:t>
            </a:r>
            <a:endParaRPr lang="en-GB" sz="2400" b="1" dirty="0" smtClean="0">
              <a:latin typeface="Comic Sans MS" panose="030F0702030302020204" pitchFamily="66" charset="0"/>
            </a:endParaRPr>
          </a:p>
          <a:p>
            <a:pPr algn="ctr"/>
            <a:endParaRPr lang="en-GB" sz="2400" b="1" dirty="0">
              <a:latin typeface="Comic Sans MS" panose="030F0702030302020204" pitchFamily="66" charset="0"/>
            </a:endParaRPr>
          </a:p>
          <a:p>
            <a:pPr algn="ctr"/>
            <a:r>
              <a:rPr lang="en-GB" sz="2000" dirty="0">
                <a:latin typeface="Comic Sans MS" panose="030F0702030302020204" pitchFamily="66" charset="0"/>
              </a:rPr>
              <a:t>Once you have gathered everything you need. Begin to carefully make the potion making sure you remember each of the things you have added and what order you have put them into the potion</a:t>
            </a:r>
            <a:r>
              <a:rPr lang="en-GB" sz="2000" dirty="0" smtClean="0">
                <a:latin typeface="Comic Sans MS" panose="030F0702030302020204" pitchFamily="66" charset="0"/>
              </a:rPr>
              <a:t>.</a:t>
            </a:r>
            <a:endParaRPr lang="en-GB" sz="2800" b="1" dirty="0" smtClean="0">
              <a:latin typeface="Comic Sans MS" panose="030F0702030302020204" pitchFamily="66" charset="0"/>
            </a:endParaRPr>
          </a:p>
          <a:p>
            <a:pPr algn="ctr"/>
            <a:endParaRPr lang="en-GB" sz="2400" b="1" dirty="0">
              <a:latin typeface="Comic Sans MS" panose="030F0702030302020204" pitchFamily="66" charset="0"/>
            </a:endParaRPr>
          </a:p>
          <a:p>
            <a:pPr algn="ctr"/>
            <a:endParaRPr lang="en-GB" sz="2400" b="1" dirty="0">
              <a:latin typeface="Comic Sans MS" panose="030F0702030302020204" pitchFamily="66" charset="0"/>
            </a:endParaRPr>
          </a:p>
          <a:p>
            <a:pPr algn="ctr"/>
            <a:r>
              <a:rPr lang="en-GB" sz="2400" b="1" dirty="0" smtClean="0">
                <a:latin typeface="Comic Sans MS" panose="030F0702030302020204" pitchFamily="66" charset="0"/>
              </a:rPr>
              <a:t>Now you are going to write recipe for your potion!</a:t>
            </a:r>
            <a:endParaRPr lang="en-GB" sz="2400" b="1" dirty="0" smtClean="0">
              <a:latin typeface="Comic Sans MS" panose="030F0702030302020204" pitchFamily="66" charset="0"/>
            </a:endParaRPr>
          </a:p>
          <a:p>
            <a:pPr algn="ctr"/>
            <a:r>
              <a:rPr lang="en-GB" sz="2000" dirty="0" smtClean="0">
                <a:solidFill>
                  <a:schemeClr val="accent1"/>
                </a:solidFill>
                <a:latin typeface="Comic Sans MS" panose="030F0702030302020204" pitchFamily="66" charset="0"/>
              </a:rPr>
              <a:t>Helpful reminders</a:t>
            </a:r>
            <a:endParaRPr lang="en-GB" sz="2000" dirty="0">
              <a:solidFill>
                <a:schemeClr val="accent1"/>
              </a:solidFill>
              <a:latin typeface="Comic Sans MS" panose="030F0702030302020204" pitchFamily="66" charset="0"/>
            </a:endParaRPr>
          </a:p>
          <a:p>
            <a:pPr marL="342900" indent="-342900">
              <a:buFont typeface="Arial" panose="020B0604020202020204" pitchFamily="34" charset="0"/>
              <a:buChar char="•"/>
            </a:pPr>
            <a:r>
              <a:rPr lang="en-GB" dirty="0" smtClean="0">
                <a:latin typeface="Comic Sans MS" panose="030F0702030302020204" pitchFamily="66" charset="0"/>
              </a:rPr>
              <a:t>Include a name for your unique potion </a:t>
            </a:r>
          </a:p>
          <a:p>
            <a:pPr marL="342900" indent="-342900">
              <a:buFont typeface="Arial" panose="020B0604020202020204" pitchFamily="34" charset="0"/>
              <a:buChar char="•"/>
            </a:pPr>
            <a:r>
              <a:rPr lang="en-GB" dirty="0" smtClean="0">
                <a:latin typeface="Comic Sans MS" panose="030F0702030302020204" pitchFamily="66" charset="0"/>
              </a:rPr>
              <a:t>List all of the ingredients you will need</a:t>
            </a:r>
          </a:p>
          <a:p>
            <a:pPr marL="342900" indent="-342900">
              <a:buFont typeface="Arial" panose="020B0604020202020204" pitchFamily="34" charset="0"/>
              <a:buChar char="•"/>
            </a:pPr>
            <a:r>
              <a:rPr lang="en-GB" dirty="0" smtClean="0">
                <a:latin typeface="Comic Sans MS" panose="030F0702030302020204" pitchFamily="66" charset="0"/>
              </a:rPr>
              <a:t>Write numbered steps that tell others what you add and how much of it.</a:t>
            </a:r>
          </a:p>
          <a:p>
            <a:pPr marL="342900" indent="-342900">
              <a:buFont typeface="Arial" panose="020B0604020202020204" pitchFamily="34" charset="0"/>
              <a:buChar char="•"/>
            </a:pPr>
            <a:r>
              <a:rPr lang="en-GB" b="1" dirty="0" smtClean="0">
                <a:solidFill>
                  <a:schemeClr val="accent1"/>
                </a:solidFill>
                <a:latin typeface="Comic Sans MS" panose="030F0702030302020204" pitchFamily="66" charset="0"/>
              </a:rPr>
              <a:t>*Challenge* </a:t>
            </a:r>
            <a:r>
              <a:rPr lang="en-GB" dirty="0" smtClean="0">
                <a:latin typeface="Comic Sans MS" panose="030F0702030302020204" pitchFamily="66" charset="0"/>
              </a:rPr>
              <a:t>Can you write a short explanation about what magical effect your potion has on anyone who takes it?</a:t>
            </a:r>
            <a:endParaRPr lang="en-GB" dirty="0" smtClean="0">
              <a:latin typeface="Comic Sans MS" panose="030F0702030302020204" pitchFamily="66" charset="0"/>
            </a:endParaRPr>
          </a:p>
          <a:p>
            <a:pPr marL="342900" indent="-342900">
              <a:buFont typeface="Arial" panose="020B0604020202020204" pitchFamily="34" charset="0"/>
              <a:buChar char="•"/>
            </a:pPr>
            <a:endParaRPr lang="en-GB" sz="2000" dirty="0">
              <a:solidFill>
                <a:schemeClr val="accent1"/>
              </a:solidFill>
            </a:endParaRPr>
          </a:p>
        </p:txBody>
      </p:sp>
      <p:pic>
        <p:nvPicPr>
          <p:cNvPr id="4098" name="Picture 2" descr="C:\Users\lara.cunningham\AppData\Local\Microsoft\Windows\INetCache\IE\3EBKTLPU\d1dua1v-c856e739-e7dd-44e7-b258-856c7e6b715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7319" y="-99392"/>
            <a:ext cx="1388057" cy="177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104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1457132"/>
          </a:xfrm>
        </p:spPr>
        <p:txBody>
          <a:bodyPr/>
          <a:lstStyle/>
          <a:p>
            <a:r>
              <a:rPr lang="en-GB" sz="4000" b="1" dirty="0" smtClean="0">
                <a:solidFill>
                  <a:schemeClr val="bg1"/>
                </a:solidFill>
                <a:latin typeface="Comic Sans MS" panose="030F0702030302020204" pitchFamily="66" charset="0"/>
              </a:rPr>
              <a:t>Story time</a:t>
            </a:r>
            <a:r>
              <a:rPr lang="en-GB" sz="4000" b="1" dirty="0" smtClean="0">
                <a:latin typeface="Comic Sans MS" panose="030F0702030302020204" pitchFamily="66" charset="0"/>
              </a:rPr>
              <a:t/>
            </a:r>
            <a:br>
              <a:rPr lang="en-GB" sz="4000" b="1" dirty="0" smtClean="0">
                <a:latin typeface="Comic Sans MS" panose="030F0702030302020204" pitchFamily="66" charset="0"/>
              </a:rPr>
            </a:br>
            <a:endParaRPr lang="en-GB" sz="4000" b="1" dirty="0">
              <a:latin typeface="Comic Sans MS" panose="030F0702030302020204" pitchFamily="66" charset="0"/>
            </a:endParaRPr>
          </a:p>
        </p:txBody>
      </p:sp>
      <p:sp>
        <p:nvSpPr>
          <p:cNvPr id="3" name="Content Placeholder 2"/>
          <p:cNvSpPr>
            <a:spLocks noGrp="1"/>
          </p:cNvSpPr>
          <p:nvPr>
            <p:ph idx="1"/>
          </p:nvPr>
        </p:nvSpPr>
        <p:spPr>
          <a:xfrm>
            <a:off x="929055" y="1484784"/>
            <a:ext cx="7125112" cy="4051437"/>
          </a:xfrm>
        </p:spPr>
        <p:txBody>
          <a:bodyPr anchor="t">
            <a:normAutofit/>
          </a:bodyPr>
          <a:lstStyle/>
          <a:p>
            <a:pPr marL="0" indent="0">
              <a:buNone/>
            </a:pPr>
            <a:r>
              <a:rPr lang="en-GB" sz="2400" dirty="0">
                <a:solidFill>
                  <a:schemeClr val="bg1"/>
                </a:solidFill>
                <a:latin typeface="Comic Sans MS" panose="030F0702030302020204" pitchFamily="66" charset="0"/>
              </a:rPr>
              <a:t>Today, instead of watching a story </a:t>
            </a:r>
            <a:r>
              <a:rPr lang="en-GB" sz="2400" dirty="0" smtClean="0">
                <a:solidFill>
                  <a:schemeClr val="bg1"/>
                </a:solidFill>
                <a:latin typeface="Comic Sans MS" panose="030F0702030302020204" pitchFamily="66" charset="0"/>
              </a:rPr>
              <a:t>online, and as </a:t>
            </a:r>
            <a:r>
              <a:rPr lang="en-GB" sz="2400" dirty="0">
                <a:solidFill>
                  <a:schemeClr val="bg1"/>
                </a:solidFill>
                <a:latin typeface="Comic Sans MS" panose="030F0702030302020204" pitchFamily="66" charset="0"/>
              </a:rPr>
              <a:t>it is Outdoor Classroom Day, why don’t you choose one of the books you have at home and take it into the garden </a:t>
            </a:r>
            <a:r>
              <a:rPr lang="en-GB" sz="2400" dirty="0" smtClean="0">
                <a:solidFill>
                  <a:schemeClr val="bg1"/>
                </a:solidFill>
                <a:latin typeface="Comic Sans MS" panose="030F0702030302020204" pitchFamily="66" charset="0"/>
              </a:rPr>
              <a:t>to read or </a:t>
            </a:r>
            <a:r>
              <a:rPr lang="en-GB" sz="2400" dirty="0">
                <a:solidFill>
                  <a:schemeClr val="bg1"/>
                </a:solidFill>
                <a:latin typeface="Comic Sans MS" panose="030F0702030302020204" pitchFamily="66" charset="0"/>
              </a:rPr>
              <a:t>out </a:t>
            </a:r>
            <a:r>
              <a:rPr lang="en-GB" sz="2400" dirty="0" smtClean="0">
                <a:solidFill>
                  <a:schemeClr val="bg1"/>
                </a:solidFill>
                <a:latin typeface="Comic Sans MS" panose="030F0702030302020204" pitchFamily="66" charset="0"/>
              </a:rPr>
              <a:t>on a walk to </a:t>
            </a:r>
            <a:r>
              <a:rPr lang="en-GB" sz="2400" dirty="0">
                <a:solidFill>
                  <a:schemeClr val="bg1"/>
                </a:solidFill>
                <a:latin typeface="Comic Sans MS" panose="030F0702030302020204" pitchFamily="66" charset="0"/>
              </a:rPr>
              <a:t>a </a:t>
            </a:r>
            <a:r>
              <a:rPr lang="en-GB" sz="2400" dirty="0" smtClean="0">
                <a:solidFill>
                  <a:schemeClr val="bg1"/>
                </a:solidFill>
                <a:latin typeface="Comic Sans MS" panose="030F0702030302020204" pitchFamily="66" charset="0"/>
              </a:rPr>
              <a:t>quiet spot where you can sit and read in peace with your grown up. </a:t>
            </a:r>
            <a:r>
              <a:rPr lang="en-GB" sz="2400" dirty="0">
                <a:solidFill>
                  <a:schemeClr val="bg1"/>
                </a:solidFill>
                <a:latin typeface="Comic Sans MS" panose="030F0702030302020204" pitchFamily="66" charset="0"/>
              </a:rPr>
              <a:t/>
            </a:r>
            <a:br>
              <a:rPr lang="en-GB" sz="2400" dirty="0">
                <a:solidFill>
                  <a:schemeClr val="bg1"/>
                </a:solidFill>
                <a:latin typeface="Comic Sans MS" panose="030F0702030302020204" pitchFamily="66" charset="0"/>
              </a:rPr>
            </a:br>
            <a:endParaRPr lang="en-GB" sz="2400" dirty="0">
              <a:solidFill>
                <a:schemeClr val="bg1"/>
              </a:solidFill>
              <a:latin typeface="Comic Sans MS" panose="030F0702030302020204" pitchFamily="66" charset="0"/>
            </a:endParaRPr>
          </a:p>
        </p:txBody>
      </p:sp>
      <p:pic>
        <p:nvPicPr>
          <p:cNvPr id="3074" name="Picture 2" descr="C:\Users\lara.cunningham\AppData\Local\Microsoft\Windows\INetCache\IE\KCKIO836\summer-reading-bo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28125"/>
            <a:ext cx="4168083" cy="261595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ara.cunningham\AppData\Local\Microsoft\Windows\INetCache\IE\KA5T6MZC\Mother_Child-Read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986" y="4028125"/>
            <a:ext cx="4084486" cy="261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171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6557" y="133830"/>
            <a:ext cx="7125113" cy="924475"/>
          </a:xfrm>
        </p:spPr>
        <p:txBody>
          <a:bodyPr/>
          <a:lstStyle/>
          <a:p>
            <a:pPr algn="ctr"/>
            <a:r>
              <a:rPr lang="en-GB" sz="4000" b="1" u="sng" dirty="0" smtClean="0">
                <a:solidFill>
                  <a:schemeClr val="tx1"/>
                </a:solidFill>
                <a:latin typeface="Comic Sans MS" panose="030F0702030302020204" pitchFamily="66" charset="0"/>
              </a:rPr>
              <a:t>Family Picnic</a:t>
            </a:r>
            <a:endParaRPr lang="en-GB" sz="4000" b="1" u="sng" dirty="0">
              <a:solidFill>
                <a:schemeClr val="tx1"/>
              </a:solidFill>
              <a:latin typeface="Comic Sans MS" panose="030F0702030302020204" pitchFamily="66" charset="0"/>
            </a:endParaRPr>
          </a:p>
        </p:txBody>
      </p:sp>
      <p:sp>
        <p:nvSpPr>
          <p:cNvPr id="10" name="AutoShape 5" descr="Image result for drawbridg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6372200" y="2646204"/>
            <a:ext cx="2278888" cy="646331"/>
          </a:xfrm>
          <a:prstGeom prst="rect">
            <a:avLst/>
          </a:prstGeom>
          <a:noFill/>
        </p:spPr>
        <p:txBody>
          <a:bodyPr wrap="square" rtlCol="0">
            <a:spAutoFit/>
          </a:bodyPr>
          <a:lstStyle/>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12" name="AutoShape 9" descr="Image result for battlements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3" descr="Image result for arrow slits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
          <p:cNvSpPr/>
          <p:nvPr/>
        </p:nvSpPr>
        <p:spPr>
          <a:xfrm>
            <a:off x="307976" y="956627"/>
            <a:ext cx="8565456" cy="580562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000" dirty="0">
              <a:latin typeface="Comic Sans MS" panose="030F0702030302020204" pitchFamily="66" charset="0"/>
            </a:endParaRPr>
          </a:p>
        </p:txBody>
      </p:sp>
      <p:sp>
        <p:nvSpPr>
          <p:cNvPr id="5" name="TextBox 4"/>
          <p:cNvSpPr txBox="1"/>
          <p:nvPr/>
        </p:nvSpPr>
        <p:spPr>
          <a:xfrm>
            <a:off x="155576" y="956627"/>
            <a:ext cx="8808912" cy="1569660"/>
          </a:xfrm>
          <a:prstGeom prst="rect">
            <a:avLst/>
          </a:prstGeom>
          <a:noFill/>
        </p:spPr>
        <p:txBody>
          <a:bodyPr wrap="square" rtlCol="0">
            <a:spAutoFit/>
          </a:bodyPr>
          <a:lstStyle/>
          <a:p>
            <a:pPr algn="ctr"/>
            <a:r>
              <a:rPr lang="en-GB" sz="2400" b="1" dirty="0" smtClean="0">
                <a:latin typeface="Comic Sans MS" panose="030F0702030302020204" pitchFamily="66" charset="0"/>
              </a:rPr>
              <a:t>As part of Outdoor Classroom Day we thought it would be lovely if we, as a whole school, has a picnic for our lunches today! </a:t>
            </a:r>
            <a:endParaRPr lang="en-GB" sz="2400" dirty="0">
              <a:latin typeface="Comic Sans MS" panose="030F0702030302020204" pitchFamily="66" charset="0"/>
            </a:endParaRPr>
          </a:p>
          <a:p>
            <a:r>
              <a:rPr lang="en-GB" sz="2400" dirty="0">
                <a:latin typeface="Comic Sans MS" panose="030F0702030302020204" pitchFamily="66" charset="0"/>
              </a:rPr>
              <a:t>	</a:t>
            </a:r>
          </a:p>
        </p:txBody>
      </p:sp>
      <p:sp>
        <p:nvSpPr>
          <p:cNvPr id="13" name="TextBox 12"/>
          <p:cNvSpPr txBox="1"/>
          <p:nvPr/>
        </p:nvSpPr>
        <p:spPr>
          <a:xfrm>
            <a:off x="307975" y="1868607"/>
            <a:ext cx="8565457" cy="4893647"/>
          </a:xfrm>
          <a:prstGeom prst="rect">
            <a:avLst/>
          </a:prstGeom>
          <a:noFill/>
        </p:spPr>
        <p:txBody>
          <a:bodyPr wrap="square" rtlCol="0">
            <a:spAutoFit/>
          </a:bodyPr>
          <a:lstStyle/>
          <a:p>
            <a:pPr algn="ctr"/>
            <a:endParaRPr lang="en-GB" sz="2400" dirty="0" smtClean="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smtClean="0">
              <a:latin typeface="Comic Sans MS" panose="030F0702030302020204" pitchFamily="66" charset="0"/>
            </a:endParaRPr>
          </a:p>
          <a:p>
            <a:pPr algn="ctr"/>
            <a:endParaRPr lang="en-GB" sz="2400" dirty="0">
              <a:latin typeface="Comic Sans MS" panose="030F0702030302020204" pitchFamily="66" charset="0"/>
            </a:endParaRPr>
          </a:p>
          <a:p>
            <a:pPr algn="ctr"/>
            <a:r>
              <a:rPr lang="en-GB" sz="2000" b="1" dirty="0" smtClean="0">
                <a:latin typeface="Comic Sans MS" panose="030F0702030302020204" pitchFamily="66" charset="0"/>
              </a:rPr>
              <a:t>Tesco’s “Let’s Eat” Project, they have developed a lovely playlist of simple picnic recipes that you might like to try out.</a:t>
            </a:r>
          </a:p>
          <a:p>
            <a:pPr algn="ctr"/>
            <a:r>
              <a:rPr lang="en-GB" sz="2000" b="1" dirty="0" smtClean="0">
                <a:latin typeface="Comic Sans MS" panose="030F0702030302020204" pitchFamily="66" charset="0"/>
              </a:rPr>
              <a:t>In the playlist there are recipes for: </a:t>
            </a:r>
          </a:p>
          <a:p>
            <a:pPr marL="342900" indent="-342900" algn="ctr">
              <a:buFont typeface="Arial" panose="020B0604020202020204" pitchFamily="34" charset="0"/>
              <a:buChar char="•"/>
            </a:pPr>
            <a:r>
              <a:rPr lang="en-GB" sz="2000" dirty="0" smtClean="0">
                <a:latin typeface="Comic Sans MS" panose="030F0702030302020204" pitchFamily="66" charset="0"/>
              </a:rPr>
              <a:t>Fruit Quencher Drink </a:t>
            </a:r>
          </a:p>
          <a:p>
            <a:pPr marL="342900" indent="-342900" algn="ctr">
              <a:buFont typeface="Arial" panose="020B0604020202020204" pitchFamily="34" charset="0"/>
              <a:buChar char="•"/>
            </a:pPr>
            <a:r>
              <a:rPr lang="en-GB" sz="2000" dirty="0" smtClean="0">
                <a:latin typeface="Comic Sans MS" panose="030F0702030302020204" pitchFamily="66" charset="0"/>
              </a:rPr>
              <a:t>Fruit Kebabs</a:t>
            </a:r>
          </a:p>
          <a:p>
            <a:pPr marL="342900" indent="-342900" algn="ctr">
              <a:buFont typeface="Arial" panose="020B0604020202020204" pitchFamily="34" charset="0"/>
              <a:buChar char="•"/>
            </a:pPr>
            <a:r>
              <a:rPr lang="en-GB" sz="2000" dirty="0" smtClean="0">
                <a:latin typeface="Comic Sans MS" panose="030F0702030302020204" pitchFamily="66" charset="0"/>
              </a:rPr>
              <a:t>Delicious Tortilla</a:t>
            </a:r>
          </a:p>
          <a:p>
            <a:pPr marL="342900" indent="-342900" algn="ctr">
              <a:buFont typeface="Arial" panose="020B0604020202020204" pitchFamily="34" charset="0"/>
              <a:buChar char="•"/>
            </a:pPr>
            <a:r>
              <a:rPr lang="en-GB" sz="2000" dirty="0" smtClean="0">
                <a:latin typeface="Comic Sans MS" panose="030F0702030302020204" pitchFamily="66" charset="0"/>
              </a:rPr>
              <a:t>Yummy Cheesy Rolls with Apple Slaw </a:t>
            </a:r>
          </a:p>
          <a:p>
            <a:pPr marL="342900" indent="-342900" algn="ctr">
              <a:buFont typeface="Arial" panose="020B0604020202020204" pitchFamily="34" charset="0"/>
              <a:buChar char="•"/>
            </a:pPr>
            <a:r>
              <a:rPr lang="en-GB" sz="2000" dirty="0" smtClean="0">
                <a:latin typeface="Comic Sans MS" panose="030F0702030302020204" pitchFamily="66" charset="0"/>
              </a:rPr>
              <a:t>Easy </a:t>
            </a:r>
            <a:r>
              <a:rPr lang="en-GB" sz="2000" dirty="0" err="1" smtClean="0">
                <a:latin typeface="Comic Sans MS" panose="030F0702030302020204" pitchFamily="66" charset="0"/>
              </a:rPr>
              <a:t>Peasy</a:t>
            </a:r>
            <a:r>
              <a:rPr lang="en-GB" sz="2000" dirty="0" smtClean="0">
                <a:latin typeface="Comic Sans MS" panose="030F0702030302020204" pitchFamily="66" charset="0"/>
              </a:rPr>
              <a:t> Bread in a </a:t>
            </a:r>
            <a:r>
              <a:rPr lang="en-GB" sz="2000" dirty="0">
                <a:latin typeface="Comic Sans MS" panose="030F0702030302020204" pitchFamily="66" charset="0"/>
              </a:rPr>
              <a:t>B</a:t>
            </a:r>
            <a:r>
              <a:rPr lang="en-GB" sz="2000" dirty="0" smtClean="0">
                <a:latin typeface="Comic Sans MS" panose="030F0702030302020204" pitchFamily="66" charset="0"/>
              </a:rPr>
              <a:t>ag in 8 minutes</a:t>
            </a:r>
          </a:p>
          <a:p>
            <a:pPr algn="ctr"/>
            <a:r>
              <a:rPr lang="en-GB" sz="2000" b="1" dirty="0" smtClean="0">
                <a:latin typeface="Comic Sans MS" panose="030F0702030302020204" pitchFamily="66" charset="0"/>
              </a:rPr>
              <a:t>The link to make any of these delicious picnic treats is here: </a:t>
            </a:r>
            <a:r>
              <a:rPr lang="en-GB" dirty="0">
                <a:hlinkClick r:id="rId2"/>
              </a:rPr>
              <a:t>https://</a:t>
            </a:r>
            <a:r>
              <a:rPr lang="en-GB" dirty="0" smtClean="0">
                <a:hlinkClick r:id="rId2"/>
              </a:rPr>
              <a:t>www.youtube.com/playlist?list=PLbPWPsvL8htl0gxYIoihAU0O6dZQCdTfb</a:t>
            </a:r>
            <a:endParaRPr lang="en-GB" sz="2400" b="1" dirty="0">
              <a:latin typeface="Comic Sans MS" panose="030F0702030302020204" pitchFamily="66"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2108980"/>
            <a:ext cx="2844725" cy="1183555"/>
          </a:xfrm>
          <a:prstGeom prst="rect">
            <a:avLst/>
          </a:prstGeom>
        </p:spPr>
      </p:pic>
      <p:pic>
        <p:nvPicPr>
          <p:cNvPr id="5123" name="Picture 3" descr="C:\Users\lara.cunningham\AppData\Local\Microsoft\Windows\INetCache\IE\YTOJ4S6I\old-fashioned-picnic-baske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850" y="1744120"/>
            <a:ext cx="1814549" cy="15484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lara.cunningham\AppData\Local\Microsoft\Windows\INetCache\IE\YTOJ4S6I\old-fashioned-picnic-baske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561" y="1752079"/>
            <a:ext cx="1814549" cy="154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413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943" y="560309"/>
            <a:ext cx="7125113" cy="924475"/>
          </a:xfrm>
        </p:spPr>
        <p:txBody>
          <a:bodyPr/>
          <a:lstStyle/>
          <a:p>
            <a:r>
              <a:rPr lang="en-GB" sz="4400" b="1" dirty="0" smtClean="0">
                <a:solidFill>
                  <a:schemeClr val="bg1"/>
                </a:solidFill>
                <a:latin typeface="Comic Sans MS" panose="030F0702030302020204" pitchFamily="66" charset="0"/>
              </a:rPr>
              <a:t>Maths Outdoors</a:t>
            </a:r>
            <a:endParaRPr lang="en-GB" sz="4400" b="1" dirty="0">
              <a:solidFill>
                <a:schemeClr val="bg1"/>
              </a:solidFill>
              <a:latin typeface="Comic Sans MS" panose="030F0702030302020204" pitchFamily="66" charset="0"/>
            </a:endParaRPr>
          </a:p>
        </p:txBody>
      </p:sp>
      <p:pic>
        <p:nvPicPr>
          <p:cNvPr id="2050" name="Picture 2" descr="C:\Users\jane.stanners\AppData\Local\Microsoft\Windows\INetCache\IE\ZX8NGAS4\Habilidad-de-saltar-alto-Plataformas-vibratorias[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377348" y="5085184"/>
            <a:ext cx="1290470" cy="10409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ane.stanners\AppData\Local\Microsoft\Windows\INetCache\IE\P86X7XWG\pexels-photo-11040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1376" y="521830"/>
            <a:ext cx="1721430" cy="114762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ane.stanners\AppData\Local\Microsoft\Windows\INetCache\IE\ZX8NGAS4\publicdomainq-skip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714" y="5373216"/>
            <a:ext cx="1390799"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ane.stanners\AppData\Local\Microsoft\Windows\INetCache\IE\WFCEVDBN\Unknown-1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42" y="1340768"/>
            <a:ext cx="1080121"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jane.stanners\AppData\Local\Microsoft\Windows\INetCache\IE\P86X7XWG\d16s263-1aeaa62c-7482-4b45-94f6-1104bfd5d45b[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2924944"/>
            <a:ext cx="792087" cy="137105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jane.stanners\Desktop\h&amp;h\downloa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3212976"/>
            <a:ext cx="1152128" cy="18722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24299" y="1982704"/>
            <a:ext cx="5477078" cy="4678204"/>
          </a:xfrm>
          <a:prstGeom prst="rect">
            <a:avLst/>
          </a:prstGeom>
          <a:noFill/>
        </p:spPr>
        <p:txBody>
          <a:bodyPr wrap="square" rtlCol="0">
            <a:spAutoFit/>
          </a:bodyPr>
          <a:lstStyle/>
          <a:p>
            <a:pPr algn="ctr"/>
            <a:r>
              <a:rPr lang="en-GB" b="1" dirty="0">
                <a:solidFill>
                  <a:schemeClr val="bg1"/>
                </a:solidFill>
                <a:latin typeface="Comic Sans MS" panose="030F0702030302020204" pitchFamily="66" charset="0"/>
              </a:rPr>
              <a:t>H</a:t>
            </a:r>
            <a:r>
              <a:rPr lang="en-GB" b="1" dirty="0" smtClean="0">
                <a:solidFill>
                  <a:schemeClr val="bg1"/>
                </a:solidFill>
                <a:latin typeface="Comic Sans MS" panose="030F0702030302020204" pitchFamily="66" charset="0"/>
              </a:rPr>
              <a:t>ow many of these can you do in one minute?</a:t>
            </a:r>
          </a:p>
          <a:p>
            <a:pPr algn="ctr"/>
            <a:r>
              <a:rPr lang="en-GB" sz="2000" dirty="0" smtClean="0">
                <a:solidFill>
                  <a:schemeClr val="bg1"/>
                </a:solidFill>
                <a:latin typeface="Comic Sans MS" panose="030F0702030302020204" pitchFamily="66" charset="0"/>
              </a:rPr>
              <a:t>          It is a new minute for every activity.</a:t>
            </a:r>
            <a:endParaRPr lang="en-GB" dirty="0" smtClean="0">
              <a:solidFill>
                <a:schemeClr val="bg1"/>
              </a:solidFill>
              <a:latin typeface="Comic Sans MS" panose="030F0702030302020204" pitchFamily="66" charset="0"/>
            </a:endParaRPr>
          </a:p>
          <a:p>
            <a:pPr algn="ctr"/>
            <a:endParaRPr lang="en-GB" sz="2000" b="1" dirty="0">
              <a:solidFill>
                <a:schemeClr val="bg1"/>
              </a:solidFill>
              <a:latin typeface="Comic Sans MS" panose="030F0702030302020204" pitchFamily="66" charset="0"/>
            </a:endParaRPr>
          </a:p>
          <a:p>
            <a:pPr algn="ctr"/>
            <a:r>
              <a:rPr lang="en-GB" sz="2000" b="1" dirty="0" smtClean="0">
                <a:solidFill>
                  <a:schemeClr val="bg1"/>
                </a:solidFill>
                <a:latin typeface="Comic Sans MS" panose="030F0702030302020204" pitchFamily="66" charset="0"/>
              </a:rPr>
              <a:t>Jumps</a:t>
            </a:r>
          </a:p>
          <a:p>
            <a:pPr algn="ctr"/>
            <a:r>
              <a:rPr lang="en-GB" sz="2000" b="1" dirty="0" smtClean="0">
                <a:solidFill>
                  <a:schemeClr val="bg1"/>
                </a:solidFill>
                <a:latin typeface="Comic Sans MS" panose="030F0702030302020204" pitchFamily="66" charset="0"/>
              </a:rPr>
              <a:t>Hops</a:t>
            </a:r>
          </a:p>
          <a:p>
            <a:pPr algn="ctr"/>
            <a:r>
              <a:rPr lang="en-GB" sz="2000" b="1" dirty="0" err="1" smtClean="0">
                <a:solidFill>
                  <a:schemeClr val="bg1"/>
                </a:solidFill>
                <a:latin typeface="Comic Sans MS" panose="030F0702030302020204" pitchFamily="66" charset="0"/>
              </a:rPr>
              <a:t>Starjumps</a:t>
            </a:r>
            <a:endParaRPr lang="en-GB" sz="2000" b="1" dirty="0" smtClean="0">
              <a:solidFill>
                <a:schemeClr val="bg1"/>
              </a:solidFill>
              <a:latin typeface="Comic Sans MS" panose="030F0702030302020204" pitchFamily="66" charset="0"/>
            </a:endParaRPr>
          </a:p>
          <a:p>
            <a:pPr algn="ctr"/>
            <a:r>
              <a:rPr lang="en-GB" sz="2000" b="1" dirty="0" smtClean="0">
                <a:solidFill>
                  <a:schemeClr val="bg1"/>
                </a:solidFill>
                <a:latin typeface="Comic Sans MS" panose="030F0702030302020204" pitchFamily="66" charset="0"/>
              </a:rPr>
              <a:t>Touch your toes</a:t>
            </a:r>
          </a:p>
          <a:p>
            <a:pPr algn="ctr"/>
            <a:r>
              <a:rPr lang="en-GB" sz="2000" b="1" dirty="0" smtClean="0">
                <a:solidFill>
                  <a:schemeClr val="bg1"/>
                </a:solidFill>
                <a:latin typeface="Comic Sans MS" panose="030F0702030302020204" pitchFamily="66" charset="0"/>
              </a:rPr>
              <a:t>Skips</a:t>
            </a:r>
          </a:p>
          <a:p>
            <a:pPr algn="ctr"/>
            <a:endParaRPr lang="en-GB" sz="2000" b="1" dirty="0" smtClean="0">
              <a:solidFill>
                <a:schemeClr val="bg1"/>
              </a:solidFill>
              <a:latin typeface="Comic Sans MS" panose="030F0702030302020204" pitchFamily="66" charset="0"/>
            </a:endParaRPr>
          </a:p>
          <a:p>
            <a:pPr algn="ctr"/>
            <a:r>
              <a:rPr lang="en-GB" sz="2000" b="1" dirty="0" smtClean="0">
                <a:solidFill>
                  <a:schemeClr val="bg1"/>
                </a:solidFill>
                <a:latin typeface="Comic Sans MS" panose="030F0702030302020204" pitchFamily="66" charset="0"/>
              </a:rPr>
              <a:t>Record your score each time.</a:t>
            </a:r>
          </a:p>
          <a:p>
            <a:pPr algn="ctr"/>
            <a:endParaRPr lang="en-GB" sz="2000" b="1" dirty="0">
              <a:solidFill>
                <a:schemeClr val="bg1"/>
              </a:solidFill>
              <a:latin typeface="Comic Sans MS" panose="030F0702030302020204" pitchFamily="66" charset="0"/>
            </a:endParaRPr>
          </a:p>
          <a:p>
            <a:pPr algn="ctr"/>
            <a:r>
              <a:rPr lang="en-GB" sz="2000" b="1" dirty="0" smtClean="0">
                <a:solidFill>
                  <a:schemeClr val="bg1"/>
                </a:solidFill>
                <a:latin typeface="Comic Sans MS" panose="030F0702030302020204" pitchFamily="66" charset="0"/>
              </a:rPr>
              <a:t>Can you jog on the spot or round the garden for </a:t>
            </a:r>
          </a:p>
          <a:p>
            <a:pPr algn="ctr"/>
            <a:r>
              <a:rPr lang="en-GB" sz="2000" b="1" dirty="0">
                <a:solidFill>
                  <a:schemeClr val="bg1"/>
                </a:solidFill>
                <a:latin typeface="Comic Sans MS" panose="030F0702030302020204" pitchFamily="66" charset="0"/>
              </a:rPr>
              <a:t>o</a:t>
            </a:r>
            <a:r>
              <a:rPr lang="en-GB" sz="2000" b="1" dirty="0" smtClean="0">
                <a:solidFill>
                  <a:schemeClr val="bg1"/>
                </a:solidFill>
                <a:latin typeface="Comic Sans MS" panose="030F0702030302020204" pitchFamily="66" charset="0"/>
              </a:rPr>
              <a:t>ne minute?</a:t>
            </a:r>
          </a:p>
          <a:p>
            <a:pPr algn="ctr"/>
            <a:r>
              <a:rPr lang="en-GB" sz="2000" b="1" dirty="0" smtClean="0">
                <a:solidFill>
                  <a:schemeClr val="bg1"/>
                </a:solidFill>
                <a:latin typeface="Comic Sans MS" panose="030F0702030302020204" pitchFamily="66" charset="0"/>
              </a:rPr>
              <a:t>Good Luck</a:t>
            </a:r>
            <a:endParaRPr lang="en-GB" sz="2000" b="1" dirty="0">
              <a:solidFill>
                <a:schemeClr val="bg1"/>
              </a:solidFill>
              <a:latin typeface="Comic Sans MS" panose="030F0702030302020204" pitchFamily="66" charset="0"/>
            </a:endParaRPr>
          </a:p>
        </p:txBody>
      </p:sp>
      <p:sp>
        <p:nvSpPr>
          <p:cNvPr id="5" name="TextBox 4"/>
          <p:cNvSpPr txBox="1"/>
          <p:nvPr/>
        </p:nvSpPr>
        <p:spPr>
          <a:xfrm>
            <a:off x="1801041" y="1484784"/>
            <a:ext cx="5710218" cy="369332"/>
          </a:xfrm>
          <a:prstGeom prst="rect">
            <a:avLst/>
          </a:prstGeom>
          <a:noFill/>
        </p:spPr>
        <p:txBody>
          <a:bodyPr wrap="none" rtlCol="0">
            <a:spAutoFit/>
          </a:bodyPr>
          <a:lstStyle/>
          <a:p>
            <a:r>
              <a:rPr lang="en-GB" b="1" dirty="0" smtClean="0">
                <a:solidFill>
                  <a:schemeClr val="bg1"/>
                </a:solidFill>
                <a:latin typeface="Comic Sans MS" panose="030F0702030302020204" pitchFamily="66" charset="0"/>
              </a:rPr>
              <a:t>L.I. – to use my knowledge of numbers</a:t>
            </a:r>
            <a:r>
              <a:rPr lang="en-GB" dirty="0" smtClean="0">
                <a:solidFill>
                  <a:schemeClr val="bg1"/>
                </a:solidFill>
                <a:latin typeface="Comic Sans MS" panose="030F0702030302020204" pitchFamily="66" charset="0"/>
              </a:rPr>
              <a:t> to count</a:t>
            </a:r>
            <a:r>
              <a:rPr lang="en-GB" dirty="0" smtClean="0"/>
              <a:t>.</a:t>
            </a:r>
            <a:endParaRPr lang="en-GB" dirty="0"/>
          </a:p>
        </p:txBody>
      </p:sp>
    </p:spTree>
    <p:extLst>
      <p:ext uri="{BB962C8B-B14F-4D97-AF65-F5344CB8AC3E}">
        <p14:creationId xmlns:p14="http://schemas.microsoft.com/office/powerpoint/2010/main" val="221507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21" y="597672"/>
            <a:ext cx="7934398" cy="792088"/>
          </a:xfrm>
        </p:spPr>
        <p:txBody>
          <a:bodyPr>
            <a:normAutofit/>
          </a:bodyPr>
          <a:lstStyle/>
          <a:p>
            <a:pPr algn="ctr"/>
            <a:r>
              <a:rPr lang="en-GB" sz="3600" b="1" u="sng" dirty="0" smtClean="0">
                <a:solidFill>
                  <a:schemeClr val="bg1"/>
                </a:solidFill>
                <a:latin typeface="Comic Sans MS" panose="030F0702030302020204" pitchFamily="66" charset="0"/>
              </a:rPr>
              <a:t>P2 Maths Activities </a:t>
            </a:r>
            <a:endParaRPr lang="en-GB" sz="3600" b="1" u="sng" dirty="0">
              <a:solidFill>
                <a:schemeClr val="bg1"/>
              </a:solidFill>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347969" y="2204864"/>
            <a:ext cx="8562282" cy="453650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4911" y="908720"/>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51003" y="1219392"/>
            <a:ext cx="7398566" cy="1569660"/>
          </a:xfrm>
          <a:prstGeom prst="rect">
            <a:avLst/>
          </a:prstGeom>
          <a:noFill/>
        </p:spPr>
        <p:txBody>
          <a:bodyPr wrap="square" rtlCol="0">
            <a:spAutoFit/>
          </a:bodyPr>
          <a:lstStyle/>
          <a:p>
            <a:pPr algn="ctr"/>
            <a:r>
              <a:rPr lang="en-GB" sz="2400" b="1" dirty="0">
                <a:solidFill>
                  <a:schemeClr val="bg1"/>
                </a:solidFill>
                <a:latin typeface="Comic Sans MS" panose="030F0702030302020204" pitchFamily="66" charset="0"/>
              </a:rPr>
              <a:t>L.I – I can describe the position of an item using the correct language</a:t>
            </a:r>
          </a:p>
          <a:p>
            <a:endParaRPr lang="en-GB" sz="2400" b="1" dirty="0">
              <a:latin typeface="Comic Sans MS" panose="030F0702030302020204" pitchFamily="66" charset="0"/>
            </a:endParaRPr>
          </a:p>
          <a:p>
            <a:endParaRPr lang="en-GB" sz="2400" b="1" dirty="0">
              <a:latin typeface="Comic Sans MS" panose="030F0702030302020204" pitchFamily="66" charset="0"/>
            </a:endParaRPr>
          </a:p>
        </p:txBody>
      </p:sp>
      <p:sp>
        <p:nvSpPr>
          <p:cNvPr id="10" name="TextBox 9"/>
          <p:cNvSpPr txBox="1"/>
          <p:nvPr/>
        </p:nvSpPr>
        <p:spPr>
          <a:xfrm>
            <a:off x="463843" y="2004222"/>
            <a:ext cx="8562282" cy="1446550"/>
          </a:xfrm>
          <a:prstGeom prst="rect">
            <a:avLst/>
          </a:prstGeom>
          <a:noFill/>
        </p:spPr>
        <p:txBody>
          <a:bodyPr wrap="square" rtlCol="0">
            <a:spAutoFit/>
          </a:bodyPr>
          <a:lstStyle/>
          <a:p>
            <a:pPr marL="457200" indent="-457200" algn="ctr">
              <a:buFont typeface="+mj-lt"/>
              <a:buAutoNum type="arabicPeriod"/>
            </a:pPr>
            <a:endParaRPr lang="en-GB" sz="2400" dirty="0" smtClean="0">
              <a:latin typeface="Comic Sans MS" panose="030F0702030302020204" pitchFamily="66" charset="0"/>
            </a:endParaRPr>
          </a:p>
          <a:p>
            <a:pPr marL="457200" indent="-457200" algn="ctr">
              <a:buFont typeface="+mj-lt"/>
              <a:buAutoNum type="arabicPeriod"/>
            </a:pPr>
            <a:r>
              <a:rPr lang="en-GB" sz="2400" dirty="0" smtClean="0">
                <a:latin typeface="Comic Sans MS" panose="030F0702030302020204" pitchFamily="66" charset="0"/>
              </a:rPr>
              <a:t>Complete page </a:t>
            </a:r>
            <a:r>
              <a:rPr lang="en-GB" sz="2400" dirty="0" smtClean="0">
                <a:latin typeface="Comic Sans MS" panose="030F0702030302020204" pitchFamily="66" charset="0"/>
              </a:rPr>
              <a:t>4 </a:t>
            </a:r>
            <a:r>
              <a:rPr lang="en-GB" sz="2400" dirty="0" smtClean="0">
                <a:latin typeface="Comic Sans MS" panose="030F0702030302020204" pitchFamily="66" charset="0"/>
              </a:rPr>
              <a:t>in your workbook </a:t>
            </a:r>
          </a:p>
          <a:p>
            <a:pPr marL="457200" indent="-457200" algn="ctr">
              <a:buFont typeface="+mj-lt"/>
              <a:buAutoNum type="arabicPeriod"/>
            </a:pPr>
            <a:r>
              <a:rPr lang="en-GB" sz="2400" dirty="0" smtClean="0">
                <a:latin typeface="Comic Sans MS" panose="030F0702030302020204" pitchFamily="66" charset="0"/>
              </a:rPr>
              <a:t>Play: Beside and Next to</a:t>
            </a:r>
          </a:p>
          <a:p>
            <a:pPr algn="ctr"/>
            <a:r>
              <a:rPr lang="en-GB" sz="1600" dirty="0" smtClean="0">
                <a:hlinkClick r:id="rId4"/>
              </a:rPr>
              <a:t>https</a:t>
            </a:r>
            <a:r>
              <a:rPr lang="en-GB" sz="1600" dirty="0">
                <a:hlinkClick r:id="rId4"/>
              </a:rPr>
              <a:t>://uk.ixl.com/math/year-1/beside-and-next-to-find-solid-figures</a:t>
            </a:r>
            <a:endParaRPr lang="en-GB" sz="1600" b="1" dirty="0" smtClean="0">
              <a:latin typeface="Comic Sans MS" panose="030F0702030302020204" pitchFamily="66" charset="0"/>
            </a:endParaRPr>
          </a:p>
        </p:txBody>
      </p:sp>
      <p:pic>
        <p:nvPicPr>
          <p:cNvPr id="11" name="Picture 10" descr="Screen Clipping"/>
          <p:cNvPicPr>
            <a:picLocks noChangeAspect="1"/>
          </p:cNvPicPr>
          <p:nvPr/>
        </p:nvPicPr>
        <p:blipFill>
          <a:blip r:embed="rId5"/>
          <a:stretch>
            <a:fillRect/>
          </a:stretch>
        </p:blipFill>
        <p:spPr>
          <a:xfrm>
            <a:off x="4567237" y="3405184"/>
            <a:ext cx="9526" cy="47632"/>
          </a:xfrm>
          <a:prstGeom prst="rect">
            <a:avLst/>
          </a:prstGeom>
        </p:spPr>
      </p:pic>
      <p:pic>
        <p:nvPicPr>
          <p:cNvPr id="3" name="Picture 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607" y="3531644"/>
            <a:ext cx="2376263" cy="3123549"/>
          </a:xfrm>
          <a:prstGeom prst="rect">
            <a:avLst/>
          </a:prstGeom>
        </p:spPr>
      </p:pic>
      <p:pic>
        <p:nvPicPr>
          <p:cNvPr id="12" name="Picture 11"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0286" y="3573715"/>
            <a:ext cx="3609639" cy="3039405"/>
          </a:xfrm>
          <a:prstGeom prst="rect">
            <a:avLst/>
          </a:prstGeom>
        </p:spPr>
      </p:pic>
    </p:spTree>
    <p:extLst>
      <p:ext uri="{BB962C8B-B14F-4D97-AF65-F5344CB8AC3E}">
        <p14:creationId xmlns:p14="http://schemas.microsoft.com/office/powerpoint/2010/main" val="221807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Custom 7">
      <a:dk1>
        <a:srgbClr val="000000"/>
      </a:dk1>
      <a:lt1>
        <a:srgbClr val="FFFFFF"/>
      </a:lt1>
      <a:dk2>
        <a:srgbClr val="000000"/>
      </a:dk2>
      <a:lt2>
        <a:srgbClr val="C00000"/>
      </a:lt2>
      <a:accent1>
        <a:srgbClr val="FF0000"/>
      </a:accent1>
      <a:accent2>
        <a:srgbClr val="C00000"/>
      </a:accent2>
      <a:accent3>
        <a:srgbClr val="000000"/>
      </a:accent3>
      <a:accent4>
        <a:srgbClr val="00B050"/>
      </a:accent4>
      <a:accent5>
        <a:srgbClr val="92D050"/>
      </a:accent5>
      <a:accent6>
        <a:srgbClr val="6F6C7D"/>
      </a:accent6>
      <a:hlink>
        <a:srgbClr val="BF6400"/>
      </a:hlink>
      <a:folHlink>
        <a:srgbClr val="000000"/>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875</TotalTime>
  <Words>826</Words>
  <Application>Microsoft Office PowerPoint</Application>
  <PresentationFormat>On-screen Show (4:3)</PresentationFormat>
  <Paragraphs>119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Spring</vt:lpstr>
      <vt:lpstr>Today is Outdoor Learning Day</vt:lpstr>
      <vt:lpstr> Thursday 21st of May   </vt:lpstr>
      <vt:lpstr>Today is Ascension Day Father Sebastian will be streaming mass live online at 10.00am of the Parish Facebook page, if you would like to join him.</vt:lpstr>
      <vt:lpstr>Reading Comprehension</vt:lpstr>
      <vt:lpstr>Writing – Potions </vt:lpstr>
      <vt:lpstr>Story time </vt:lpstr>
      <vt:lpstr>Family Picnic</vt:lpstr>
      <vt:lpstr>Maths Outdoors</vt:lpstr>
      <vt:lpstr>P2 Maths Activities </vt:lpstr>
      <vt:lpstr>P3 Numeracy Activities </vt:lpstr>
      <vt:lpstr>Street Bingo</vt:lpstr>
      <vt:lpstr>Play Topic: Obstacle Course</vt:lpstr>
      <vt:lpstr>Leave a comment on the blog about what you learned today.  Enjoy the rest of your day Primary 2/3!</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Lara Cunningham</cp:lastModifiedBy>
  <cp:revision>108</cp:revision>
  <dcterms:created xsi:type="dcterms:W3CDTF">2020-03-21T18:06:53Z</dcterms:created>
  <dcterms:modified xsi:type="dcterms:W3CDTF">2020-05-20T19:05:11Z</dcterms:modified>
</cp:coreProperties>
</file>