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71d411990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71d41199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806692fb1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06692fb1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065e5763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065e5763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806692fb1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06692fb1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8065e5763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065e5763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806692fb1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06692fb1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806692fb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06692fb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871d41199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71d41199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71d41199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71d41199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hyperlink" Target="https://www.bbc.co.uk/tiny-happy-people/paper-planes/z7377nb" TargetMode="External"/><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3.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hyperlink" Target="https://www.youtube.com/channel/UCAxW1XT0iEJo0TYlRfn6rYQ" TargetMode="External"/><Relationship Id="rId10" Type="http://schemas.openxmlformats.org/officeDocument/2006/relationships/image" Target="../media/image21.png"/><Relationship Id="rId9" Type="http://schemas.openxmlformats.org/officeDocument/2006/relationships/image" Target="../media/image10.png"/><Relationship Id="rId5" Type="http://schemas.openxmlformats.org/officeDocument/2006/relationships/image" Target="../media/image22.png"/><Relationship Id="rId6" Type="http://schemas.openxmlformats.org/officeDocument/2006/relationships/hyperlink" Target="https://www.youtube.com/user/mosetsanagape/videos" TargetMode="External"/><Relationship Id="rId7" Type="http://schemas.openxmlformats.org/officeDocument/2006/relationships/image" Target="../media/image13.png"/><Relationship Id="rId8" Type="http://schemas.openxmlformats.org/officeDocument/2006/relationships/hyperlink" Target="https://www.youtube.com/user/CosmicKidsYog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hyperlink" Target="https://www.facebook.com/The-Parish-of-StBarbara-WhitburnArmadale-376019749131572" TargetMode="External"/><Relationship Id="rId5" Type="http://schemas.openxmlformats.org/officeDocument/2006/relationships/hyperlink" Target="https://www.youtube.com/watch?v=UcFw8pLBSIo" TargetMode="External"/><Relationship Id="rId6" Type="http://schemas.openxmlformats.org/officeDocument/2006/relationships/hyperlink" Target="https://www.youtube.com/watch?v=UcFw8pLBSIo" TargetMode="External"/><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4.png"/><Relationship Id="rId11" Type="http://schemas.openxmlformats.org/officeDocument/2006/relationships/image" Target="../media/image1.png"/><Relationship Id="rId10" Type="http://schemas.openxmlformats.org/officeDocument/2006/relationships/hyperlink" Target="https://glowscotland.sharepoint.com/sites/Primary5105/Shared%20Documents/Forms/AllItems.aspx?id=%2Fsites%2FPrimary5105%2FShared%20Documents%2FGeneral%2FReading%2FTom%20Fletcher%2FThursday%2021st%20May%202020%2FChapter%207%20%2D%20Inference%2Epdf&amp;parent=%2Fsites%2FPrimary5105%2FShared%20Documents%2FGeneral%2FReading%2FTom%20Fletcher%2FThursday%2021st%20May%202020" TargetMode="External"/><Relationship Id="rId9" Type="http://schemas.openxmlformats.org/officeDocument/2006/relationships/hyperlink" Target="https://glowscotland.sharepoint.com/sites/Primary5105/Shared%20Documents/Forms/AllItems.aspx?id=%2Fsites%2FPrimary5105%2FShared%20Documents%2FGeneral%2FReading%2FRoald%20Dahl%2FThursday%2021st%20May%202020%2FBook%20Review%2Epdf&amp;parent=%2Fsites%2FPrimary5105%2FShared%20Documents%2FGeneral%2FReading%2FRoald%20Dahl%2FThursday%2021st%20May%202020" TargetMode="External"/><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7.jpg"/><Relationship Id="rId8" Type="http://schemas.openxmlformats.org/officeDocument/2006/relationships/hyperlink" Target="https://glowscotland.sharepoint.com/sites/Primary5105/Shared%20Documents/Forms/AllItems.aspx?id=%2Fsites%2FPrimary5105%2FShared%20Documents%2FGeneral%2FReading%2FDavid%20Walliams%2FThursday%2021st%20May%202020%2FComprehension%20Questions%2Epdf&amp;parent=%2Fsites%2FPrimary5105%2FShared%20Documents%2FGeneral%2FReading%2FDavid%20Walliams%2FThursday%2021st%20May%20202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hyperlink" Target="https://www.sumdog.com/user/sign_in?_ga=2.177956709.1165947735.1589898649-293771469.1582490612" TargetMode="External"/><Relationship Id="rId5" Type="http://schemas.openxmlformats.org/officeDocument/2006/relationships/image" Target="../media/image19.png"/><Relationship Id="rId6"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20.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482175" y="231075"/>
            <a:ext cx="3264900" cy="19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rPr>
              <a:t>Good Morning P5/4</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GB">
                <a:solidFill>
                  <a:srgbClr val="FFFFFF"/>
                </a:solidFill>
              </a:rPr>
              <a:t>Week 9 Home Learning</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GB">
                <a:solidFill>
                  <a:srgbClr val="FFFFFF"/>
                </a:solidFill>
              </a:rPr>
              <a:t>Thursday 21st May 2020</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GB">
                <a:solidFill>
                  <a:srgbClr val="FFFFFF"/>
                </a:solidFill>
              </a:rPr>
              <a:t>Outdoor Classroom Day!</a:t>
            </a:r>
            <a:endParaRPr>
              <a:solidFill>
                <a:srgbClr val="FFFFFF"/>
              </a:solidFill>
            </a:endParaRPr>
          </a:p>
        </p:txBody>
      </p:sp>
      <p:pic>
        <p:nvPicPr>
          <p:cNvPr descr="out of office" id="55" name="Google Shape;55;p13"/>
          <p:cNvPicPr preferRelativeResize="0"/>
          <p:nvPr/>
        </p:nvPicPr>
        <p:blipFill>
          <a:blip r:embed="rId4">
            <a:alphaModFix/>
          </a:blip>
          <a:stretch>
            <a:fillRect/>
          </a:stretch>
        </p:blipFill>
        <p:spPr>
          <a:xfrm>
            <a:off x="3907850" y="1352550"/>
            <a:ext cx="3790950" cy="3790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2"/>
          <p:cNvSpPr txBox="1"/>
          <p:nvPr/>
        </p:nvSpPr>
        <p:spPr>
          <a:xfrm>
            <a:off x="160725" y="200925"/>
            <a:ext cx="3676800" cy="8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rPr>
              <a:t>A final bit of fun!</a:t>
            </a:r>
            <a:endParaRPr sz="2400">
              <a:solidFill>
                <a:srgbClr val="FFFFFF"/>
              </a:solidFill>
            </a:endParaRPr>
          </a:p>
        </p:txBody>
      </p:sp>
      <p:sp>
        <p:nvSpPr>
          <p:cNvPr id="135" name="Google Shape;135;p22"/>
          <p:cNvSpPr txBox="1"/>
          <p:nvPr/>
        </p:nvSpPr>
        <p:spPr>
          <a:xfrm>
            <a:off x="227100" y="2245275"/>
            <a:ext cx="8689800" cy="10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36" name="Google Shape;136;p22"/>
          <p:cNvSpPr txBox="1"/>
          <p:nvPr/>
        </p:nvSpPr>
        <p:spPr>
          <a:xfrm>
            <a:off x="341550" y="1346150"/>
            <a:ext cx="8318100" cy="18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37" name="Google Shape;137;p22"/>
          <p:cNvSpPr txBox="1"/>
          <p:nvPr/>
        </p:nvSpPr>
        <p:spPr>
          <a:xfrm>
            <a:off x="271250" y="1526975"/>
            <a:ext cx="8167200" cy="34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I know how much you guys like to make paper airplanes so here is a fun little task for you to finish with.</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GB">
                <a:solidFill>
                  <a:srgbClr val="FFFFFF"/>
                </a:solidFill>
              </a:rPr>
              <a:t>Spend time </a:t>
            </a:r>
            <a:r>
              <a:rPr lang="en-GB" u="sng">
                <a:solidFill>
                  <a:schemeClr val="hlink"/>
                </a:solidFill>
                <a:hlinkClick r:id="rId4"/>
              </a:rPr>
              <a:t>making paper planes</a:t>
            </a:r>
            <a:r>
              <a:rPr lang="en-GB">
                <a:solidFill>
                  <a:srgbClr val="FFFFFF"/>
                </a:solidFill>
              </a:rPr>
              <a:t> together with the people in your house and then see who can fly their plane the furthest. You could even measure the distance that your planes fly.</a:t>
            </a:r>
            <a:endParaRPr>
              <a:solidFill>
                <a:srgbClr val="FFFFFF"/>
              </a:solidFill>
            </a:endParaRPr>
          </a:p>
          <a:p>
            <a:pPr indent="0" lvl="0" marL="0" rtl="0" algn="l">
              <a:spcBef>
                <a:spcPts val="0"/>
              </a:spcBef>
              <a:spcAft>
                <a:spcPts val="0"/>
              </a:spcAft>
              <a:buNone/>
            </a:pPr>
            <a:r>
              <a:t/>
            </a:r>
            <a:endParaRPr>
              <a:solidFill>
                <a:srgbClr val="FFFFFF"/>
              </a:solidFill>
            </a:endParaRPr>
          </a:p>
        </p:txBody>
      </p:sp>
      <p:pic>
        <p:nvPicPr>
          <p:cNvPr descr="Bitmoji Image" id="138" name="Google Shape;138;p22"/>
          <p:cNvPicPr preferRelativeResize="0"/>
          <p:nvPr/>
        </p:nvPicPr>
        <p:blipFill>
          <a:blip r:embed="rId5">
            <a:alphaModFix/>
          </a:blip>
          <a:stretch>
            <a:fillRect/>
          </a:stretch>
        </p:blipFill>
        <p:spPr>
          <a:xfrm>
            <a:off x="6229625" y="2502550"/>
            <a:ext cx="2430025" cy="2430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160725" y="200925"/>
            <a:ext cx="3676800" cy="8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rPr>
              <a:t>Morning Starter </a:t>
            </a:r>
            <a:endParaRPr sz="2400">
              <a:solidFill>
                <a:srgbClr val="FFFFFF"/>
              </a:solidFill>
            </a:endParaRPr>
          </a:p>
        </p:txBody>
      </p:sp>
      <p:sp>
        <p:nvSpPr>
          <p:cNvPr id="61" name="Google Shape;61;p14"/>
          <p:cNvSpPr txBox="1"/>
          <p:nvPr/>
        </p:nvSpPr>
        <p:spPr>
          <a:xfrm>
            <a:off x="160725" y="1607350"/>
            <a:ext cx="5886900" cy="13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2" name="Google Shape;62;p14"/>
          <p:cNvSpPr txBox="1"/>
          <p:nvPr/>
        </p:nvSpPr>
        <p:spPr>
          <a:xfrm>
            <a:off x="351600" y="994550"/>
            <a:ext cx="8498700" cy="388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rgbClr val="93C47D"/>
                </a:solidFill>
                <a:highlight>
                  <a:srgbClr val="FFFFFF"/>
                </a:highlight>
              </a:rPr>
              <a:t>Claire's mum bought 38 bags of crisps for a party.</a:t>
            </a:r>
            <a:endParaRPr>
              <a:solidFill>
                <a:srgbClr val="93C47D"/>
              </a:solidFill>
              <a:highlight>
                <a:srgbClr val="FFFFFF"/>
              </a:highlight>
            </a:endParaRPr>
          </a:p>
          <a:p>
            <a:pPr indent="0" lvl="0" marL="0" rtl="0" algn="l">
              <a:lnSpc>
                <a:spcPct val="115000"/>
              </a:lnSpc>
              <a:spcBef>
                <a:spcPts val="0"/>
              </a:spcBef>
              <a:spcAft>
                <a:spcPts val="0"/>
              </a:spcAft>
              <a:buNone/>
            </a:pPr>
            <a:r>
              <a:rPr lang="en-GB">
                <a:solidFill>
                  <a:srgbClr val="93C47D"/>
                </a:solidFill>
                <a:highlight>
                  <a:srgbClr val="FFFFFF"/>
                </a:highlight>
              </a:rPr>
              <a:t>If everyone ate 3 bags each, how many people were at the party and how many extra bags of crisps were there?</a:t>
            </a:r>
            <a:endParaRPr>
              <a:solidFill>
                <a:srgbClr val="93C47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93C47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a:solidFill>
                  <a:srgbClr val="FF9900"/>
                </a:solidFill>
                <a:highlight>
                  <a:srgbClr val="FFFFFF"/>
                </a:highlight>
              </a:rPr>
              <a:t>Tickets for a concert are priced at £6.</a:t>
            </a:r>
            <a:endParaRPr>
              <a:solidFill>
                <a:srgbClr val="FF9900"/>
              </a:solidFill>
              <a:highlight>
                <a:srgbClr val="FFFFFF"/>
              </a:highlight>
            </a:endParaRPr>
          </a:p>
          <a:p>
            <a:pPr indent="0" lvl="0" marL="0" rtl="0" algn="l">
              <a:lnSpc>
                <a:spcPct val="115000"/>
              </a:lnSpc>
              <a:spcBef>
                <a:spcPts val="0"/>
              </a:spcBef>
              <a:spcAft>
                <a:spcPts val="0"/>
              </a:spcAft>
              <a:buNone/>
            </a:pPr>
            <a:r>
              <a:rPr lang="en-GB">
                <a:solidFill>
                  <a:srgbClr val="FF9900"/>
                </a:solidFill>
                <a:highlight>
                  <a:srgbClr val="FFFFFF"/>
                </a:highlight>
              </a:rPr>
              <a:t>How many can be bought for £48?</a:t>
            </a:r>
            <a:endParaRPr>
              <a:solidFill>
                <a:srgbClr val="FF9900"/>
              </a:solidFill>
              <a:highlight>
                <a:srgbClr val="FFFFFF"/>
              </a:highlight>
            </a:endParaRPr>
          </a:p>
          <a:p>
            <a:pPr indent="0" lvl="0" marL="0" rtl="0" algn="l">
              <a:lnSpc>
                <a:spcPct val="115000"/>
              </a:lnSpc>
              <a:spcBef>
                <a:spcPts val="0"/>
              </a:spcBef>
              <a:spcAft>
                <a:spcPts val="0"/>
              </a:spcAft>
              <a:buNone/>
            </a:pPr>
            <a:r>
              <a:t/>
            </a:r>
            <a:endParaRPr>
              <a:solidFill>
                <a:srgbClr val="FF9900"/>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FF9900"/>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a:solidFill>
                  <a:srgbClr val="FF0000"/>
                </a:solidFill>
                <a:highlight>
                  <a:srgbClr val="FFFFFF"/>
                </a:highlight>
              </a:rPr>
              <a:t>84.3 grams of aspirin powder is packed equally into 100 capsules.</a:t>
            </a:r>
            <a:endParaRPr>
              <a:solidFill>
                <a:srgbClr val="FF0000"/>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a:solidFill>
                  <a:srgbClr val="FF0000"/>
                </a:solidFill>
                <a:highlight>
                  <a:srgbClr val="FFFFFF"/>
                </a:highlight>
              </a:rPr>
              <a:t>What is the weight of powder in each capsule?</a:t>
            </a:r>
            <a:endParaRPr>
              <a:solidFill>
                <a:srgbClr val="FF0000"/>
              </a:solidFill>
              <a:highlight>
                <a:srgbClr val="FFFFFF"/>
              </a:highlight>
            </a:endParaRPr>
          </a:p>
          <a:p>
            <a:pPr indent="0" lvl="0" marL="0" rtl="0" algn="l">
              <a:spcBef>
                <a:spcPts val="0"/>
              </a:spcBef>
              <a:spcAft>
                <a:spcPts val="0"/>
              </a:spcAft>
              <a:buNone/>
            </a:pPr>
            <a:r>
              <a:t/>
            </a:r>
            <a:endParaRPr/>
          </a:p>
        </p:txBody>
      </p:sp>
      <p:pic>
        <p:nvPicPr>
          <p:cNvPr id="63" name="Google Shape;63;p14"/>
          <p:cNvPicPr preferRelativeResize="0"/>
          <p:nvPr/>
        </p:nvPicPr>
        <p:blipFill>
          <a:blip r:embed="rId4">
            <a:alphaModFix/>
          </a:blip>
          <a:stretch>
            <a:fillRect/>
          </a:stretch>
        </p:blipFill>
        <p:spPr>
          <a:xfrm flipH="1">
            <a:off x="6519875" y="2571750"/>
            <a:ext cx="2037200" cy="2546500"/>
          </a:xfrm>
          <a:prstGeom prst="rect">
            <a:avLst/>
          </a:prstGeom>
          <a:noFill/>
          <a:ln>
            <a:noFill/>
          </a:ln>
        </p:spPr>
      </p:pic>
      <p:pic>
        <p:nvPicPr>
          <p:cNvPr descr="Bitmoji Image" id="64" name="Google Shape;64;p14"/>
          <p:cNvPicPr preferRelativeResize="0"/>
          <p:nvPr/>
        </p:nvPicPr>
        <p:blipFill>
          <a:blip r:embed="rId5">
            <a:alphaModFix/>
          </a:blip>
          <a:stretch>
            <a:fillRect/>
          </a:stretch>
        </p:blipFill>
        <p:spPr>
          <a:xfrm flipH="1">
            <a:off x="4572000" y="914200"/>
            <a:ext cx="4289550" cy="4390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txBox="1"/>
          <p:nvPr/>
        </p:nvSpPr>
        <p:spPr>
          <a:xfrm>
            <a:off x="160725" y="200925"/>
            <a:ext cx="4791900" cy="8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rPr>
              <a:t>Morning Starter - Outdoor version </a:t>
            </a:r>
            <a:endParaRPr sz="2400">
              <a:solidFill>
                <a:srgbClr val="FFFFFF"/>
              </a:solidFill>
            </a:endParaRPr>
          </a:p>
        </p:txBody>
      </p:sp>
      <p:sp>
        <p:nvSpPr>
          <p:cNvPr id="70" name="Google Shape;70;p15"/>
          <p:cNvSpPr txBox="1"/>
          <p:nvPr/>
        </p:nvSpPr>
        <p:spPr>
          <a:xfrm>
            <a:off x="160725" y="1607350"/>
            <a:ext cx="5886900" cy="13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Because there’s less traffic around and fewer planes overhead, sounds like birdsong seem even louder at the moment. Listen from your window, in your garden or on a walk, then name and talk about the sounds you can hear - this is a great way to develop your listening skills. </a:t>
            </a:r>
            <a:endParaRPr>
              <a:solidFill>
                <a:srgbClr val="FFFFFF"/>
              </a:solidFill>
            </a:endParaRPr>
          </a:p>
        </p:txBody>
      </p:sp>
      <p:pic>
        <p:nvPicPr>
          <p:cNvPr descr="Bitmoji Image" id="71" name="Google Shape;71;p15"/>
          <p:cNvPicPr preferRelativeResize="0"/>
          <p:nvPr/>
        </p:nvPicPr>
        <p:blipFill>
          <a:blip r:embed="rId4">
            <a:alphaModFix/>
          </a:blip>
          <a:stretch>
            <a:fillRect/>
          </a:stretch>
        </p:blipFill>
        <p:spPr>
          <a:xfrm>
            <a:off x="5786450" y="2529325"/>
            <a:ext cx="2614175" cy="2614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6"/>
          <p:cNvSpPr txBox="1"/>
          <p:nvPr/>
        </p:nvSpPr>
        <p:spPr>
          <a:xfrm>
            <a:off x="227100" y="2245275"/>
            <a:ext cx="8689800" cy="10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77" name="Google Shape;77;p16"/>
          <p:cNvSpPr txBox="1"/>
          <p:nvPr/>
        </p:nvSpPr>
        <p:spPr>
          <a:xfrm>
            <a:off x="160725" y="341550"/>
            <a:ext cx="8569200" cy="465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400">
                <a:solidFill>
                  <a:srgbClr val="FFFFFF"/>
                </a:solidFill>
              </a:rPr>
              <a:t>PE tasks</a:t>
            </a:r>
            <a:endParaRPr sz="2400">
              <a:solidFill>
                <a:srgbClr val="FFFFFF"/>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rgbClr val="FFFFFF"/>
              </a:solidFill>
            </a:endParaRPr>
          </a:p>
          <a:p>
            <a:pPr indent="0" lvl="0" marL="0" rtl="0" algn="l">
              <a:lnSpc>
                <a:spcPct val="115000"/>
              </a:lnSpc>
              <a:spcBef>
                <a:spcPts val="0"/>
              </a:spcBef>
              <a:spcAft>
                <a:spcPts val="0"/>
              </a:spcAft>
              <a:buClr>
                <a:schemeClr val="dk1"/>
              </a:buClr>
              <a:buSzPts val="1100"/>
              <a:buFont typeface="Arial"/>
              <a:buNone/>
            </a:pPr>
            <a:r>
              <a:rPr lang="en-GB" sz="1200">
                <a:solidFill>
                  <a:srgbClr val="FFFFFF"/>
                </a:solidFill>
              </a:rPr>
              <a:t>Thursday is normally a PE day for us so here are some ways you can choose to get</a:t>
            </a:r>
            <a:endParaRPr sz="1200">
              <a:solidFill>
                <a:srgbClr val="FFFFFF"/>
              </a:solidFill>
            </a:endParaRPr>
          </a:p>
          <a:p>
            <a:pPr indent="0" lvl="0" marL="0" rtl="0" algn="l">
              <a:lnSpc>
                <a:spcPct val="115000"/>
              </a:lnSpc>
              <a:spcBef>
                <a:spcPts val="0"/>
              </a:spcBef>
              <a:spcAft>
                <a:spcPts val="0"/>
              </a:spcAft>
              <a:buNone/>
            </a:pPr>
            <a:r>
              <a:rPr lang="en-GB" sz="1200">
                <a:solidFill>
                  <a:srgbClr val="FFFFFF"/>
                </a:solidFill>
              </a:rPr>
              <a:t>active today:</a:t>
            </a:r>
            <a:endParaRPr sz="1200">
              <a:solidFill>
                <a:srgbClr val="FFFFFF"/>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FFFFF"/>
              </a:solidFill>
            </a:endParaRPr>
          </a:p>
          <a:p>
            <a:pPr indent="0" lvl="0" marL="0" rtl="0" algn="l">
              <a:lnSpc>
                <a:spcPct val="115000"/>
              </a:lnSpc>
              <a:spcBef>
                <a:spcPts val="0"/>
              </a:spcBef>
              <a:spcAft>
                <a:spcPts val="0"/>
              </a:spcAft>
              <a:buNone/>
            </a:pPr>
            <a:r>
              <a:rPr lang="en-GB" sz="1200">
                <a:solidFill>
                  <a:srgbClr val="FFFFFF"/>
                </a:solidFill>
              </a:rPr>
              <a:t>9am – Joe Wicks PE lesson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FFFFF"/>
              </a:solidFill>
            </a:endParaRPr>
          </a:p>
          <a:p>
            <a:pPr indent="0" lvl="0" marL="0" rtl="0" algn="l">
              <a:lnSpc>
                <a:spcPct val="115000"/>
              </a:lnSpc>
              <a:spcBef>
                <a:spcPts val="0"/>
              </a:spcBef>
              <a:spcAft>
                <a:spcPts val="0"/>
              </a:spcAft>
              <a:buNone/>
            </a:pPr>
            <a:r>
              <a:rPr lang="en-GB" sz="1200">
                <a:solidFill>
                  <a:srgbClr val="FFFFFF"/>
                </a:solidFill>
              </a:rPr>
              <a:t>11:30am – Dance Lesson with Oti Mabuse (Strictly professional) –</a:t>
            </a:r>
            <a:endParaRPr sz="1200">
              <a:solidFill>
                <a:srgbClr val="FFFFFF"/>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FFFFF"/>
              </a:solidFill>
            </a:endParaRPr>
          </a:p>
          <a:p>
            <a:pPr indent="0" lvl="0" marL="0" rtl="0" algn="l">
              <a:lnSpc>
                <a:spcPct val="115000"/>
              </a:lnSpc>
              <a:spcBef>
                <a:spcPts val="0"/>
              </a:spcBef>
              <a:spcAft>
                <a:spcPts val="0"/>
              </a:spcAft>
              <a:buClr>
                <a:schemeClr val="dk1"/>
              </a:buClr>
              <a:buSzPts val="1100"/>
              <a:buFont typeface="Arial"/>
              <a:buNone/>
            </a:pPr>
            <a:r>
              <a:rPr lang="en-GB" sz="1200">
                <a:solidFill>
                  <a:srgbClr val="FFFFFF"/>
                </a:solidFill>
              </a:rPr>
              <a:t>  </a:t>
            </a:r>
            <a:endParaRPr sz="1200">
              <a:solidFill>
                <a:srgbClr val="FFFFFF"/>
              </a:solidFill>
            </a:endParaRPr>
          </a:p>
          <a:p>
            <a:pPr indent="0" lvl="0" marL="0" rtl="0" algn="l">
              <a:lnSpc>
                <a:spcPct val="115000"/>
              </a:lnSpc>
              <a:spcBef>
                <a:spcPts val="0"/>
              </a:spcBef>
              <a:spcAft>
                <a:spcPts val="0"/>
              </a:spcAft>
              <a:buNone/>
            </a:pPr>
            <a:r>
              <a:rPr lang="en-GB" sz="1200">
                <a:solidFill>
                  <a:srgbClr val="FFFFFF"/>
                </a:solidFill>
              </a:rPr>
              <a:t>Any time – Cosmic Kids Yoga –  </a:t>
            </a:r>
            <a:endParaRPr sz="1200">
              <a:solidFill>
                <a:srgbClr val="FFFFFF"/>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p>
        </p:txBody>
      </p:sp>
      <p:pic>
        <p:nvPicPr>
          <p:cNvPr id="78" name="Google Shape;78;p16">
            <a:hlinkClick r:id="rId4"/>
          </p:cNvPr>
          <p:cNvPicPr preferRelativeResize="0"/>
          <p:nvPr/>
        </p:nvPicPr>
        <p:blipFill>
          <a:blip r:embed="rId5">
            <a:alphaModFix/>
          </a:blip>
          <a:stretch>
            <a:fillRect/>
          </a:stretch>
        </p:blipFill>
        <p:spPr>
          <a:xfrm>
            <a:off x="2469350" y="1502325"/>
            <a:ext cx="990600" cy="742950"/>
          </a:xfrm>
          <a:prstGeom prst="rect">
            <a:avLst/>
          </a:prstGeom>
          <a:noFill/>
          <a:ln>
            <a:noFill/>
          </a:ln>
        </p:spPr>
      </p:pic>
      <p:pic>
        <p:nvPicPr>
          <p:cNvPr id="79" name="Google Shape;79;p16">
            <a:hlinkClick r:id="rId6"/>
          </p:cNvPr>
          <p:cNvPicPr preferRelativeResize="0"/>
          <p:nvPr/>
        </p:nvPicPr>
        <p:blipFill>
          <a:blip r:embed="rId7">
            <a:alphaModFix/>
          </a:blip>
          <a:stretch>
            <a:fillRect/>
          </a:stretch>
        </p:blipFill>
        <p:spPr>
          <a:xfrm>
            <a:off x="4911575" y="2295675"/>
            <a:ext cx="1333500" cy="742950"/>
          </a:xfrm>
          <a:prstGeom prst="rect">
            <a:avLst/>
          </a:prstGeom>
          <a:noFill/>
          <a:ln>
            <a:noFill/>
          </a:ln>
        </p:spPr>
      </p:pic>
      <p:pic>
        <p:nvPicPr>
          <p:cNvPr id="80" name="Google Shape;80;p16">
            <a:hlinkClick r:id="rId8"/>
          </p:cNvPr>
          <p:cNvPicPr preferRelativeResize="0"/>
          <p:nvPr/>
        </p:nvPicPr>
        <p:blipFill>
          <a:blip r:embed="rId9">
            <a:alphaModFix/>
          </a:blip>
          <a:stretch>
            <a:fillRect/>
          </a:stretch>
        </p:blipFill>
        <p:spPr>
          <a:xfrm>
            <a:off x="2547275" y="2914350"/>
            <a:ext cx="1451000" cy="822225"/>
          </a:xfrm>
          <a:prstGeom prst="rect">
            <a:avLst/>
          </a:prstGeom>
          <a:noFill/>
          <a:ln>
            <a:noFill/>
          </a:ln>
        </p:spPr>
      </p:pic>
      <p:pic>
        <p:nvPicPr>
          <p:cNvPr descr="Bitmoji Image" id="81" name="Google Shape;81;p16"/>
          <p:cNvPicPr preferRelativeResize="0"/>
          <p:nvPr/>
        </p:nvPicPr>
        <p:blipFill>
          <a:blip r:embed="rId10">
            <a:alphaModFix/>
          </a:blip>
          <a:stretch>
            <a:fillRect/>
          </a:stretch>
        </p:blipFill>
        <p:spPr>
          <a:xfrm>
            <a:off x="5718925" y="1737925"/>
            <a:ext cx="3485925" cy="3485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7"/>
          <p:cNvSpPr txBox="1"/>
          <p:nvPr/>
        </p:nvSpPr>
        <p:spPr>
          <a:xfrm>
            <a:off x="160725" y="200925"/>
            <a:ext cx="3676800" cy="8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rPr>
              <a:t>Ascension Thursday</a:t>
            </a:r>
            <a:endParaRPr sz="2400">
              <a:solidFill>
                <a:srgbClr val="FFFFFF"/>
              </a:solidFill>
            </a:endParaRPr>
          </a:p>
        </p:txBody>
      </p:sp>
      <p:sp>
        <p:nvSpPr>
          <p:cNvPr id="87" name="Google Shape;87;p17"/>
          <p:cNvSpPr txBox="1"/>
          <p:nvPr/>
        </p:nvSpPr>
        <p:spPr>
          <a:xfrm>
            <a:off x="227100" y="2245275"/>
            <a:ext cx="8689800" cy="20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Today, as much as it is outdoor classroom day, it is also Ascension Thursday, and we would of been going to celebrate mass as a school. </a:t>
            </a:r>
            <a:endParaRPr>
              <a:solidFill>
                <a:srgbClr val="FFFFFF"/>
              </a:solidFill>
            </a:endParaRPr>
          </a:p>
          <a:p>
            <a:pPr indent="0" lvl="0" marL="0" rtl="0" algn="l">
              <a:spcBef>
                <a:spcPts val="0"/>
              </a:spcBef>
              <a:spcAft>
                <a:spcPts val="0"/>
              </a:spcAft>
              <a:buNone/>
            </a:pPr>
            <a:r>
              <a:rPr lang="en-GB">
                <a:solidFill>
                  <a:srgbClr val="FFFFFF"/>
                </a:solidFill>
              </a:rPr>
              <a:t>You can join Father Sebastian online though and still celebrate mass at 10am on this important day.</a:t>
            </a:r>
            <a:endParaRPr>
              <a:solidFill>
                <a:srgbClr val="FFFFFF"/>
              </a:solidFill>
            </a:endParaRPr>
          </a:p>
          <a:p>
            <a:pPr indent="0" lvl="0" marL="0" rtl="0" algn="l">
              <a:spcBef>
                <a:spcPts val="0"/>
              </a:spcBef>
              <a:spcAft>
                <a:spcPts val="0"/>
              </a:spcAft>
              <a:buNone/>
            </a:pPr>
            <a:r>
              <a:rPr lang="en-GB" sz="1100" u="sng">
                <a:solidFill>
                  <a:schemeClr val="accent6"/>
                </a:solidFill>
                <a:hlinkClick r:id="rId4"/>
              </a:rPr>
              <a:t>https://www.facebook.com/The-Parish-of-StBarbara-WhitburnArmadale-376019749131572</a:t>
            </a:r>
            <a:endParaRPr>
              <a:solidFill>
                <a:schemeClr val="accent6"/>
              </a:solidFill>
            </a:endParaRPr>
          </a:p>
          <a:p>
            <a:pPr indent="0" lvl="0" marL="0" rtl="0" algn="l">
              <a:spcBef>
                <a:spcPts val="0"/>
              </a:spcBef>
              <a:spcAft>
                <a:spcPts val="0"/>
              </a:spcAft>
              <a:buNone/>
            </a:pPr>
            <a:r>
              <a:t/>
            </a:r>
            <a:endParaRPr>
              <a:solidFill>
                <a:schemeClr val="accent6"/>
              </a:solidFill>
            </a:endParaRPr>
          </a:p>
          <a:p>
            <a:pPr indent="0" lvl="0" marL="0" rtl="0" algn="l">
              <a:spcBef>
                <a:spcPts val="0"/>
              </a:spcBef>
              <a:spcAft>
                <a:spcPts val="0"/>
              </a:spcAft>
              <a:buNone/>
            </a:pPr>
            <a:r>
              <a:rPr lang="en-GB">
                <a:solidFill>
                  <a:srgbClr val="FFFFFF"/>
                </a:solidFill>
              </a:rPr>
              <a:t>You could also watch</a:t>
            </a:r>
            <a:r>
              <a:rPr lang="en-GB">
                <a:solidFill>
                  <a:schemeClr val="accent6"/>
                </a:solidFill>
              </a:rPr>
              <a:t> </a:t>
            </a:r>
            <a:r>
              <a:rPr lang="en-GB" u="sng">
                <a:solidFill>
                  <a:schemeClr val="accent6"/>
                </a:solidFill>
                <a:hlinkClick r:id="rId5"/>
              </a:rPr>
              <a:t>th</a:t>
            </a:r>
            <a:r>
              <a:rPr lang="en-GB" u="sng">
                <a:solidFill>
                  <a:schemeClr val="accent6"/>
                </a:solidFill>
                <a:hlinkClick r:id="rId6"/>
              </a:rPr>
              <a:t>is video</a:t>
            </a:r>
            <a:endParaRPr>
              <a:solidFill>
                <a:schemeClr val="accent6"/>
              </a:solidFill>
            </a:endParaRPr>
          </a:p>
        </p:txBody>
      </p:sp>
      <p:pic>
        <p:nvPicPr>
          <p:cNvPr descr="Bitmoji Image" id="88" name="Google Shape;88;p17"/>
          <p:cNvPicPr preferRelativeResize="0"/>
          <p:nvPr/>
        </p:nvPicPr>
        <p:blipFill>
          <a:blip r:embed="rId7">
            <a:alphaModFix/>
          </a:blip>
          <a:stretch>
            <a:fillRect/>
          </a:stretch>
        </p:blipFill>
        <p:spPr>
          <a:xfrm>
            <a:off x="5748825" y="2466375"/>
            <a:ext cx="3168075" cy="3168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8"/>
          <p:cNvSpPr txBox="1"/>
          <p:nvPr/>
        </p:nvSpPr>
        <p:spPr>
          <a:xfrm>
            <a:off x="160725" y="200925"/>
            <a:ext cx="3676800" cy="8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FFFFFF"/>
              </a:solidFill>
            </a:endParaRPr>
          </a:p>
        </p:txBody>
      </p:sp>
      <p:sp>
        <p:nvSpPr>
          <p:cNvPr id="94" name="Google Shape;94;p18"/>
          <p:cNvSpPr txBox="1"/>
          <p:nvPr/>
        </p:nvSpPr>
        <p:spPr>
          <a:xfrm>
            <a:off x="227100" y="2245275"/>
            <a:ext cx="8689800" cy="10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pic>
        <p:nvPicPr>
          <p:cNvPr id="95" name="Google Shape;95;p18"/>
          <p:cNvPicPr preferRelativeResize="0"/>
          <p:nvPr/>
        </p:nvPicPr>
        <p:blipFill>
          <a:blip r:embed="rId4">
            <a:alphaModFix/>
          </a:blip>
          <a:stretch>
            <a:fillRect/>
          </a:stretch>
        </p:blipFill>
        <p:spPr>
          <a:xfrm>
            <a:off x="80375" y="122250"/>
            <a:ext cx="8933524" cy="4760050"/>
          </a:xfrm>
          <a:prstGeom prst="rect">
            <a:avLst/>
          </a:prstGeom>
          <a:noFill/>
          <a:ln>
            <a:noFill/>
          </a:ln>
        </p:spPr>
      </p:pic>
      <p:pic>
        <p:nvPicPr>
          <p:cNvPr id="96" name="Google Shape;96;p18"/>
          <p:cNvPicPr preferRelativeResize="0"/>
          <p:nvPr/>
        </p:nvPicPr>
        <p:blipFill>
          <a:blip r:embed="rId5">
            <a:alphaModFix/>
          </a:blip>
          <a:stretch>
            <a:fillRect/>
          </a:stretch>
        </p:blipFill>
        <p:spPr>
          <a:xfrm>
            <a:off x="7290275" y="467325"/>
            <a:ext cx="762000" cy="1152525"/>
          </a:xfrm>
          <a:prstGeom prst="rect">
            <a:avLst/>
          </a:prstGeom>
          <a:noFill/>
          <a:ln>
            <a:noFill/>
          </a:ln>
        </p:spPr>
      </p:pic>
      <p:pic>
        <p:nvPicPr>
          <p:cNvPr id="97" name="Google Shape;97;p18"/>
          <p:cNvPicPr preferRelativeResize="0"/>
          <p:nvPr/>
        </p:nvPicPr>
        <p:blipFill>
          <a:blip r:embed="rId6">
            <a:alphaModFix/>
          </a:blip>
          <a:stretch>
            <a:fillRect/>
          </a:stretch>
        </p:blipFill>
        <p:spPr>
          <a:xfrm>
            <a:off x="1205725" y="491150"/>
            <a:ext cx="819150" cy="1104900"/>
          </a:xfrm>
          <a:prstGeom prst="rect">
            <a:avLst/>
          </a:prstGeom>
          <a:noFill/>
          <a:ln>
            <a:noFill/>
          </a:ln>
        </p:spPr>
      </p:pic>
      <p:pic>
        <p:nvPicPr>
          <p:cNvPr id="98" name="Google Shape;98;p18"/>
          <p:cNvPicPr preferRelativeResize="0"/>
          <p:nvPr/>
        </p:nvPicPr>
        <p:blipFill>
          <a:blip r:embed="rId7">
            <a:alphaModFix/>
          </a:blip>
          <a:stretch>
            <a:fillRect/>
          </a:stretch>
        </p:blipFill>
        <p:spPr>
          <a:xfrm>
            <a:off x="4120039" y="440975"/>
            <a:ext cx="903925" cy="1205250"/>
          </a:xfrm>
          <a:prstGeom prst="rect">
            <a:avLst/>
          </a:prstGeom>
          <a:noFill/>
          <a:ln>
            <a:noFill/>
          </a:ln>
        </p:spPr>
      </p:pic>
      <p:sp>
        <p:nvSpPr>
          <p:cNvPr id="99" name="Google Shape;99;p18"/>
          <p:cNvSpPr txBox="1"/>
          <p:nvPr/>
        </p:nvSpPr>
        <p:spPr>
          <a:xfrm>
            <a:off x="652975" y="1828350"/>
            <a:ext cx="2431200" cy="25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Reading Task - </a:t>
            </a:r>
            <a:br>
              <a:rPr lang="en-GB"/>
            </a:br>
            <a:r>
              <a:rPr lang="en-GB" u="sng">
                <a:solidFill>
                  <a:schemeClr val="hlink"/>
                </a:solidFill>
                <a:hlinkClick r:id="rId8"/>
              </a:rPr>
              <a:t>Comprehension Questions</a:t>
            </a:r>
            <a:endParaRPr/>
          </a:p>
        </p:txBody>
      </p:sp>
      <p:sp>
        <p:nvSpPr>
          <p:cNvPr id="100" name="Google Shape;100;p18"/>
          <p:cNvSpPr txBox="1"/>
          <p:nvPr/>
        </p:nvSpPr>
        <p:spPr>
          <a:xfrm>
            <a:off x="3907850" y="1838400"/>
            <a:ext cx="1918800" cy="24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Reading Task - </a:t>
            </a:r>
            <a:endParaRPr/>
          </a:p>
          <a:p>
            <a:pPr indent="0" lvl="0" marL="0" rtl="0" algn="l">
              <a:spcBef>
                <a:spcPts val="0"/>
              </a:spcBef>
              <a:spcAft>
                <a:spcPts val="0"/>
              </a:spcAft>
              <a:buNone/>
            </a:pPr>
            <a:r>
              <a:rPr lang="en-GB" u="sng">
                <a:solidFill>
                  <a:schemeClr val="hlink"/>
                </a:solidFill>
                <a:hlinkClick r:id="rId9"/>
              </a:rPr>
              <a:t>Book Review</a:t>
            </a:r>
            <a:endParaRPr/>
          </a:p>
        </p:txBody>
      </p:sp>
      <p:sp>
        <p:nvSpPr>
          <p:cNvPr id="101" name="Google Shape;101;p18"/>
          <p:cNvSpPr txBox="1"/>
          <p:nvPr/>
        </p:nvSpPr>
        <p:spPr>
          <a:xfrm>
            <a:off x="6961800" y="1858500"/>
            <a:ext cx="1627500" cy="25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Reading Task - </a:t>
            </a:r>
            <a:endParaRPr/>
          </a:p>
          <a:p>
            <a:pPr indent="0" lvl="0" marL="0" rtl="0" algn="l">
              <a:spcBef>
                <a:spcPts val="0"/>
              </a:spcBef>
              <a:spcAft>
                <a:spcPts val="0"/>
              </a:spcAft>
              <a:buNone/>
            </a:pPr>
            <a:r>
              <a:rPr lang="en-GB" u="sng">
                <a:solidFill>
                  <a:schemeClr val="hlink"/>
                </a:solidFill>
                <a:hlinkClick r:id="rId10"/>
              </a:rPr>
              <a:t>Inference</a:t>
            </a:r>
            <a:endParaRPr/>
          </a:p>
        </p:txBody>
      </p:sp>
      <p:pic>
        <p:nvPicPr>
          <p:cNvPr descr="Bitmoji Image" id="102" name="Google Shape;102;p18"/>
          <p:cNvPicPr preferRelativeResize="0"/>
          <p:nvPr/>
        </p:nvPicPr>
        <p:blipFill>
          <a:blip r:embed="rId11">
            <a:alphaModFix/>
          </a:blip>
          <a:stretch>
            <a:fillRect/>
          </a:stretch>
        </p:blipFill>
        <p:spPr>
          <a:xfrm>
            <a:off x="6178225" y="2357200"/>
            <a:ext cx="2786300" cy="278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19"/>
          <p:cNvSpPr txBox="1"/>
          <p:nvPr/>
        </p:nvSpPr>
        <p:spPr>
          <a:xfrm>
            <a:off x="160725" y="200925"/>
            <a:ext cx="3676800" cy="8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rPr>
              <a:t>Have a picnic</a:t>
            </a:r>
            <a:endParaRPr sz="2400">
              <a:solidFill>
                <a:srgbClr val="FFFFFF"/>
              </a:solidFill>
            </a:endParaRPr>
          </a:p>
        </p:txBody>
      </p:sp>
      <p:sp>
        <p:nvSpPr>
          <p:cNvPr id="108" name="Google Shape;108;p19"/>
          <p:cNvSpPr txBox="1"/>
          <p:nvPr/>
        </p:nvSpPr>
        <p:spPr>
          <a:xfrm>
            <a:off x="227100" y="2245275"/>
            <a:ext cx="8689800" cy="10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pic>
        <p:nvPicPr>
          <p:cNvPr descr="bbq" id="109" name="Google Shape;109;p19"/>
          <p:cNvPicPr preferRelativeResize="0"/>
          <p:nvPr/>
        </p:nvPicPr>
        <p:blipFill>
          <a:blip r:embed="rId4">
            <a:alphaModFix/>
          </a:blip>
          <a:stretch>
            <a:fillRect/>
          </a:stretch>
        </p:blipFill>
        <p:spPr>
          <a:xfrm>
            <a:off x="6730775" y="3013775"/>
            <a:ext cx="2002775" cy="2002775"/>
          </a:xfrm>
          <a:prstGeom prst="rect">
            <a:avLst/>
          </a:prstGeom>
          <a:noFill/>
          <a:ln>
            <a:noFill/>
          </a:ln>
        </p:spPr>
      </p:pic>
      <p:sp>
        <p:nvSpPr>
          <p:cNvPr id="110" name="Google Shape;110;p19"/>
          <p:cNvSpPr txBox="1"/>
          <p:nvPr/>
        </p:nvSpPr>
        <p:spPr>
          <a:xfrm>
            <a:off x="341550" y="1346150"/>
            <a:ext cx="8318100" cy="18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We would love for all our families to join us today for an outdoor (or indoor) picnic!</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GB">
                <a:solidFill>
                  <a:srgbClr val="FFFFFF"/>
                </a:solidFill>
              </a:rPr>
              <a:t>Even though we can't be together physically as a school community we can unite and mark 'Outdoor classroom day' by enjoying the outdoors together while having lunch!</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GB">
                <a:solidFill>
                  <a:srgbClr val="FFFFFF"/>
                </a:solidFill>
              </a:rPr>
              <a:t>We ask that you tweet your photographs to teams or the </a:t>
            </a:r>
            <a:r>
              <a:rPr b="1" lang="en-GB">
                <a:solidFill>
                  <a:srgbClr val="FFFFFF"/>
                </a:solidFill>
              </a:rPr>
              <a:t>St Anthony's </a:t>
            </a:r>
            <a:r>
              <a:rPr lang="en-GB">
                <a:solidFill>
                  <a:srgbClr val="FFFFFF"/>
                </a:solidFill>
              </a:rPr>
              <a:t>twitter page.</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20"/>
          <p:cNvSpPr txBox="1"/>
          <p:nvPr/>
        </p:nvSpPr>
        <p:spPr>
          <a:xfrm>
            <a:off x="160725" y="200925"/>
            <a:ext cx="3676800" cy="8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rPr>
              <a:t>Maths</a:t>
            </a:r>
            <a:endParaRPr sz="2400">
              <a:solidFill>
                <a:srgbClr val="FFFFFF"/>
              </a:solidFill>
            </a:endParaRPr>
          </a:p>
        </p:txBody>
      </p:sp>
      <p:sp>
        <p:nvSpPr>
          <p:cNvPr id="116" name="Google Shape;116;p20"/>
          <p:cNvSpPr txBox="1"/>
          <p:nvPr/>
        </p:nvSpPr>
        <p:spPr>
          <a:xfrm>
            <a:off x="227100" y="2245275"/>
            <a:ext cx="8689800" cy="10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17" name="Google Shape;117;p20"/>
          <p:cNvSpPr txBox="1"/>
          <p:nvPr/>
        </p:nvSpPr>
        <p:spPr>
          <a:xfrm>
            <a:off x="341550" y="1346150"/>
            <a:ext cx="8318100" cy="18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We have came to the end of our fractions topic.</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GB">
                <a:solidFill>
                  <a:srgbClr val="FFFFFF"/>
                </a:solidFill>
              </a:rPr>
              <a:t>Please complete the assessment on Sumdog.</a:t>
            </a:r>
            <a:endParaRPr>
              <a:solidFill>
                <a:srgbClr val="FFFFFF"/>
              </a:solidFill>
            </a:endParaRPr>
          </a:p>
        </p:txBody>
      </p:sp>
      <p:pic>
        <p:nvPicPr>
          <p:cNvPr id="118" name="Google Shape;118;p20">
            <a:hlinkClick r:id="rId4"/>
          </p:cNvPr>
          <p:cNvPicPr preferRelativeResize="0"/>
          <p:nvPr/>
        </p:nvPicPr>
        <p:blipFill>
          <a:blip r:embed="rId5">
            <a:alphaModFix/>
          </a:blip>
          <a:stretch>
            <a:fillRect/>
          </a:stretch>
        </p:blipFill>
        <p:spPr>
          <a:xfrm>
            <a:off x="4502275" y="1774800"/>
            <a:ext cx="912475" cy="897000"/>
          </a:xfrm>
          <a:prstGeom prst="rect">
            <a:avLst/>
          </a:prstGeom>
          <a:noFill/>
          <a:ln>
            <a:noFill/>
          </a:ln>
        </p:spPr>
      </p:pic>
      <p:pic>
        <p:nvPicPr>
          <p:cNvPr descr="Bitmoji Image" id="119" name="Google Shape;119;p20"/>
          <p:cNvPicPr preferRelativeResize="0"/>
          <p:nvPr/>
        </p:nvPicPr>
        <p:blipFill>
          <a:blip r:embed="rId6">
            <a:alphaModFix/>
          </a:blip>
          <a:stretch>
            <a:fillRect/>
          </a:stretch>
        </p:blipFill>
        <p:spPr>
          <a:xfrm>
            <a:off x="5525225" y="1999175"/>
            <a:ext cx="2746175" cy="274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1"/>
          <p:cNvSpPr txBox="1"/>
          <p:nvPr/>
        </p:nvSpPr>
        <p:spPr>
          <a:xfrm>
            <a:off x="160725" y="200925"/>
            <a:ext cx="3676800" cy="8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rPr>
              <a:t>Tool-less woodworking</a:t>
            </a:r>
            <a:endParaRPr sz="2400">
              <a:solidFill>
                <a:srgbClr val="FFFFFF"/>
              </a:solidFill>
            </a:endParaRPr>
          </a:p>
        </p:txBody>
      </p:sp>
      <p:sp>
        <p:nvSpPr>
          <p:cNvPr id="125" name="Google Shape;125;p21"/>
          <p:cNvSpPr txBox="1"/>
          <p:nvPr/>
        </p:nvSpPr>
        <p:spPr>
          <a:xfrm>
            <a:off x="227100" y="2245275"/>
            <a:ext cx="8689800" cy="10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26" name="Google Shape;126;p21"/>
          <p:cNvSpPr txBox="1"/>
          <p:nvPr/>
        </p:nvSpPr>
        <p:spPr>
          <a:xfrm>
            <a:off x="341550" y="1346150"/>
            <a:ext cx="8318100" cy="18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27" name="Google Shape;127;p21"/>
          <p:cNvSpPr txBox="1"/>
          <p:nvPr/>
        </p:nvSpPr>
        <p:spPr>
          <a:xfrm>
            <a:off x="271250" y="1526975"/>
            <a:ext cx="8167200" cy="34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You don’t need saw, drills or saw horses to do a bit of basic woodworking, or at least crafting out of wood. </a:t>
            </a:r>
            <a:endParaRPr>
              <a:solidFill>
                <a:srgbClr val="FFFFFF"/>
              </a:solidFill>
            </a:endParaRPr>
          </a:p>
          <a:p>
            <a:pPr indent="0" lvl="0" marL="0" rtl="0" algn="l">
              <a:spcBef>
                <a:spcPts val="0"/>
              </a:spcBef>
              <a:spcAft>
                <a:spcPts val="0"/>
              </a:spcAft>
              <a:buNone/>
            </a:pPr>
            <a:r>
              <a:rPr lang="en-GB">
                <a:solidFill>
                  <a:srgbClr val="FFFFFF"/>
                </a:solidFill>
              </a:rPr>
              <a:t>You may have trees in your garden to provide twigs and small branches but if not, just make sure you gather some if you can on your daily exercise. Teemed with some string or wool and the contents of your recycling bin, the world is then your oyster!</a:t>
            </a:r>
            <a:endParaRPr>
              <a:solidFill>
                <a:srgbClr val="FFFFFF"/>
              </a:solidFill>
            </a:endParaRPr>
          </a:p>
          <a:p>
            <a:pPr indent="0" lvl="0" marL="0" rtl="0" algn="l">
              <a:spcBef>
                <a:spcPts val="0"/>
              </a:spcBef>
              <a:spcAft>
                <a:spcPts val="0"/>
              </a:spcAft>
              <a:buNone/>
            </a:pPr>
            <a:r>
              <a:rPr lang="en-GB">
                <a:solidFill>
                  <a:srgbClr val="FFFFFF"/>
                </a:solidFill>
              </a:rPr>
              <a:t>You could do anything from making a big, natural knots and crosses board to stick people to mini tee-pees. If you’re feeling particularly ambitious you could try and make a bug house.</a:t>
            </a:r>
            <a:endParaRPr>
              <a:solidFill>
                <a:srgbClr val="FFFFFF"/>
              </a:solidFill>
            </a:endParaRPr>
          </a:p>
        </p:txBody>
      </p:sp>
      <p:pic>
        <p:nvPicPr>
          <p:cNvPr id="128" name="Google Shape;128;p21"/>
          <p:cNvPicPr preferRelativeResize="0"/>
          <p:nvPr/>
        </p:nvPicPr>
        <p:blipFill>
          <a:blip r:embed="rId4">
            <a:alphaModFix/>
          </a:blip>
          <a:stretch>
            <a:fillRect/>
          </a:stretch>
        </p:blipFill>
        <p:spPr>
          <a:xfrm>
            <a:off x="271250" y="3214850"/>
            <a:ext cx="2350325" cy="1762750"/>
          </a:xfrm>
          <a:prstGeom prst="rect">
            <a:avLst/>
          </a:prstGeom>
          <a:noFill/>
          <a:ln>
            <a:noFill/>
          </a:ln>
        </p:spPr>
      </p:pic>
      <p:pic>
        <p:nvPicPr>
          <p:cNvPr descr="Bitmoji Image" id="129" name="Google Shape;129;p21"/>
          <p:cNvPicPr preferRelativeResize="0"/>
          <p:nvPr/>
        </p:nvPicPr>
        <p:blipFill>
          <a:blip r:embed="rId5">
            <a:alphaModFix/>
          </a:blip>
          <a:stretch>
            <a:fillRect/>
          </a:stretch>
        </p:blipFill>
        <p:spPr>
          <a:xfrm flipH="1">
            <a:off x="7034175" y="3041312"/>
            <a:ext cx="2109825" cy="2109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