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308" r:id="rId2"/>
    <p:sldId id="261" r:id="rId3"/>
    <p:sldId id="332" r:id="rId4"/>
    <p:sldId id="333" r:id="rId5"/>
    <p:sldId id="314" r:id="rId6"/>
    <p:sldId id="347" r:id="rId7"/>
    <p:sldId id="345" r:id="rId8"/>
    <p:sldId id="288" r:id="rId9"/>
    <p:sldId id="31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6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Lpwf5N0rfV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wl/public/stanthonypsblog/uploads/sites/2943/2020/05/19212323/Chapter-6-Metalinguistics.pdf" TargetMode="External"/><Relationship Id="rId5" Type="http://schemas.openxmlformats.org/officeDocument/2006/relationships/hyperlink" Target="https://blogs.glowscotland.org.uk/wl/public/stanthonypsblog/uploads/sites/2943/2020/05/19212307/Chapter-15-Comprehension-Questions.pdf" TargetMode="External"/><Relationship Id="rId4" Type="http://schemas.openxmlformats.org/officeDocument/2006/relationships/hyperlink" Target="https://blogs.glowscotland.org.uk/wl/public/stanthonypsblog/uploads/sites/2943/2020/05/19212242/t-tp-6874-the-zoo-vet-home-learning-challenges-reception-fs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Wednesday 20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Mercredi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20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Mai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Listen to the days of the week song! 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5805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hlinkClick r:id="rId2"/>
              </a:rPr>
              <a:t>https://www.youtube.com/watch?v=Lpwf5N0rfVE</a:t>
            </a: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" y="5345028"/>
            <a:ext cx="1973450" cy="1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2) 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980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3" y="93856"/>
            <a:ext cx="828039" cy="6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810" y="855456"/>
            <a:ext cx="803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how to use division to find the fraction of an amoun</a:t>
            </a:r>
            <a:r>
              <a:rPr lang="en-GB" sz="2400" b="1" u="sng" dirty="0">
                <a:latin typeface="Comic Sans MS" panose="030F0702030302020204" pitchFamily="66" charset="0"/>
              </a:rPr>
              <a:t>t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375" y="1844824"/>
            <a:ext cx="82824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Remember, to divide it is useful to know our times tables!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000" dirty="0"/>
          </a:p>
          <a:p>
            <a:pPr algn="ctr"/>
            <a:endParaRPr lang="en-GB" sz="2000" dirty="0"/>
          </a:p>
        </p:txBody>
      </p:sp>
      <p:pic>
        <p:nvPicPr>
          <p:cNvPr id="1027" name="Picture 3" descr="C:\Users\craig.paterson\AppData\Local\Microsoft\Windows\INetCache\IE\C43TIY1T\x-24850_64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76" y="3284984"/>
            <a:ext cx="2856640" cy="28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3) 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980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3" y="93856"/>
            <a:ext cx="828039" cy="6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810" y="855456"/>
            <a:ext cx="803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how to use division to find the fraction of an amoun</a:t>
            </a:r>
            <a:r>
              <a:rPr lang="en-GB" sz="2400" b="1" u="sng" dirty="0">
                <a:latin typeface="Comic Sans MS" panose="030F0702030302020204" pitchFamily="66" charset="0"/>
              </a:rPr>
              <a:t>t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375" y="1844824"/>
                <a:ext cx="8282442" cy="3903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 smtClean="0">
                    <a:latin typeface="Comic Sans MS" panose="030F0702030302020204" pitchFamily="66" charset="0"/>
                  </a:rPr>
                  <a:t>For example: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of </a:t>
                </a:r>
                <a:r>
                  <a:rPr lang="en-GB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21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really means </a:t>
                </a:r>
                <a:r>
                  <a:rPr lang="en-GB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21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divided by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3</a:t>
                </a:r>
              </a:p>
              <a:p>
                <a:pPr algn="ctr"/>
                <a:endParaRPr lang="en-GB" sz="28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To answer this think of your 3 times table! How many 3s can I fit into 21? Count along in 7s!</a:t>
                </a:r>
              </a:p>
              <a:p>
                <a:pPr algn="ctr"/>
                <a:endParaRPr lang="en-GB" sz="28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3, 6, 9, 12, 15, 18, 21</a:t>
                </a:r>
              </a:p>
              <a:p>
                <a:pPr algn="ctr"/>
                <a:endParaRPr lang="en-GB" sz="2000" dirty="0"/>
              </a:p>
              <a:p>
                <a:pPr algn="ctr"/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844824"/>
                <a:ext cx="8282442" cy="3903761"/>
              </a:xfrm>
              <a:prstGeom prst="rect">
                <a:avLst/>
              </a:prstGeom>
              <a:blipFill rotWithShape="1">
                <a:blip r:embed="rId6"/>
                <a:stretch>
                  <a:fillRect l="-368" t="-1563" r="-1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5796136" y="4437112"/>
            <a:ext cx="64807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5616" y="5486975"/>
            <a:ext cx="73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  <a:r>
              <a:rPr lang="en-GB" sz="2800" b="1" dirty="0" smtClean="0">
                <a:latin typeface="Comic Sans MS" panose="030F0702030302020204" pitchFamily="66" charset="0"/>
              </a:rPr>
              <a:t> x </a:t>
            </a: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r>
              <a:rPr lang="en-GB" sz="2800" b="1" dirty="0" smtClean="0">
                <a:latin typeface="Comic Sans MS" panose="030F0702030302020204" pitchFamily="66" charset="0"/>
              </a:rPr>
              <a:t> =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21</a:t>
            </a:r>
            <a:r>
              <a:rPr lang="en-GB" sz="2800" b="1" dirty="0" smtClean="0">
                <a:latin typeface="Comic Sans MS" panose="030F0702030302020204" pitchFamily="66" charset="0"/>
              </a:rPr>
              <a:t> so our answer is… </a:t>
            </a: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</a:t>
            </a:r>
            <a:r>
              <a:rPr lang="en-GB" sz="2800" b="1" dirty="0" smtClean="0">
                <a:latin typeface="Comic Sans MS" panose="030F0702030302020204" pitchFamily="66" charset="0"/>
              </a:rPr>
              <a:t>!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200581"/>
            <a:ext cx="46028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Look at some more examples of using division on the next slides!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505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a Quarter (¼)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650" y="1595438"/>
            <a:ext cx="763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You need to divide by 4 to find one quarter.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Count the number of bones.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698750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501">
            <a:off x="4611688" y="3305175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702">
            <a:off x="2332038" y="4065588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467">
            <a:off x="4611688" y="4743450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3981450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814888"/>
            <a:ext cx="22018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414713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6347">
            <a:off x="2332038" y="2776538"/>
            <a:ext cx="22002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a Quarter (¼)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546600"/>
            <a:ext cx="16795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51138"/>
            <a:ext cx="14112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55650" y="1409700"/>
            <a:ext cx="736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There are 8 bones. Divide the bones between the four dogs so that they have the same number each. How many bones does each dog have?</a:t>
            </a:r>
          </a:p>
        </p:txBody>
      </p:sp>
      <p:pic>
        <p:nvPicPr>
          <p:cNvPr id="1434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416425"/>
            <a:ext cx="13795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597150"/>
            <a:ext cx="16589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32088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30550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702">
            <a:off x="3851275" y="5121275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702">
            <a:off x="3851275" y="3927475"/>
            <a:ext cx="11747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29013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519738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24400"/>
            <a:ext cx="11747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6347">
            <a:off x="3851275" y="4325938"/>
            <a:ext cx="11747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9132 0.042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651 -0.0238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6406 0.208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8143 0.140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18542 -0.136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5625 -0.1944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7657 0.0238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6111 -0.0201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a Quarter (¼)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592513"/>
            <a:ext cx="16795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784600"/>
            <a:ext cx="14112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650" y="1409700"/>
            <a:ext cx="7366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How many bones does each dog have?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Each dog has 2 bones.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 quarter of 8 is 2.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¼ of 8 = 2</a:t>
            </a:r>
            <a:endParaRPr lang="en-GB" altLang="en-US" sz="140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3378200"/>
            <a:ext cx="13811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83000"/>
            <a:ext cx="16589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186363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584825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702">
            <a:off x="819150" y="5257800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702">
            <a:off x="4786313" y="5643563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5230813"/>
            <a:ext cx="11763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656263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5643563"/>
            <a:ext cx="1174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6347">
            <a:off x="2787650" y="5164138"/>
            <a:ext cx="11747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One Third (⅓)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650" y="1409700"/>
            <a:ext cx="76327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We divide by 2 to find half (½), </a:t>
            </a:r>
            <a:br>
              <a:rPr lang="en-GB" altLang="en-US" sz="2400">
                <a:solidFill>
                  <a:schemeClr val="tx1"/>
                </a:solidFill>
              </a:rPr>
            </a:br>
            <a:r>
              <a:rPr lang="en-GB" altLang="en-US" sz="2400">
                <a:solidFill>
                  <a:schemeClr val="tx1"/>
                </a:solidFill>
              </a:rPr>
              <a:t>and four to find one quarter (¼).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What do you think we need to divide by to find one third? Have a look at the one third fraction…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38613" y="3282950"/>
            <a:ext cx="73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>
                <a:solidFill>
                  <a:schemeClr val="tx1"/>
                </a:solidFill>
              </a:rPr>
              <a:t>⅓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19238" y="4875213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You need to divide by 3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to find one third.</a:t>
            </a:r>
          </a:p>
        </p:txBody>
      </p:sp>
      <p:pic>
        <p:nvPicPr>
          <p:cNvPr id="1639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8"/>
          <a:stretch>
            <a:fillRect/>
          </a:stretch>
        </p:blipFill>
        <p:spPr bwMode="auto">
          <a:xfrm>
            <a:off x="1212850" y="3176588"/>
            <a:ext cx="13033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0" t="-2521" r="-2393" b="2521"/>
          <a:stretch>
            <a:fillRect/>
          </a:stretch>
        </p:blipFill>
        <p:spPr bwMode="auto">
          <a:xfrm>
            <a:off x="6835775" y="3176588"/>
            <a:ext cx="13033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14838"/>
            <a:ext cx="1871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940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8940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28940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879725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One Third (⅓)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1038" y="1403350"/>
            <a:ext cx="7772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are 9 butterflies. Divide them between the three flowers so that the same number is on each flower. How many butterflies are on each flower?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i="1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325688"/>
            <a:ext cx="1079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2325688"/>
            <a:ext cx="1079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325688"/>
            <a:ext cx="10779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325688"/>
            <a:ext cx="1079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325688"/>
            <a:ext cx="1079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4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38889E-6 1.11111E-6 L -0.09965 0.29583 " pathEditMode="relative" rAng="0" ptsTypes="AA">
                                      <p:cBhvr>
                                        <p:cTn id="59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743 0.30509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35798 0.3909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2152 0.3738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28854 0.3752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4533 0.2631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17952 0.2064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052 0.2275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13628 0.1879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14838"/>
            <a:ext cx="1871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41800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9260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625975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4383088"/>
            <a:ext cx="1079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One Third (⅓)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1038" y="1403350"/>
            <a:ext cx="7772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How many butterflies on each flower?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Each flower has 3 butterflies.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 one third of 9 is 3.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⅓ of 9 =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41800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241800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89488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4053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4856163"/>
            <a:ext cx="10795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4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14838"/>
            <a:ext cx="1871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743200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743200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743200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743200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743200"/>
            <a:ext cx="94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2743200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One Third (⅓)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1038" y="140335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Try another one. This time there are 12 butterflies. If we divide them between three, how many butterflies will be on each flower?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265363"/>
            <a:ext cx="946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2265363"/>
            <a:ext cx="946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65363"/>
            <a:ext cx="9477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265363"/>
            <a:ext cx="94773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265363"/>
            <a:ext cx="9477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265363"/>
            <a:ext cx="9477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9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2743 0.3833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7395 0.4011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36076 0.3826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3611 0.3694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5296 0.39444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11094 0.37199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5747 0.2055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0504 0.2430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8993 0.23912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29305 0.22454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125 0.21922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3212 0.2270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4838"/>
            <a:ext cx="18716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14838"/>
            <a:ext cx="18716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41800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867275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43926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4332288"/>
            <a:ext cx="10779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Finding One Third (⅓)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1038" y="1403350"/>
            <a:ext cx="7772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How many butterflies are on each flower this time?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Each flower has 4 butterflies.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So one third of 12 is 4.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⅓ of 12 = 4</a:t>
            </a:r>
            <a:endParaRPr lang="en-GB" altLang="en-US" sz="140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41800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241800"/>
            <a:ext cx="10795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789488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4053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990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7990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849813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4930775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3" y="13096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Tuesday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 Wednesday 20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May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980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3" y="93856"/>
            <a:ext cx="828039" cy="6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810" y="855456"/>
            <a:ext cx="803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how to use division to find the fraction of an amoun</a:t>
            </a:r>
            <a:r>
              <a:rPr lang="en-GB" sz="2400" b="1" u="sng" dirty="0">
                <a:latin typeface="Comic Sans MS" panose="030F0702030302020204" pitchFamily="66" charset="0"/>
              </a:rPr>
              <a:t>t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1964" y="1844824"/>
            <a:ext cx="44284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Have a look at this Teejay page and try and answer the questions in your jotters! You can download the activity on Teams or the Blog.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If you are struggling with division, you are welcome to use a calculator to help!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997" y="2394360"/>
            <a:ext cx="4894350" cy="36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Challenge Afternoon 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980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3" y="93856"/>
            <a:ext cx="828039" cy="6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810" y="855456"/>
            <a:ext cx="803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how to use my imagination to build something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1893590"/>
            <a:ext cx="4212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Using things around your house / bedroom / garden, try and built the best den that you can! It can be inside or </a:t>
            </a:r>
            <a:r>
              <a:rPr lang="en-GB" sz="2800" dirty="0" smtClean="0">
                <a:latin typeface="Comic Sans MS" panose="030F0702030302020204" pitchFamily="66" charset="0"/>
              </a:rPr>
              <a:t>outside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(enjoy the sun!)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Post a picture of your finished den on Teams for your friends to see!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3" y="2132856"/>
            <a:ext cx="3543946" cy="35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LI: I can recognise and spell words that use the ‘oe’ phoneme</a:t>
            </a:r>
            <a:endParaRPr lang="en-GB" sz="1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2" y="69269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1499086"/>
            <a:ext cx="8562282" cy="5170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308" y="1588835"/>
            <a:ext cx="762324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u="sng" dirty="0" smtClean="0">
                <a:latin typeface="Comic Sans MS" panose="030F0702030302020204" pitchFamily="66" charset="0"/>
              </a:rPr>
              <a:t>S.C. (what I need to do to be successful)</a:t>
            </a:r>
          </a:p>
          <a:p>
            <a:endParaRPr lang="en-GB" sz="19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Look at the Story of the ‘oe’ Phoneme and the list of ‘oe’ words – you can find these in your work packs or on the following slides. </a:t>
            </a:r>
          </a:p>
          <a:p>
            <a:pPr marL="457200" indent="-457200">
              <a:buFont typeface="+mj-lt"/>
              <a:buAutoNum type="arabicPeriod"/>
            </a:pPr>
            <a:endParaRPr lang="en-GB" sz="19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Choose 4 different coloured pens or pencils. </a:t>
            </a:r>
          </a:p>
          <a:p>
            <a:pPr marL="457200" indent="-457200">
              <a:buFont typeface="+mj-lt"/>
              <a:buAutoNum type="arabicPeriod"/>
            </a:pPr>
            <a:endParaRPr lang="en-GB" sz="19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900" dirty="0" smtClean="0">
                <a:latin typeface="Comic Sans MS" panose="030F0702030302020204" pitchFamily="66" charset="0"/>
              </a:rPr>
              <a:t>Highlight or underline all the of ‘oe’ words – use a different colour for each representation. </a:t>
            </a:r>
          </a:p>
          <a:p>
            <a:pPr marL="457200" indent="-457200">
              <a:buFont typeface="+mj-lt"/>
              <a:buAutoNum type="arabicPeriod"/>
            </a:pPr>
            <a:endParaRPr lang="en-GB" sz="1900" i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900" i="1" dirty="0" smtClean="0">
                <a:latin typeface="Comic Sans MS" panose="030F0702030302020204" pitchFamily="66" charset="0"/>
              </a:rPr>
              <a:t>EXAMPLE: </a:t>
            </a:r>
            <a:endParaRPr lang="en-GB" sz="1900" dirty="0" smtClean="0">
              <a:latin typeface="Comic Sans MS" panose="030F0702030302020204" pitchFamily="66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1900" dirty="0">
                <a:latin typeface="Comic Sans MS" panose="030F0702030302020204" pitchFamily="66" charset="0"/>
              </a:rPr>
              <a:t>o</a:t>
            </a:r>
            <a:r>
              <a:rPr lang="en-GB" sz="1900" dirty="0" smtClean="0">
                <a:latin typeface="Comic Sans MS" panose="030F0702030302020204" pitchFamily="66" charset="0"/>
              </a:rPr>
              <a:t>-e words = red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1900" dirty="0" err="1">
                <a:latin typeface="Comic Sans MS" panose="030F0702030302020204" pitchFamily="66" charset="0"/>
              </a:rPr>
              <a:t>o</a:t>
            </a:r>
            <a:r>
              <a:rPr lang="en-GB" sz="1900" dirty="0" err="1" smtClean="0">
                <a:latin typeface="Comic Sans MS" panose="030F0702030302020204" pitchFamily="66" charset="0"/>
              </a:rPr>
              <a:t>a</a:t>
            </a:r>
            <a:r>
              <a:rPr lang="en-GB" sz="1900" dirty="0" smtClean="0">
                <a:latin typeface="Comic Sans MS" panose="030F0702030302020204" pitchFamily="66" charset="0"/>
              </a:rPr>
              <a:t> words = blue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ow words – green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sz="1900" dirty="0" smtClean="0">
                <a:latin typeface="Comic Sans MS" panose="030F0702030302020204" pitchFamily="66" charset="0"/>
              </a:rPr>
              <a:t>oe words = yellow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sz="1900" dirty="0" smtClean="0">
              <a:latin typeface="Comic Sans MS" panose="030F0702030302020204" pitchFamily="66" charset="0"/>
            </a:endParaRPr>
          </a:p>
        </p:txBody>
      </p:sp>
      <p:pic>
        <p:nvPicPr>
          <p:cNvPr id="1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1478432" cy="14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6482480" y="4501380"/>
            <a:ext cx="2273750" cy="1535934"/>
          </a:xfrm>
          <a:prstGeom prst="wedgeEllipseCallout">
            <a:avLst>
              <a:gd name="adj1" fmla="val -77855"/>
              <a:gd name="adj2" fmla="val 91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76256" y="4725144"/>
            <a:ext cx="153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“Look </a:t>
            </a:r>
            <a:r>
              <a:rPr lang="en-GB" sz="1600" b="1" i="1" dirty="0"/>
              <a:t>on the next slide for an extension </a:t>
            </a:r>
            <a:r>
              <a:rPr lang="en-GB" sz="1600" b="1" i="1" dirty="0" smtClean="0"/>
              <a:t>task!”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26681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b="1" u="sng" dirty="0" smtClean="0">
                <a:latin typeface="Comic Sans MS" panose="030F0702030302020204" pitchFamily="66" charset="0"/>
              </a:rPr>
              <a:t>LI: I can recognise and spell words that use the ‘oe’ phoneme</a:t>
            </a:r>
            <a:endParaRPr lang="en-GB" sz="18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82" y="69269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1499086"/>
            <a:ext cx="8562282" cy="5170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88308" y="1588835"/>
            <a:ext cx="7623249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S.C. (what I need to do to be successful)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5"/>
            </a:pPr>
            <a:r>
              <a:rPr lang="en-GB" sz="2000" dirty="0" smtClean="0">
                <a:latin typeface="Comic Sans MS" panose="030F0702030302020204" pitchFamily="66" charset="0"/>
              </a:rPr>
              <a:t>Once, you have finished underlining your ‘oe’ words, it’s time to practise them. </a:t>
            </a:r>
          </a:p>
          <a:p>
            <a:pPr marL="457200" indent="-457200">
              <a:buAutoNum type="arabicPeriod" startAt="5"/>
            </a:pPr>
            <a:endParaRPr lang="en-GB" sz="2000" i="1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5"/>
            </a:pPr>
            <a:r>
              <a:rPr lang="en-GB" sz="2000" i="1" dirty="0" smtClean="0">
                <a:latin typeface="Comic Sans MS" panose="030F0702030302020204" pitchFamily="66" charset="0"/>
              </a:rPr>
              <a:t>Look, Cover, Write, Check.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Look – look carefully at a word in the story.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Cover – cover it with your hand – no peeking!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Write the word down in your jotter, without peeking!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omic Sans MS" panose="030F0702030302020204" pitchFamily="66" charset="0"/>
              </a:rPr>
              <a:t>Check – take your hand off the covered word and check that you have spelled it correctly!</a:t>
            </a:r>
          </a:p>
          <a:p>
            <a:pPr marL="457200" indent="-457200">
              <a:buAutoNum type="arabicPeriod" startAt="5"/>
            </a:pP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C43TIY1T\be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85184"/>
            <a:ext cx="141446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123728" y="5517231"/>
            <a:ext cx="6480720" cy="982415"/>
          </a:xfrm>
          <a:prstGeom prst="wedgeEllipseCallout">
            <a:avLst>
              <a:gd name="adj1" fmla="val -63162"/>
              <a:gd name="adj2" fmla="val -277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43808" y="579241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“Look, Cover, Write, Check!”</a:t>
            </a:r>
            <a:endParaRPr lang="en-GB" i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(Tom Fletcher &amp; Roald Dahl groups)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628800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LI: I can recognise and spell words that use the phoneme ‘oe’ 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05" y="62968"/>
            <a:ext cx="79916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465138"/>
            <a:ext cx="768052" cy="6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12405"/>
              </p:ext>
            </p:extLst>
          </p:nvPr>
        </p:nvGraphicFramePr>
        <p:xfrm>
          <a:off x="280169" y="1556792"/>
          <a:ext cx="8612311" cy="42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078"/>
                <a:gridCol w="2153078"/>
                <a:gridCol w="2156947"/>
                <a:gridCol w="2149208"/>
              </a:tblGrid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o-e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ow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oe</a:t>
                      </a:r>
                      <a:endParaRPr lang="en-GB" sz="2800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whole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road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know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toe</a:t>
                      </a:r>
                      <a:endParaRPr lang="en-GB" sz="2800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alone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coast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bowl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goes</a:t>
                      </a:r>
                      <a:endParaRPr lang="en-GB" sz="2800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telephone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groan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shallow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potatoes</a:t>
                      </a:r>
                      <a:endParaRPr lang="en-GB" sz="2800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those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coal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tomorrow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tomatoes</a:t>
                      </a:r>
                      <a:endParaRPr lang="en-GB" sz="2800" dirty="0"/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wrote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soak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window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foe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9" y="312738"/>
            <a:ext cx="768052" cy="6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321" y="849263"/>
            <a:ext cx="6867128" cy="51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</a:t>
            </a:r>
          </a:p>
          <a:p>
            <a:pPr algn="ctr"/>
            <a:r>
              <a:rPr lang="en-GB" sz="2400" u="sng" dirty="0" smtClean="0">
                <a:effectLst/>
                <a:latin typeface="Comic Sans MS" panose="030F0702030302020204" pitchFamily="66" charset="0"/>
              </a:rPr>
              <a:t>L.I. I am learning to spell ‘</a:t>
            </a:r>
            <a:r>
              <a:rPr lang="en-GB" sz="2400" u="sng" dirty="0" err="1" smtClean="0">
                <a:effectLst/>
                <a:latin typeface="Comic Sans MS" panose="030F0702030302020204" pitchFamily="66" charset="0"/>
              </a:rPr>
              <a:t>ea</a:t>
            </a:r>
            <a:r>
              <a:rPr lang="en-GB" sz="2400" u="sng" dirty="0" smtClean="0">
                <a:effectLst/>
                <a:latin typeface="Comic Sans MS" panose="030F0702030302020204" pitchFamily="66" charset="0"/>
              </a:rPr>
              <a:t>’ words</a:t>
            </a:r>
            <a:r>
              <a:rPr lang="en-GB" sz="2400" u="sng" dirty="0" smtClean="0">
                <a:latin typeface="Comic Sans MS" panose="030F0702030302020204" pitchFamily="66" charset="0"/>
              </a:rPr>
              <a:t>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79" y="364680"/>
            <a:ext cx="63214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288" y="1124744"/>
            <a:ext cx="7847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omic Sans MS" panose="030F0702030302020204" pitchFamily="66" charset="0"/>
              </a:rPr>
              <a:t>You have worked really hard on your ‘</a:t>
            </a:r>
            <a:r>
              <a:rPr lang="en-GB" sz="2200" dirty="0" err="1" smtClean="0">
                <a:latin typeface="Comic Sans MS" panose="030F0702030302020204" pitchFamily="66" charset="0"/>
              </a:rPr>
              <a:t>ea</a:t>
            </a:r>
            <a:r>
              <a:rPr lang="en-GB" sz="2200" dirty="0" smtClean="0">
                <a:latin typeface="Comic Sans MS" panose="030F0702030302020204" pitchFamily="66" charset="0"/>
              </a:rPr>
              <a:t>’ words over the last couple of weeks. Lets have one last look at some different ‘</a:t>
            </a:r>
            <a:r>
              <a:rPr lang="en-GB" sz="2200" dirty="0" err="1" smtClean="0">
                <a:latin typeface="Comic Sans MS" panose="030F0702030302020204" pitchFamily="66" charset="0"/>
              </a:rPr>
              <a:t>ea</a:t>
            </a:r>
            <a:r>
              <a:rPr lang="en-GB" sz="2200" dirty="0" smtClean="0">
                <a:latin typeface="Comic Sans MS" panose="030F0702030302020204" pitchFamily="66" charset="0"/>
              </a:rPr>
              <a:t>’ words before we explore a new sound!</a:t>
            </a:r>
          </a:p>
          <a:p>
            <a:pPr algn="ctr"/>
            <a:endParaRPr lang="en-GB" sz="22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200" b="1" u="sng" dirty="0" smtClean="0">
                <a:latin typeface="Comic Sans MS" panose="030F0702030302020204" pitchFamily="66" charset="0"/>
              </a:rPr>
              <a:t>TASK: </a:t>
            </a:r>
            <a:r>
              <a:rPr lang="en-GB" sz="2200" dirty="0" smtClean="0">
                <a:latin typeface="Comic Sans MS" panose="030F0702030302020204" pitchFamily="66" charset="0"/>
              </a:rPr>
              <a:t>click on the link below to see some more words that use the ‘</a:t>
            </a:r>
            <a:r>
              <a:rPr lang="en-GB" sz="2200" dirty="0" err="1" smtClean="0">
                <a:latin typeface="Comic Sans MS" panose="030F0702030302020204" pitchFamily="66" charset="0"/>
              </a:rPr>
              <a:t>ea</a:t>
            </a:r>
            <a:r>
              <a:rPr lang="en-GB" sz="2200" dirty="0" smtClean="0">
                <a:latin typeface="Comic Sans MS" panose="030F0702030302020204" pitchFamily="66" charset="0"/>
              </a:rPr>
              <a:t>’ phoneme.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25781" r="37921" b="6250"/>
          <a:stretch/>
        </p:blipFill>
        <p:spPr bwMode="auto">
          <a:xfrm>
            <a:off x="5004047" y="3501008"/>
            <a:ext cx="3836625" cy="29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844" y="3501008"/>
            <a:ext cx="39238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200" dirty="0">
                <a:latin typeface="Comic Sans MS" panose="030F0702030302020204" pitchFamily="66" charset="0"/>
              </a:rPr>
              <a:t>Click the green football at the bottom of the page and play some of the ‘</a:t>
            </a:r>
            <a:r>
              <a:rPr lang="en-GB" sz="2200" dirty="0" err="1">
                <a:latin typeface="Comic Sans MS" panose="030F0702030302020204" pitchFamily="66" charset="0"/>
              </a:rPr>
              <a:t>ea</a:t>
            </a:r>
            <a:r>
              <a:rPr lang="en-GB" sz="2200" dirty="0">
                <a:latin typeface="Comic Sans MS" panose="030F0702030302020204" pitchFamily="66" charset="0"/>
              </a:rPr>
              <a:t>’ online games! </a:t>
            </a:r>
          </a:p>
          <a:p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36401" y="3501008"/>
            <a:ext cx="4252715" cy="2000548"/>
          </a:xfrm>
          <a:prstGeom prst="wedgeRoundRectCallout">
            <a:avLst>
              <a:gd name="adj1" fmla="val 60246"/>
              <a:gd name="adj2" fmla="val 425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2775" y="1632286"/>
            <a:ext cx="7923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GB" sz="2400" i="1" dirty="0" smtClean="0">
              <a:latin typeface="Comic Sans MS" panose="030F0702030302020204" pitchFamily="66" charset="0"/>
            </a:endParaRPr>
          </a:p>
          <a:p>
            <a:pPr algn="ctr"/>
            <a:endParaRPr lang="en-GB" sz="2600" b="1" i="1" u="sng" dirty="0" smtClean="0">
              <a:latin typeface="Comic Sans MS" panose="030F0702030302020204" pitchFamily="66" charset="0"/>
            </a:endParaRPr>
          </a:p>
          <a:p>
            <a:pPr fontAlgn="base"/>
            <a:endParaRPr lang="en-GB" sz="2400" i="1" dirty="0" smtClean="0"/>
          </a:p>
          <a:p>
            <a:pPr fontAlgn="base"/>
            <a:endParaRPr lang="en-GB" sz="2400" i="1" dirty="0" smtClean="0"/>
          </a:p>
          <a:p>
            <a:pPr algn="ctr"/>
            <a:endParaRPr lang="en-GB" sz="2600" b="1" i="1" dirty="0">
              <a:latin typeface="Comic Sans MS" panose="030F0702030302020204" pitchFamily="66" charset="0"/>
            </a:endParaRPr>
          </a:p>
          <a:p>
            <a:pPr algn="ctr"/>
            <a:endParaRPr lang="en-GB" sz="2600" b="1" i="1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0374" y="1632286"/>
            <a:ext cx="85041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b="1" i="1" dirty="0"/>
              <a:t>David Walliams</a:t>
            </a:r>
            <a:r>
              <a:rPr lang="en-GB" sz="3200" b="1" dirty="0"/>
              <a:t>:</a:t>
            </a:r>
            <a:r>
              <a:rPr lang="en-GB" sz="3200" dirty="0"/>
              <a:t> </a:t>
            </a:r>
            <a:r>
              <a:rPr lang="en-GB" sz="3200" dirty="0">
                <a:hlinkClick r:id="rId4"/>
              </a:rPr>
              <a:t>t-tp-6874-the-zoo-vet-home-learning-challenges-reception-fs2</a:t>
            </a:r>
            <a:r>
              <a:rPr lang="en-GB" sz="3200" dirty="0"/>
              <a:t> – Select one or two tasks to do.</a:t>
            </a:r>
          </a:p>
          <a:p>
            <a:pPr fontAlgn="base"/>
            <a:r>
              <a:rPr lang="en-GB" sz="3200" dirty="0"/>
              <a:t> </a:t>
            </a:r>
          </a:p>
          <a:p>
            <a:pPr fontAlgn="base"/>
            <a:r>
              <a:rPr lang="en-GB" sz="3200" b="1" i="1" dirty="0"/>
              <a:t>Roald Dahl</a:t>
            </a:r>
            <a:r>
              <a:rPr lang="en-GB" sz="3200" b="1" dirty="0"/>
              <a:t>:</a:t>
            </a:r>
            <a:r>
              <a:rPr lang="en-GB" sz="3200" dirty="0"/>
              <a:t> </a:t>
            </a:r>
            <a:r>
              <a:rPr lang="en-GB" sz="3200" dirty="0">
                <a:hlinkClick r:id="rId5"/>
              </a:rPr>
              <a:t>Chapter 15 – Comprehension Questions</a:t>
            </a:r>
            <a:endParaRPr lang="en-GB" sz="3200" dirty="0"/>
          </a:p>
          <a:p>
            <a:pPr fontAlgn="base"/>
            <a:r>
              <a:rPr lang="en-GB" sz="3200" dirty="0"/>
              <a:t> </a:t>
            </a:r>
          </a:p>
          <a:p>
            <a:pPr fontAlgn="base"/>
            <a:r>
              <a:rPr lang="en-GB" sz="3200" b="1" i="1" dirty="0"/>
              <a:t>Tom Fletcher:</a:t>
            </a:r>
            <a:r>
              <a:rPr lang="en-GB" sz="3200" i="1" dirty="0"/>
              <a:t> </a:t>
            </a:r>
            <a:r>
              <a:rPr lang="en-GB" sz="3200" i="1" dirty="0">
                <a:hlinkClick r:id="rId6"/>
              </a:rPr>
              <a:t>Chapter 6 – Metalinguistics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9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1) 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980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3" y="93856"/>
            <a:ext cx="828039" cy="6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810" y="855456"/>
            <a:ext cx="803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how to use division to find the fraction of an amoun</a:t>
            </a:r>
            <a:r>
              <a:rPr lang="en-GB" sz="2400" b="1" u="sng" dirty="0">
                <a:latin typeface="Comic Sans MS" panose="030F0702030302020204" pitchFamily="66" charset="0"/>
              </a:rPr>
              <a:t>t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375" y="1844824"/>
                <a:ext cx="8282442" cy="466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Yesterday, you learned that to find a fraction of an amount, you divide the amount by the denominator (bottom number) of the fraction!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 smtClean="0">
                    <a:latin typeface="Comic Sans MS" panose="030F0702030302020204" pitchFamily="66" charset="0"/>
                  </a:rPr>
                  <a:t>When we divide a number, we split it into </a:t>
                </a:r>
                <a:r>
                  <a:rPr lang="en-GB" sz="2400" b="1" dirty="0" smtClean="0">
                    <a:latin typeface="Comic Sans MS" panose="030F0702030302020204" pitchFamily="66" charset="0"/>
                  </a:rPr>
                  <a:t>equal parts.</a:t>
                </a:r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u="sng" dirty="0" smtClean="0">
                    <a:latin typeface="Comic Sans MS" panose="030F0702030302020204" pitchFamily="66" charset="0"/>
                  </a:rPr>
                  <a:t>For 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of</m:t>
                    </m:r>
                    <m:r>
                      <a:rPr lang="en-GB" sz="3200" b="0" i="0" smtClean="0">
                        <a:latin typeface="Cambria Math"/>
                      </a:rPr>
                      <m:t> 10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is</m:t>
                    </m:r>
                    <m:r>
                      <a:rPr lang="en-GB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really</m:t>
                    </m:r>
                    <m:r>
                      <a:rPr lang="en-GB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asking</m:t>
                    </m:r>
                    <m:r>
                      <a:rPr lang="en-GB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us</m:t>
                    </m:r>
                    <m:r>
                      <a:rPr lang="en-GB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to</m:t>
                    </m:r>
                    <m:r>
                      <a:rPr lang="en-GB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divide</m:t>
                    </m:r>
                    <m:r>
                      <a:rPr lang="en-GB" sz="3200" b="0" i="0" smtClean="0">
                        <a:latin typeface="Cambria Math"/>
                      </a:rPr>
                      <m:t> 10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/>
                      </a:rPr>
                      <m:t>by</m:t>
                    </m:r>
                    <m:r>
                      <a:rPr lang="en-GB" sz="3200" b="0" i="0" smtClean="0">
                        <a:latin typeface="Cambria Math"/>
                      </a:rPr>
                      <m:t> 2. </m:t>
                    </m:r>
                  </m:oMath>
                </a14:m>
                <a:endParaRPr lang="en-GB" sz="3200" b="0" dirty="0" smtClean="0">
                  <a:latin typeface="Comic Sans MS" panose="030F0702030302020204" pitchFamily="66" charset="0"/>
                </a:endParaRPr>
              </a:p>
              <a:p>
                <a:pPr algn="ctr"/>
                <a:endParaRPr lang="en-GB" sz="2000" dirty="0" smtClean="0"/>
              </a:p>
              <a:p>
                <a:pPr algn="ctr"/>
                <a:r>
                  <a:rPr lang="en-GB" sz="2000" dirty="0" smtClean="0"/>
                  <a:t>                          </a:t>
                </a:r>
                <a:r>
                  <a:rPr lang="en-GB" sz="2800" dirty="0" smtClean="0"/>
                  <a:t>÷ 2 =</a:t>
                </a:r>
                <a:r>
                  <a:rPr lang="en-GB" sz="1600" dirty="0" smtClean="0"/>
                  <a:t> </a:t>
                </a:r>
                <a:endParaRPr lang="en-GB" sz="2000" dirty="0"/>
              </a:p>
              <a:p>
                <a:pPr algn="ctr"/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1844824"/>
                <a:ext cx="8282442" cy="4665701"/>
              </a:xfrm>
              <a:prstGeom prst="rect">
                <a:avLst/>
              </a:prstGeom>
              <a:blipFill rotWithShape="1">
                <a:blip r:embed="rId6"/>
                <a:stretch>
                  <a:fillRect t="-1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239852" y="53732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79354" y="53455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71800" y="55256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144566" y="544387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89734" y="605156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366778" y="61352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59374" y="614583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601596" y="558499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306094" y="602314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11760" y="587154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516216" y="558499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020272" y="5648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532104" y="56101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068476" y="561424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562797" y="556677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516216" y="633475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989762" y="633475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491114" y="633475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987058" y="630713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534510" y="6279511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249230" y="5345596"/>
            <a:ext cx="2843808" cy="859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3486</TotalTime>
  <Words>1117</Words>
  <Application>Microsoft Office PowerPoint</Application>
  <PresentationFormat>On-screen Show (4:3)</PresentationFormat>
  <Paragraphs>157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 Wednesday 20th May  </vt:lpstr>
      <vt:lpstr>Health and Wellbeing </vt:lpstr>
      <vt:lpstr>Spelling (Tom Fletcher &amp; Roald Dahl groups) </vt:lpstr>
      <vt:lpstr>PowerPoint Presentation</vt:lpstr>
      <vt:lpstr>Spelling slide  (Tom Fletcher &amp; Roald Dahl groups) </vt:lpstr>
      <vt:lpstr>PowerPoint Presentation</vt:lpstr>
      <vt:lpstr>PowerPoint Presentation</vt:lpstr>
      <vt:lpstr>Reading </vt:lpstr>
      <vt:lpstr>Maths (slide 1)    </vt:lpstr>
      <vt:lpstr>Maths (slide 2)    </vt:lpstr>
      <vt:lpstr>Maths (slide 3)    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Finding One Third (⅓)</vt:lpstr>
      <vt:lpstr>Maths    </vt:lpstr>
      <vt:lpstr>Challenge Afternoon   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311</cp:revision>
  <dcterms:created xsi:type="dcterms:W3CDTF">2020-03-21T18:06:53Z</dcterms:created>
  <dcterms:modified xsi:type="dcterms:W3CDTF">2020-05-20T07:59:02Z</dcterms:modified>
</cp:coreProperties>
</file>