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6"/>
  </p:notesMasterIdLst>
  <p:sldIdLst>
    <p:sldId id="256" r:id="rId2"/>
    <p:sldId id="257" r:id="rId3"/>
    <p:sldId id="273" r:id="rId4"/>
    <p:sldId id="265" r:id="rId5"/>
    <p:sldId id="274" r:id="rId6"/>
    <p:sldId id="275" r:id="rId7"/>
    <p:sldId id="276" r:id="rId8"/>
    <p:sldId id="277" r:id="rId9"/>
    <p:sldId id="278" r:id="rId10"/>
    <p:sldId id="259" r:id="rId11"/>
    <p:sldId id="270" r:id="rId12"/>
    <p:sldId id="271" r:id="rId13"/>
    <p:sldId id="279"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66FF33"/>
    <a:srgbClr val="FF66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4" autoAdjust="0"/>
    <p:restoredTop sz="94660"/>
  </p:normalViewPr>
  <p:slideViewPr>
    <p:cSldViewPr>
      <p:cViewPr varScale="1">
        <p:scale>
          <a:sx n="55" d="100"/>
          <a:sy n="55" d="100"/>
        </p:scale>
        <p:origin x="-96"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AE9E0-1960-4C64-8A3E-AB60B72511E5}" type="datetimeFigureOut">
              <a:rPr lang="en-GB" smtClean="0"/>
              <a:t>19/05/2020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F320A-69C6-42B7-B01E-5838488FB4DE}" type="slidenum">
              <a:rPr lang="en-GB" smtClean="0"/>
              <a:t>‹#›</a:t>
            </a:fld>
            <a:endParaRPr lang="en-GB"/>
          </a:p>
        </p:txBody>
      </p:sp>
    </p:spTree>
    <p:extLst>
      <p:ext uri="{BB962C8B-B14F-4D97-AF65-F5344CB8AC3E}">
        <p14:creationId xmlns:p14="http://schemas.microsoft.com/office/powerpoint/2010/main" val="142944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24FD3-DA4C-4A0E-81F8-6ECB430FA298}"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524FD3-DA4C-4A0E-81F8-6ECB430FA298}"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524FD3-DA4C-4A0E-81F8-6ECB430FA298}" type="datetimeFigureOut">
              <a:rPr lang="en-GB" smtClean="0"/>
              <a:t>19/05/2020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24FD3-DA4C-4A0E-81F8-6ECB430FA298}" type="datetimeFigureOut">
              <a:rPr lang="en-GB" smtClean="0"/>
              <a:t>19/05/2020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24FD3-DA4C-4A0E-81F8-6ECB430FA298}" type="datetimeFigureOut">
              <a:rPr lang="en-GB" smtClean="0"/>
              <a:t>19/05/2020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4524FD3-DA4C-4A0E-81F8-6ECB430FA298}" type="datetimeFigureOut">
              <a:rPr lang="en-GB" smtClean="0"/>
              <a:t>19/05/2020</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7E743A06-F6AF-4C0E-8F0E-DA186D2E19F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atNkI6QFZ5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uk.ixl.com/math/year-2/add-using-doubles-minus-one" TargetMode="External"/><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ww.youtube.com/watch?v=0vLvoEXLApA" TargetMode="External"/><Relationship Id="rId7" Type="http://schemas.openxmlformats.org/officeDocument/2006/relationships/hyperlink" Target="https://www.youtube.com/watch?v=pVfuTsu31ms" TargetMode="External"/><Relationship Id="rId2" Type="http://schemas.openxmlformats.org/officeDocument/2006/relationships/hyperlink" Target="https://www.youtube.com/watch?v=FKF6iPL3kTc" TargetMode="External"/><Relationship Id="rId1" Type="http://schemas.openxmlformats.org/officeDocument/2006/relationships/slideLayout" Target="../slideLayouts/slideLayout2.xml"/><Relationship Id="rId6" Type="http://schemas.openxmlformats.org/officeDocument/2006/relationships/hyperlink" Target="https://www.youtube.com/watch?v=wkPUqZ5fEHo" TargetMode="External"/><Relationship Id="rId5" Type="http://schemas.openxmlformats.org/officeDocument/2006/relationships/hyperlink" Target="https://www.youtube.com/watch?v=_NdJtdfYoMc" TargetMode="External"/><Relationship Id="rId4" Type="http://schemas.openxmlformats.org/officeDocument/2006/relationships/hyperlink" Target="https://www.youtube.com/watch?v=8o4CQkSGZoQ" TargetMode="External"/><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youtube.com/watch?v=Emb2yvwAHtc" TargetMode="Externa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7975" y="404664"/>
            <a:ext cx="8512497" cy="619268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71600" y="404664"/>
            <a:ext cx="7128792" cy="17281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09442" y="476673"/>
            <a:ext cx="7117180" cy="792087"/>
          </a:xfrm>
        </p:spPr>
        <p:txBody>
          <a:bodyPr/>
          <a:lstStyle/>
          <a:p>
            <a:pPr algn="ctr"/>
            <a:r>
              <a:rPr lang="en-GB" b="1" dirty="0" smtClean="0">
                <a:solidFill>
                  <a:schemeClr val="tx1"/>
                </a:solidFill>
                <a:latin typeface="Comic Sans MS" panose="030F0702030302020204" pitchFamily="66" charset="0"/>
              </a:rPr>
              <a:t>Wednesday </a:t>
            </a:r>
            <a:r>
              <a:rPr lang="en-GB" b="1" dirty="0" smtClean="0">
                <a:solidFill>
                  <a:schemeClr val="tx1"/>
                </a:solidFill>
                <a:latin typeface="Comic Sans MS" panose="030F0702030302020204" pitchFamily="66" charset="0"/>
              </a:rPr>
              <a:t>20</a:t>
            </a:r>
            <a:r>
              <a:rPr lang="en-GB" b="1" baseline="30000" dirty="0" smtClean="0">
                <a:solidFill>
                  <a:schemeClr val="tx1"/>
                </a:solidFill>
                <a:latin typeface="Comic Sans MS" panose="030F0702030302020204" pitchFamily="66" charset="0"/>
              </a:rPr>
              <a:t>th</a:t>
            </a:r>
            <a:r>
              <a:rPr lang="en-GB" b="1" dirty="0" smtClean="0">
                <a:solidFill>
                  <a:schemeClr val="tx1"/>
                </a:solidFill>
                <a:latin typeface="Comic Sans MS" panose="030F0702030302020204" pitchFamily="66" charset="0"/>
              </a:rPr>
              <a:t> </a:t>
            </a:r>
            <a:r>
              <a:rPr lang="en-GB" b="1" dirty="0" smtClean="0">
                <a:solidFill>
                  <a:schemeClr val="tx1"/>
                </a:solidFill>
                <a:latin typeface="Comic Sans MS" panose="030F0702030302020204" pitchFamily="66" charset="0"/>
              </a:rPr>
              <a:t>of May</a:t>
            </a:r>
            <a:endParaRPr lang="en-GB" b="1" dirty="0">
              <a:solidFill>
                <a:schemeClr val="tx1"/>
              </a:solidFill>
              <a:latin typeface="Comic Sans MS" panose="030F0702030302020204" pitchFamily="66" charset="0"/>
            </a:endParaRPr>
          </a:p>
        </p:txBody>
      </p:sp>
      <p:sp>
        <p:nvSpPr>
          <p:cNvPr id="3" name="Subtitle 2"/>
          <p:cNvSpPr>
            <a:spLocks noGrp="1"/>
          </p:cNvSpPr>
          <p:nvPr>
            <p:ph type="subTitle" idx="1"/>
          </p:nvPr>
        </p:nvSpPr>
        <p:spPr>
          <a:xfrm>
            <a:off x="1005633" y="1196752"/>
            <a:ext cx="7117180" cy="5256584"/>
          </a:xfrm>
        </p:spPr>
        <p:txBody>
          <a:bodyPr>
            <a:normAutofit/>
          </a:bodyPr>
          <a:lstStyle/>
          <a:p>
            <a:pPr algn="ctr"/>
            <a:r>
              <a:rPr lang="en-GB" sz="2800" b="1" dirty="0" smtClean="0">
                <a:solidFill>
                  <a:schemeClr val="tx1"/>
                </a:solidFill>
                <a:latin typeface="Comic Sans MS" panose="030F0702030302020204" pitchFamily="66" charset="0"/>
              </a:rPr>
              <a:t>Good Morning Primary 3!</a:t>
            </a:r>
          </a:p>
          <a:p>
            <a:pPr algn="ctr"/>
            <a:endParaRPr lang="en-GB" b="1" dirty="0">
              <a:latin typeface="Comic Sans MS" panose="030F0702030302020204" pitchFamily="66" charset="0"/>
            </a:endParaRPr>
          </a:p>
          <a:p>
            <a:pPr algn="ctr"/>
            <a:r>
              <a:rPr lang="en-GB" sz="2800" b="1" dirty="0" smtClean="0">
                <a:solidFill>
                  <a:schemeClr val="tx1"/>
                </a:solidFill>
                <a:latin typeface="Comic Sans MS" panose="030F0702030302020204" pitchFamily="66" charset="0"/>
              </a:rPr>
              <a:t>Bonjour la class!  Ca </a:t>
            </a:r>
            <a:r>
              <a:rPr lang="en-GB" sz="2800" b="1" dirty="0" err="1" smtClean="0">
                <a:solidFill>
                  <a:schemeClr val="tx1"/>
                </a:solidFill>
                <a:latin typeface="Comic Sans MS" panose="030F0702030302020204" pitchFamily="66" charset="0"/>
              </a:rPr>
              <a:t>Va</a:t>
            </a:r>
            <a:r>
              <a:rPr lang="en-GB" sz="2800" b="1" dirty="0" smtClean="0">
                <a:solidFill>
                  <a:schemeClr val="tx1"/>
                </a:solidFill>
                <a:latin typeface="Comic Sans MS" panose="030F0702030302020204" pitchFamily="66" charset="0"/>
              </a:rPr>
              <a:t>?</a:t>
            </a:r>
          </a:p>
          <a:p>
            <a:pPr algn="ctr"/>
            <a:r>
              <a:rPr lang="en-GB" dirty="0" smtClean="0">
                <a:solidFill>
                  <a:schemeClr val="tx1"/>
                </a:solidFill>
                <a:latin typeface="Comic Sans MS" panose="030F0702030302020204" pitchFamily="66" charset="0"/>
              </a:rPr>
              <a:t>Can you say todays date in French?</a:t>
            </a:r>
          </a:p>
          <a:p>
            <a:pPr algn="ctr"/>
            <a:r>
              <a:rPr lang="en-GB" dirty="0" err="1" smtClean="0">
                <a:solidFill>
                  <a:schemeClr val="tx1"/>
                </a:solidFill>
                <a:latin typeface="Comic Sans MS" panose="030F0702030302020204" pitchFamily="66" charset="0"/>
              </a:rPr>
              <a:t>Aujourd’hui</a:t>
            </a:r>
            <a:r>
              <a:rPr lang="en-GB" dirty="0" smtClean="0">
                <a:solidFill>
                  <a:schemeClr val="tx1"/>
                </a:solidFill>
                <a:latin typeface="Comic Sans MS" panose="030F0702030302020204" pitchFamily="66" charset="0"/>
              </a:rPr>
              <a:t> </a:t>
            </a:r>
            <a:r>
              <a:rPr lang="en-GB" dirty="0" err="1" smtClean="0">
                <a:solidFill>
                  <a:schemeClr val="tx1"/>
                </a:solidFill>
                <a:latin typeface="Comic Sans MS" panose="030F0702030302020204" pitchFamily="66" charset="0"/>
              </a:rPr>
              <a:t>c’est</a:t>
            </a:r>
            <a:r>
              <a:rPr lang="en-GB" dirty="0" smtClean="0">
                <a:solidFill>
                  <a:schemeClr val="tx1"/>
                </a:solidFill>
                <a:latin typeface="Comic Sans MS" panose="030F0702030302020204" pitchFamily="66" charset="0"/>
              </a:rPr>
              <a:t> (</a:t>
            </a:r>
            <a:r>
              <a:rPr lang="en-GB" b="1" dirty="0" smtClean="0">
                <a:solidFill>
                  <a:schemeClr val="tx1"/>
                </a:solidFill>
                <a:latin typeface="Comic Sans MS" panose="030F0702030302020204" pitchFamily="66" charset="0"/>
              </a:rPr>
              <a:t>M…………………) </a:t>
            </a:r>
            <a:r>
              <a:rPr lang="en-GB" dirty="0" smtClean="0">
                <a:solidFill>
                  <a:schemeClr val="tx1"/>
                </a:solidFill>
                <a:latin typeface="Comic Sans MS" panose="030F0702030302020204" pitchFamily="66" charset="0"/>
              </a:rPr>
              <a:t>20</a:t>
            </a:r>
            <a:r>
              <a:rPr lang="en-GB" baseline="30000" dirty="0" smtClean="0">
                <a:solidFill>
                  <a:schemeClr val="tx1"/>
                </a:solidFill>
                <a:latin typeface="Comic Sans MS" panose="030F0702030302020204" pitchFamily="66" charset="0"/>
              </a:rPr>
              <a:t>th</a:t>
            </a:r>
            <a:r>
              <a:rPr lang="en-GB" dirty="0" smtClean="0">
                <a:solidFill>
                  <a:schemeClr val="tx1"/>
                </a:solidFill>
                <a:latin typeface="Comic Sans MS" panose="030F0702030302020204" pitchFamily="66" charset="0"/>
              </a:rPr>
              <a:t> </a:t>
            </a:r>
            <a:r>
              <a:rPr lang="en-GB" dirty="0" smtClean="0">
                <a:solidFill>
                  <a:schemeClr val="tx1"/>
                </a:solidFill>
                <a:latin typeface="Comic Sans MS" panose="030F0702030302020204" pitchFamily="66" charset="0"/>
              </a:rPr>
              <a:t>(</a:t>
            </a:r>
            <a:r>
              <a:rPr lang="en-GB" b="1" dirty="0" smtClean="0">
                <a:solidFill>
                  <a:schemeClr val="tx1"/>
                </a:solidFill>
                <a:latin typeface="Comic Sans MS" panose="030F0702030302020204" pitchFamily="66" charset="0"/>
              </a:rPr>
              <a:t>M</a:t>
            </a:r>
            <a:r>
              <a:rPr lang="en-GB" b="1" dirty="0" smtClean="0">
                <a:solidFill>
                  <a:schemeClr val="tx1"/>
                </a:solidFill>
                <a:latin typeface="Comic Sans MS" panose="030F0702030302020204" pitchFamily="66" charset="0"/>
              </a:rPr>
              <a:t>…………</a:t>
            </a:r>
            <a:r>
              <a:rPr lang="en-GB" dirty="0" smtClean="0">
                <a:solidFill>
                  <a:schemeClr val="tx1"/>
                </a:solidFill>
                <a:latin typeface="Comic Sans MS" panose="030F0702030302020204" pitchFamily="66" charset="0"/>
              </a:rPr>
              <a:t>) 2020</a:t>
            </a:r>
          </a:p>
          <a:p>
            <a:pPr algn="ctr"/>
            <a:endParaRPr lang="en-GB" dirty="0" smtClean="0">
              <a:solidFill>
                <a:schemeClr val="tx1"/>
              </a:solidFill>
              <a:latin typeface="Comic Sans MS" panose="030F0702030302020204" pitchFamily="66" charset="0"/>
            </a:endParaRPr>
          </a:p>
          <a:p>
            <a:pPr algn="ctr">
              <a:lnSpc>
                <a:spcPct val="110000"/>
              </a:lnSpc>
            </a:pPr>
            <a:r>
              <a:rPr lang="en-GB" b="1" dirty="0" smtClean="0">
                <a:solidFill>
                  <a:schemeClr val="tx1"/>
                </a:solidFill>
                <a:latin typeface="Comic Sans MS" panose="030F0702030302020204" pitchFamily="66" charset="0"/>
              </a:rPr>
              <a:t>LI: To say simple greetings in French </a:t>
            </a:r>
          </a:p>
          <a:p>
            <a:pPr algn="ctr">
              <a:lnSpc>
                <a:spcPct val="110000"/>
              </a:lnSpc>
            </a:pPr>
            <a:r>
              <a:rPr lang="en-GB" dirty="0" smtClean="0">
                <a:solidFill>
                  <a:schemeClr val="tx1"/>
                </a:solidFill>
                <a:latin typeface="Comic Sans MS" panose="030F0702030302020204" pitchFamily="66" charset="0"/>
              </a:rPr>
              <a:t>Watch: Bonjour! Bonjour!</a:t>
            </a:r>
            <a:endParaRPr lang="en-GB" dirty="0" smtClean="0">
              <a:solidFill>
                <a:schemeClr val="tx1"/>
              </a:solidFill>
              <a:latin typeface="Comic Sans MS" panose="030F0702030302020204" pitchFamily="66" charset="0"/>
            </a:endParaRPr>
          </a:p>
          <a:p>
            <a:pPr algn="ctr"/>
            <a:r>
              <a:rPr lang="en-GB" dirty="0">
                <a:latin typeface="Comic Sans MS" panose="030F0702030302020204" pitchFamily="66" charset="0"/>
                <a:hlinkClick r:id="rId2"/>
              </a:rPr>
              <a:t>https://www.youtube.com/watch?v=atNkI6QFZ50</a:t>
            </a:r>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2" descr="C:\Users\jenna.mclean\Desktop\bonjour.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047" y="5448085"/>
            <a:ext cx="2430352" cy="138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00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11" y="451894"/>
            <a:ext cx="7934398" cy="792088"/>
          </a:xfrm>
        </p:spPr>
        <p:txBody>
          <a:bodyPr>
            <a:normAutofit/>
          </a:bodyPr>
          <a:lstStyle/>
          <a:p>
            <a:pPr algn="ctr"/>
            <a:r>
              <a:rPr lang="en-GB" sz="3600" b="1" u="sng" dirty="0" smtClean="0">
                <a:latin typeface="Comic Sans MS" panose="030F0702030302020204" pitchFamily="66" charset="0"/>
              </a:rPr>
              <a:t>Numeracy Activities </a:t>
            </a:r>
            <a:endParaRPr lang="en-GB" sz="3600" b="1" u="sng"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adding cartoo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007552" y="229423"/>
            <a:ext cx="2088232" cy="1528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7969" y="1925702"/>
            <a:ext cx="8562282" cy="47941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1337" y="103226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10358" y="1217816"/>
            <a:ext cx="6696744" cy="707886"/>
          </a:xfrm>
          <a:prstGeom prst="rect">
            <a:avLst/>
          </a:prstGeom>
          <a:noFill/>
        </p:spPr>
        <p:txBody>
          <a:bodyPr wrap="square" rtlCol="0">
            <a:spAutoFit/>
          </a:bodyPr>
          <a:lstStyle/>
          <a:p>
            <a:r>
              <a:rPr lang="en-GB" sz="2000" b="1" dirty="0" smtClean="0">
                <a:latin typeface="Comic Sans MS" panose="030F0702030302020204" pitchFamily="66" charset="0"/>
              </a:rPr>
              <a:t>LI: We are learning </a:t>
            </a:r>
            <a:r>
              <a:rPr lang="en-GB" sz="2000" b="1" dirty="0" smtClean="0">
                <a:latin typeface="Comic Sans MS" panose="030F0702030302020204" pitchFamily="66" charset="0"/>
              </a:rPr>
              <a:t>to develop a range of addition and subtraction strategies. </a:t>
            </a:r>
            <a:endParaRPr lang="en-GB" sz="2000" b="1" dirty="0">
              <a:latin typeface="Comic Sans MS" panose="030F0702030302020204" pitchFamily="66" charset="0"/>
            </a:endParaRPr>
          </a:p>
        </p:txBody>
      </p:sp>
      <p:sp>
        <p:nvSpPr>
          <p:cNvPr id="10" name="TextBox 9"/>
          <p:cNvSpPr txBox="1"/>
          <p:nvPr/>
        </p:nvSpPr>
        <p:spPr>
          <a:xfrm>
            <a:off x="698436" y="2132856"/>
            <a:ext cx="8211815" cy="4662815"/>
          </a:xfrm>
          <a:prstGeom prst="rect">
            <a:avLst/>
          </a:prstGeom>
          <a:noFill/>
        </p:spPr>
        <p:txBody>
          <a:bodyPr wrap="square" rtlCol="0">
            <a:spAutoFit/>
          </a:bodyPr>
          <a:lstStyle/>
          <a:p>
            <a:pPr algn="ctr"/>
            <a:r>
              <a:rPr lang="en-GB" sz="2400" b="1" dirty="0" smtClean="0">
                <a:latin typeface="Comic Sans MS" panose="030F0702030302020204" pitchFamily="66" charset="0"/>
              </a:rPr>
              <a:t>1. Addition and Subtraction Booklet – Page 2</a:t>
            </a:r>
            <a:endParaRPr lang="en-GB" sz="2400" dirty="0" smtClean="0">
              <a:latin typeface="Comic Sans MS" panose="030F0702030302020204" pitchFamily="66" charset="0"/>
            </a:endParaRPr>
          </a:p>
          <a:p>
            <a:pPr algn="ctr"/>
            <a:endParaRPr lang="en-GB" sz="2400" b="1" dirty="0" smtClean="0">
              <a:latin typeface="Comic Sans MS" panose="030F0702030302020204" pitchFamily="66" charset="0"/>
            </a:endParaRPr>
          </a:p>
          <a:p>
            <a:pPr algn="ctr"/>
            <a:endParaRPr lang="en-GB" sz="2400" b="1" dirty="0" smtClean="0">
              <a:latin typeface="Comic Sans MS" panose="030F0702030302020204" pitchFamily="66" charset="0"/>
            </a:endParaRPr>
          </a:p>
          <a:p>
            <a:pPr algn="ctr"/>
            <a:endParaRPr lang="en-GB" sz="2400" b="1" dirty="0">
              <a:latin typeface="Comic Sans MS" panose="030F0702030302020204" pitchFamily="66" charset="0"/>
            </a:endParaRPr>
          </a:p>
          <a:p>
            <a:pPr algn="ctr"/>
            <a:endParaRPr lang="en-GB" sz="2400" b="1" dirty="0" smtClean="0">
              <a:latin typeface="Comic Sans MS" panose="030F0702030302020204" pitchFamily="66" charset="0"/>
            </a:endParaRPr>
          </a:p>
          <a:p>
            <a:pPr algn="ctr"/>
            <a:endParaRPr lang="en-GB" sz="2400" b="1" dirty="0">
              <a:latin typeface="Comic Sans MS" panose="030F0702030302020204" pitchFamily="66" charset="0"/>
            </a:endParaRPr>
          </a:p>
          <a:p>
            <a:pPr algn="ctr"/>
            <a:endParaRPr lang="en-GB" sz="2400" b="1" dirty="0" smtClean="0">
              <a:latin typeface="Comic Sans MS" panose="030F0702030302020204" pitchFamily="66" charset="0"/>
            </a:endParaRPr>
          </a:p>
          <a:p>
            <a:pPr algn="ctr"/>
            <a:endParaRPr lang="en-GB" sz="2400" b="1" dirty="0" smtClean="0">
              <a:latin typeface="Comic Sans MS" panose="030F0702030302020204" pitchFamily="66" charset="0"/>
            </a:endParaRPr>
          </a:p>
          <a:p>
            <a:pPr algn="ctr"/>
            <a:endParaRPr lang="en-GB" sz="2400" b="1" dirty="0" smtClean="0">
              <a:latin typeface="Comic Sans MS" panose="030F0702030302020204" pitchFamily="66" charset="0"/>
            </a:endParaRPr>
          </a:p>
          <a:p>
            <a:pPr algn="ctr"/>
            <a:r>
              <a:rPr lang="en-GB" sz="2400" b="1" dirty="0" smtClean="0">
                <a:latin typeface="Comic Sans MS" panose="030F0702030302020204" pitchFamily="66" charset="0"/>
              </a:rPr>
              <a:t>2. IXL Maths </a:t>
            </a:r>
            <a:r>
              <a:rPr lang="en-GB" sz="2400" dirty="0" smtClean="0">
                <a:latin typeface="Comic Sans MS" panose="030F0702030302020204" pitchFamily="66" charset="0"/>
              </a:rPr>
              <a:t>– ‘add using doubles minus one’</a:t>
            </a:r>
          </a:p>
          <a:p>
            <a:pPr algn="ctr"/>
            <a:r>
              <a:rPr lang="en-GB" sz="2400" dirty="0">
                <a:latin typeface="Comic Sans MS" panose="030F0702030302020204" pitchFamily="66" charset="0"/>
                <a:hlinkClick r:id="rId6"/>
              </a:rPr>
              <a:t>https://</a:t>
            </a:r>
            <a:r>
              <a:rPr lang="en-GB" sz="2400" dirty="0" smtClean="0">
                <a:latin typeface="Comic Sans MS" panose="030F0702030302020204" pitchFamily="66" charset="0"/>
                <a:hlinkClick r:id="rId6"/>
              </a:rPr>
              <a:t>uk.ixl.com/math/year-2/add-using-doubles-minus-one</a:t>
            </a:r>
            <a:r>
              <a:rPr lang="en-GB" sz="3300" b="1" dirty="0" smtClean="0">
                <a:latin typeface="Comic Sans MS" panose="030F0702030302020204" pitchFamily="66" charset="0"/>
              </a:rPr>
              <a:t> </a:t>
            </a:r>
            <a:endParaRPr lang="en-GB" sz="3300" b="1" dirty="0" smtClean="0">
              <a:latin typeface="Comic Sans MS" panose="030F0702030302020204" pitchFamily="66" charset="0"/>
            </a:endParaRPr>
          </a:p>
        </p:txBody>
      </p:sp>
      <p:pic>
        <p:nvPicPr>
          <p:cNvPr id="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5151" y="2562660"/>
            <a:ext cx="2107917" cy="281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820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2008"/>
            <a:ext cx="8568952" cy="836712"/>
          </a:xfrm>
        </p:spPr>
        <p:txBody>
          <a:bodyPr/>
          <a:lstStyle/>
          <a:p>
            <a:pPr algn="ctr"/>
            <a:r>
              <a:rPr lang="en-GB" sz="4400" b="1" u="sng" cap="none" dirty="0" smtClean="0">
                <a:latin typeface="Comic Sans MS" panose="030F0702030302020204" pitchFamily="66" charset="0"/>
              </a:rPr>
              <a:t>Play</a:t>
            </a:r>
            <a:r>
              <a:rPr lang="en-GB" sz="4400" b="1" u="sng" dirty="0">
                <a:latin typeface="Comic Sans MS" panose="030F0702030302020204" pitchFamily="66" charset="0"/>
              </a:rPr>
              <a:t> </a:t>
            </a:r>
            <a:r>
              <a:rPr lang="en-GB" sz="4400" b="1" u="sng" dirty="0" smtClean="0">
                <a:latin typeface="Comic Sans MS" panose="030F0702030302020204" pitchFamily="66" charset="0"/>
              </a:rPr>
              <a:t>Topic: Obstacle Course</a:t>
            </a:r>
            <a:endParaRPr lang="en-GB" sz="4400" b="1" u="sng" cap="none" dirty="0">
              <a:latin typeface="Comic Sans MS" panose="030F0702030302020204" pitchFamily="66" charset="0"/>
            </a:endParaRPr>
          </a:p>
        </p:txBody>
      </p:sp>
      <p:sp>
        <p:nvSpPr>
          <p:cNvPr id="3" name="Content Placeholder 2"/>
          <p:cNvSpPr>
            <a:spLocks noGrp="1"/>
          </p:cNvSpPr>
          <p:nvPr>
            <p:ph idx="1"/>
          </p:nvPr>
        </p:nvSpPr>
        <p:spPr>
          <a:xfrm>
            <a:off x="323528" y="980728"/>
            <a:ext cx="8431088" cy="5760640"/>
          </a:xfrm>
          <a:solidFill>
            <a:schemeClr val="accent2">
              <a:lumMod val="20000"/>
              <a:lumOff val="80000"/>
            </a:schemeClr>
          </a:solidFill>
        </p:spPr>
        <p:txBody>
          <a:bodyPr>
            <a:normAutofit fontScale="92500" lnSpcReduction="20000"/>
          </a:bodyPr>
          <a:lstStyle/>
          <a:p>
            <a:pPr marL="0" indent="0" algn="ctr">
              <a:buNone/>
            </a:pPr>
            <a:r>
              <a:rPr lang="en-GB" sz="2600" b="1" cap="none" dirty="0" smtClean="0">
                <a:latin typeface="Comic Sans MS" panose="030F0702030302020204" pitchFamily="66" charset="0"/>
              </a:rPr>
              <a:t>*Your challenge today is to make an </a:t>
            </a:r>
            <a:r>
              <a:rPr lang="en-GB" sz="2600" b="1" dirty="0">
                <a:latin typeface="Comic Sans MS" panose="030F0702030302020204" pitchFamily="66" charset="0"/>
              </a:rPr>
              <a:t>at </a:t>
            </a:r>
            <a:r>
              <a:rPr lang="en-GB" sz="2600" b="1" dirty="0" smtClean="0">
                <a:latin typeface="Comic Sans MS" panose="030F0702030302020204" pitchFamily="66" charset="0"/>
              </a:rPr>
              <a:t>home obstacle </a:t>
            </a:r>
            <a:r>
              <a:rPr lang="en-GB" sz="2600" b="1" dirty="0">
                <a:latin typeface="Comic Sans MS" panose="030F0702030302020204" pitchFamily="66" charset="0"/>
              </a:rPr>
              <a:t>course</a:t>
            </a:r>
            <a:r>
              <a:rPr lang="en-GB" sz="2600" dirty="0">
                <a:latin typeface="Comic Sans MS" panose="030F0702030302020204" pitchFamily="66" charset="0"/>
              </a:rPr>
              <a:t>* </a:t>
            </a:r>
          </a:p>
          <a:p>
            <a:pPr marL="514350" indent="-514350">
              <a:buFont typeface="+mj-lt"/>
              <a:buAutoNum type="arabicPeriod"/>
            </a:pPr>
            <a:r>
              <a:rPr lang="en-GB" sz="2600" dirty="0" smtClean="0">
                <a:latin typeface="Comic Sans MS" panose="030F0702030302020204" pitchFamily="66" charset="0"/>
              </a:rPr>
              <a:t>You can set up your obstacle course </a:t>
            </a:r>
            <a:r>
              <a:rPr lang="en-GB" sz="2600" cap="none" dirty="0" smtClean="0">
                <a:latin typeface="Comic Sans MS" panose="030F0702030302020204" pitchFamily="66" charset="0"/>
              </a:rPr>
              <a:t>either indoors or outdoors in your garden.</a:t>
            </a:r>
          </a:p>
          <a:p>
            <a:pPr marL="514350" indent="-514350">
              <a:buFont typeface="+mj-lt"/>
              <a:buAutoNum type="arabicPeriod"/>
            </a:pPr>
            <a:r>
              <a:rPr lang="en-GB" sz="2600" dirty="0" smtClean="0">
                <a:latin typeface="Comic Sans MS" panose="030F0702030302020204" pitchFamily="66" charset="0"/>
              </a:rPr>
              <a:t>Your obstacle course should be made using only what you already have at home.</a:t>
            </a:r>
          </a:p>
          <a:p>
            <a:pPr marL="514350" indent="-514350">
              <a:buFont typeface="+mj-lt"/>
              <a:buAutoNum type="arabicPeriod"/>
            </a:pPr>
            <a:endParaRPr lang="en-GB" sz="2600" dirty="0" smtClean="0">
              <a:latin typeface="Comic Sans MS" panose="030F0702030302020204" pitchFamily="66" charset="0"/>
            </a:endParaRPr>
          </a:p>
          <a:p>
            <a:pPr marL="0" indent="0">
              <a:buNone/>
            </a:pPr>
            <a:endParaRPr lang="en-GB" sz="2600" dirty="0" smtClean="0">
              <a:solidFill>
                <a:srgbClr val="FF0000"/>
              </a:solidFill>
              <a:latin typeface="Comic Sans MS" panose="030F0702030302020204" pitchFamily="66" charset="0"/>
            </a:endParaRPr>
          </a:p>
          <a:p>
            <a:pPr marL="0" indent="0">
              <a:buNone/>
            </a:pPr>
            <a:endParaRPr lang="en-GB" sz="2600" dirty="0">
              <a:solidFill>
                <a:srgbClr val="FF0000"/>
              </a:solidFill>
              <a:latin typeface="Comic Sans MS" panose="030F0702030302020204" pitchFamily="66" charset="0"/>
            </a:endParaRPr>
          </a:p>
          <a:p>
            <a:pPr marL="0" indent="0">
              <a:buNone/>
            </a:pPr>
            <a:endParaRPr lang="en-GB" sz="2600" dirty="0" smtClean="0">
              <a:solidFill>
                <a:srgbClr val="FF0000"/>
              </a:solidFill>
              <a:latin typeface="Comic Sans MS" panose="030F0702030302020204" pitchFamily="66" charset="0"/>
            </a:endParaRPr>
          </a:p>
          <a:p>
            <a:pPr marL="0" indent="0">
              <a:buNone/>
            </a:pPr>
            <a:endParaRPr lang="en-GB" sz="2600" dirty="0">
              <a:solidFill>
                <a:srgbClr val="FF0000"/>
              </a:solidFill>
              <a:latin typeface="Comic Sans MS" panose="030F0702030302020204" pitchFamily="66" charset="0"/>
            </a:endParaRPr>
          </a:p>
          <a:p>
            <a:pPr marL="0" indent="0">
              <a:buNone/>
            </a:pPr>
            <a:endParaRPr lang="en-GB" sz="2600" dirty="0" smtClean="0">
              <a:solidFill>
                <a:srgbClr val="FF0000"/>
              </a:solidFill>
              <a:latin typeface="Comic Sans MS" panose="030F0702030302020204" pitchFamily="66" charset="0"/>
            </a:endParaRPr>
          </a:p>
          <a:p>
            <a:pPr marL="0" indent="0">
              <a:buNone/>
            </a:pPr>
            <a:r>
              <a:rPr lang="en-GB" sz="2600" dirty="0" smtClean="0">
                <a:solidFill>
                  <a:srgbClr val="FF0000"/>
                </a:solidFill>
                <a:latin typeface="Comic Sans MS" panose="030F0702030302020204" pitchFamily="66" charset="0"/>
              </a:rPr>
              <a:t>There are some obstacle course videos that might help you come up with your own ideas on the next slide. </a:t>
            </a:r>
          </a:p>
        </p:txBody>
      </p:sp>
      <p:pic>
        <p:nvPicPr>
          <p:cNvPr id="10" name="Picture 9" descr="C:\Users\lara.cunningham\AppData\Local\Microsoft\Windows\INetCache\IE\3EBKTLPU\7498584772_8a1a7a049e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212976"/>
            <a:ext cx="5015880" cy="245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2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75724"/>
            <a:ext cx="8136904" cy="2969300"/>
          </a:xfrm>
          <a:solidFill>
            <a:schemeClr val="accent2">
              <a:lumMod val="20000"/>
              <a:lumOff val="80000"/>
            </a:schemeClr>
          </a:solidFill>
        </p:spPr>
        <p:txBody>
          <a:bodyPr/>
          <a:lstStyle/>
          <a:p>
            <a:pPr marL="0" indent="0"/>
            <a:r>
              <a:rPr lang="en-GB" sz="2000" b="1" u="sng" dirty="0">
                <a:latin typeface="Comic Sans MS" panose="030F0702030302020204" pitchFamily="66" charset="0"/>
              </a:rPr>
              <a:t>Indoor Obstacle Courses</a:t>
            </a:r>
            <a:r>
              <a:rPr lang="en-GB" sz="2000" dirty="0">
                <a:latin typeface="Comic Sans MS" panose="030F0702030302020204" pitchFamily="66" charset="0"/>
              </a:rPr>
              <a:t>:</a:t>
            </a:r>
            <a:br>
              <a:rPr lang="en-GB" sz="2000" dirty="0">
                <a:latin typeface="Comic Sans MS" panose="030F0702030302020204" pitchFamily="66" charset="0"/>
              </a:rPr>
            </a:br>
            <a:r>
              <a:rPr lang="en-GB" sz="2000" dirty="0">
                <a:latin typeface="Comic Sans MS" panose="030F0702030302020204" pitchFamily="66" charset="0"/>
                <a:hlinkClick r:id="rId2"/>
              </a:rPr>
              <a:t>https://www.youtube.com/watch?v=FKF6iPL3kTc</a:t>
            </a: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hlinkClick r:id="rId3"/>
              </a:rPr>
              <a:t>https://www.youtube.com/watch?v=0vLvoEXLApA</a:t>
            </a: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hlinkClick r:id="rId4"/>
              </a:rPr>
              <a:t>https://www.youtube.com/watch?v=8o4CQkSGZoQ</a:t>
            </a: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b="1" u="sng" dirty="0" smtClean="0">
                <a:latin typeface="Comic Sans MS" panose="030F0702030302020204" pitchFamily="66" charset="0"/>
              </a:rPr>
              <a:t>Garden </a:t>
            </a:r>
            <a:r>
              <a:rPr lang="en-GB" sz="2000" b="1" u="sng" dirty="0">
                <a:latin typeface="Comic Sans MS" panose="030F0702030302020204" pitchFamily="66" charset="0"/>
              </a:rPr>
              <a:t>Obstacle Courses: </a:t>
            </a:r>
            <a:br>
              <a:rPr lang="en-GB" sz="2000" b="1" u="sng" dirty="0">
                <a:latin typeface="Comic Sans MS" panose="030F0702030302020204" pitchFamily="66" charset="0"/>
              </a:rPr>
            </a:br>
            <a:r>
              <a:rPr lang="en-GB" sz="2000" dirty="0">
                <a:latin typeface="Comic Sans MS" panose="030F0702030302020204" pitchFamily="66" charset="0"/>
                <a:hlinkClick r:id="rId5"/>
              </a:rPr>
              <a:t>https://www.youtube.com/watch?v=_NdJtdfYoMc</a:t>
            </a:r>
            <a:r>
              <a:rPr lang="en-GB" sz="2000" dirty="0">
                <a:latin typeface="Comic Sans MS" panose="030F0702030302020204" pitchFamily="66" charset="0"/>
              </a:rPr>
              <a:t> </a:t>
            </a:r>
            <a:br>
              <a:rPr lang="en-GB" sz="2000" dirty="0">
                <a:latin typeface="Comic Sans MS" panose="030F0702030302020204" pitchFamily="66" charset="0"/>
              </a:rPr>
            </a:br>
            <a:r>
              <a:rPr lang="en-GB" sz="2000" dirty="0" smtClean="0">
                <a:latin typeface="Comic Sans MS" panose="030F0702030302020204" pitchFamily="66" charset="0"/>
                <a:hlinkClick r:id="rId6"/>
              </a:rPr>
              <a:t>https</a:t>
            </a:r>
            <a:r>
              <a:rPr lang="en-GB" sz="2000" dirty="0">
                <a:latin typeface="Comic Sans MS" panose="030F0702030302020204" pitchFamily="66" charset="0"/>
                <a:hlinkClick r:id="rId6"/>
              </a:rPr>
              <a:t>://www.youtube.com/watch?v=wkPUqZ5fEHo</a:t>
            </a: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hlinkClick r:id="rId7"/>
              </a:rPr>
              <a:t>https://www.youtube.com/watch?v=pVfuTsu31ms</a:t>
            </a:r>
            <a:endParaRPr lang="en-GB" sz="2000" dirty="0">
              <a:latin typeface="Comic Sans MS" panose="030F0702030302020204" pitchFamily="66" charset="0"/>
            </a:endParaRPr>
          </a:p>
        </p:txBody>
      </p:sp>
      <p:pic>
        <p:nvPicPr>
          <p:cNvPr id="5" name="Content Placeholder 4" descr="C:\Users\lara.cunningham\AppData\Local\Microsoft\Windows\INetCache\IE\L3GAG79P\IMG_0176[1].JPG"/>
          <p:cNvPicPr>
            <a:picLocks noGrp="1" noChangeAspect="1" noChangeArrowheads="1"/>
          </p:cNvPicPr>
          <p:nvPr>
            <p:ph idx="1"/>
          </p:nvPr>
        </p:nvPicPr>
        <p:blipFill>
          <a:blip r:embed="rId8" cstate="print">
            <a:extLst>
              <a:ext uri="{28A0092B-C50C-407E-A947-70E740481C1C}">
                <a14:useLocalDpi xmlns:a14="http://schemas.microsoft.com/office/drawing/2010/main" val="0"/>
              </a:ext>
            </a:extLst>
          </a:blip>
          <a:srcRect/>
          <a:stretch>
            <a:fillRect/>
          </a:stretch>
        </p:blipFill>
        <p:spPr bwMode="auto">
          <a:xfrm>
            <a:off x="395536" y="3963707"/>
            <a:ext cx="3850952" cy="2568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ara.cunningham\AppData\Local\Microsoft\Windows\INetCache\IE\7T1POPBR\dscf9009[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02563" y="3789040"/>
            <a:ext cx="3851920" cy="2888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857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496944" cy="1195535"/>
          </a:xfrm>
        </p:spPr>
        <p:txBody>
          <a:bodyPr>
            <a:normAutofit fontScale="90000"/>
          </a:bodyPr>
          <a:lstStyle/>
          <a:p>
            <a:r>
              <a:rPr lang="en-GB" dirty="0" smtClean="0">
                <a:solidFill>
                  <a:schemeClr val="tx1"/>
                </a:solidFill>
                <a:latin typeface="Comic Sans MS" panose="030F0702030302020204" pitchFamily="66" charset="0"/>
              </a:rPr>
              <a:t>R.E.- Mary is Our Mother</a:t>
            </a:r>
            <a:br>
              <a:rPr lang="en-GB" dirty="0" smtClean="0">
                <a:solidFill>
                  <a:schemeClr val="tx1"/>
                </a:solidFill>
                <a:latin typeface="Comic Sans MS" panose="030F0702030302020204" pitchFamily="66" charset="0"/>
              </a:rPr>
            </a:br>
            <a:r>
              <a:rPr lang="en-GB" sz="3600" dirty="0" smtClean="0">
                <a:solidFill>
                  <a:schemeClr val="tx1"/>
                </a:solidFill>
                <a:latin typeface="Comic Sans MS" panose="030F0702030302020204" pitchFamily="66" charset="0"/>
              </a:rPr>
              <a:t>Mary appeared to children to show her love.</a:t>
            </a:r>
            <a:endParaRPr lang="en-GB" sz="3600" dirty="0">
              <a:solidFill>
                <a:schemeClr val="tx1"/>
              </a:solidFill>
              <a:latin typeface="Comic Sans MS" panose="030F0702030302020204" pitchFamily="66" charset="0"/>
            </a:endParaRPr>
          </a:p>
        </p:txBody>
      </p:sp>
      <p:pic>
        <p:nvPicPr>
          <p:cNvPr id="6146" name="Picture 2" descr="C:\Users\jane.stanners\Desktop\h&amp;h\loudr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749906"/>
            <a:ext cx="2493587" cy="194421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ane.stanners\Desktop\h&amp;h\fati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01" y="4149080"/>
            <a:ext cx="2815816" cy="1728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2717" y="6221055"/>
            <a:ext cx="792088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solidFill>
                  <a:schemeClr val="tx2"/>
                </a:solidFill>
              </a:rPr>
              <a:t>             </a:t>
            </a:r>
            <a:r>
              <a:rPr lang="en-GB" b="1" dirty="0" smtClean="0">
                <a:solidFill>
                  <a:schemeClr val="tx2"/>
                </a:solidFill>
              </a:rPr>
              <a:t>Remember Mary will always listen to your prayers</a:t>
            </a:r>
            <a:r>
              <a:rPr lang="en-GB" dirty="0" smtClean="0">
                <a:solidFill>
                  <a:schemeClr val="tx2"/>
                </a:solidFill>
              </a:rPr>
              <a:t>.</a:t>
            </a:r>
            <a:endParaRPr lang="en-GB" dirty="0">
              <a:solidFill>
                <a:schemeClr val="tx2"/>
              </a:solidFill>
            </a:endParaRPr>
          </a:p>
        </p:txBody>
      </p:sp>
      <p:sp>
        <p:nvSpPr>
          <p:cNvPr id="5" name="TextBox 4"/>
          <p:cNvSpPr txBox="1"/>
          <p:nvPr/>
        </p:nvSpPr>
        <p:spPr>
          <a:xfrm>
            <a:off x="2915817" y="1628800"/>
            <a:ext cx="6120680" cy="2031325"/>
          </a:xfrm>
          <a:prstGeom prst="rect">
            <a:avLst/>
          </a:prstGeom>
          <a:noFill/>
        </p:spPr>
        <p:txBody>
          <a:bodyPr wrap="square" rtlCol="0">
            <a:spAutoFit/>
          </a:bodyPr>
          <a:lstStyle/>
          <a:p>
            <a:r>
              <a:rPr lang="en-GB" dirty="0" smtClean="0">
                <a:latin typeface="Comic Sans MS" panose="030F0702030302020204" pitchFamily="66" charset="0"/>
              </a:rPr>
              <a:t>In 1858 while she was gathering firewood Bernadette was visited by Mary. At first no one would believe that Our Lady was visiting Bernadette. Our Lady appeared several times to Bernadette and eventually she was believed. Now people from all over the world go to Lourdes to visit the spot she appeared at. They go to pray to Mary and ask for help. </a:t>
            </a:r>
          </a:p>
        </p:txBody>
      </p:sp>
      <p:sp>
        <p:nvSpPr>
          <p:cNvPr id="8" name="TextBox 7"/>
          <p:cNvSpPr txBox="1"/>
          <p:nvPr/>
        </p:nvSpPr>
        <p:spPr>
          <a:xfrm>
            <a:off x="2936624" y="4005064"/>
            <a:ext cx="6099873" cy="2031325"/>
          </a:xfrm>
          <a:prstGeom prst="rect">
            <a:avLst/>
          </a:prstGeom>
          <a:noFill/>
        </p:spPr>
        <p:txBody>
          <a:bodyPr wrap="square" rtlCol="0">
            <a:spAutoFit/>
          </a:bodyPr>
          <a:lstStyle/>
          <a:p>
            <a:r>
              <a:rPr lang="en-GB" dirty="0" smtClean="0">
                <a:latin typeface="Comic Sans MS" panose="030F0702030302020204" pitchFamily="66" charset="0"/>
              </a:rPr>
              <a:t>In 1917 Our Lady visited three shepherd children in Fatima Portugal. She visited them several times teaching them special prayers. Once again they were not believed. The children never changed their story and people began to believe them and pray too. A church was also built on the spot where Mary appeared and people visit to pray.</a:t>
            </a:r>
          </a:p>
        </p:txBody>
      </p:sp>
    </p:spTree>
    <p:extLst>
      <p:ext uri="{BB962C8B-B14F-4D97-AF65-F5344CB8AC3E}">
        <p14:creationId xmlns:p14="http://schemas.microsoft.com/office/powerpoint/2010/main" val="3128105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252" y="1628800"/>
            <a:ext cx="8562282" cy="4680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9020" y="2550232"/>
            <a:ext cx="7325388" cy="3039008"/>
          </a:xfrm>
        </p:spPr>
        <p:style>
          <a:lnRef idx="3">
            <a:schemeClr val="lt1"/>
          </a:lnRef>
          <a:fillRef idx="1">
            <a:schemeClr val="accent1"/>
          </a:fillRef>
          <a:effectRef idx="1">
            <a:schemeClr val="accent1"/>
          </a:effectRef>
          <a:fontRef idx="minor">
            <a:schemeClr val="lt1"/>
          </a:fontRef>
        </p:style>
        <p:txBody>
          <a:bodyPr/>
          <a:lstStyle/>
          <a:p>
            <a:pPr algn="ctr"/>
            <a:r>
              <a:rPr lang="en-GB" sz="3000" b="1" dirty="0" smtClean="0">
                <a:latin typeface="Comic Sans MS" panose="030F0702030302020204" pitchFamily="66" charset="0"/>
              </a:rPr>
              <a:t>I hope you enjoyed your activities today! </a:t>
            </a:r>
            <a:br>
              <a:rPr lang="en-GB" sz="3000" b="1" dirty="0" smtClean="0">
                <a:latin typeface="Comic Sans MS" panose="030F0702030302020204" pitchFamily="66" charset="0"/>
              </a:rPr>
            </a:br>
            <a:r>
              <a:rPr lang="en-GB" sz="3000" b="1" dirty="0">
                <a:latin typeface="Comic Sans MS" panose="030F0702030302020204" pitchFamily="66" charset="0"/>
              </a:rPr>
              <a:t/>
            </a:r>
            <a:br>
              <a:rPr lang="en-GB" sz="3000" b="1" dirty="0">
                <a:latin typeface="Comic Sans MS" panose="030F0702030302020204" pitchFamily="66" charset="0"/>
              </a:rPr>
            </a:br>
            <a:r>
              <a:rPr lang="en-GB" sz="3000" b="1" dirty="0" smtClean="0">
                <a:latin typeface="Comic Sans MS" panose="030F0702030302020204" pitchFamily="66" charset="0"/>
              </a:rPr>
              <a:t>Now it’s time to have a play!</a:t>
            </a:r>
            <a:r>
              <a:rPr lang="en-GB" sz="3000" b="1" dirty="0">
                <a:latin typeface="Comic Sans MS" panose="030F0702030302020204" pitchFamily="66" charset="0"/>
              </a:rPr>
              <a:t/>
            </a:r>
            <a:br>
              <a:rPr lang="en-GB" sz="3000" b="1" dirty="0">
                <a:latin typeface="Comic Sans MS" panose="030F0702030302020204" pitchFamily="66" charset="0"/>
              </a:rPr>
            </a:br>
            <a:r>
              <a:rPr lang="en-GB" sz="3000" b="1" dirty="0" smtClean="0">
                <a:latin typeface="Comic Sans MS" panose="030F0702030302020204" pitchFamily="66" charset="0"/>
                <a:sym typeface="Wingdings" panose="05000000000000000000" pitchFamily="2" charset="2"/>
              </a:rPr>
              <a:t> </a:t>
            </a:r>
            <a:endParaRPr lang="en-GB" sz="3000" b="1" dirty="0">
              <a:latin typeface="Comic Sans MS" panose="030F0702030302020204" pitchFamily="66" charset="0"/>
            </a:endParaRPr>
          </a:p>
        </p:txBody>
      </p:sp>
      <p:pic>
        <p:nvPicPr>
          <p:cNvPr id="1026" name="Picture 2" descr="C:\Users\jenna.mclean\Desktop\family playing.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262" y="188640"/>
            <a:ext cx="3732262" cy="229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00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12739"/>
            <a:ext cx="7125113" cy="595981"/>
          </a:xfrm>
        </p:spPr>
        <p:txBody>
          <a:bodyPr>
            <a:noAutofit/>
          </a:bodyPr>
          <a:lstStyle/>
          <a:p>
            <a:pPr algn="ctr"/>
            <a:r>
              <a:rPr lang="en-GB" sz="4400" b="1" u="sng" dirty="0" smtClean="0">
                <a:latin typeface="Comic Sans MS" panose="030F0702030302020204" pitchFamily="66" charset="0"/>
              </a:rPr>
              <a:t>Literacy </a:t>
            </a:r>
            <a:endParaRPr lang="en-GB" sz="4400" b="1" u="sng" dirty="0">
              <a:latin typeface="Comic Sans MS" panose="030F0702030302020204" pitchFamily="66" charset="0"/>
            </a:endParaRPr>
          </a:p>
        </p:txBody>
      </p:sp>
      <p:sp>
        <p:nvSpPr>
          <p:cNvPr id="3" name="Content Placeholder 2"/>
          <p:cNvSpPr>
            <a:spLocks noGrp="1"/>
          </p:cNvSpPr>
          <p:nvPr>
            <p:ph idx="1"/>
          </p:nvPr>
        </p:nvSpPr>
        <p:spPr>
          <a:xfrm>
            <a:off x="1541830" y="1370112"/>
            <a:ext cx="6608398" cy="576064"/>
          </a:xfrm>
        </p:spPr>
        <p:txBody>
          <a:bodyPr>
            <a:noAutofit/>
          </a:bodyPr>
          <a:lstStyle/>
          <a:p>
            <a:pPr marL="0" indent="0">
              <a:buNone/>
            </a:pPr>
            <a:r>
              <a:rPr lang="en-GB" sz="2000" b="1" dirty="0" smtClean="0">
                <a:latin typeface="Comic Sans MS" panose="030F0702030302020204" pitchFamily="66" charset="0"/>
              </a:rPr>
              <a:t>LI: We are learning to </a:t>
            </a:r>
            <a:r>
              <a:rPr lang="en-GB" sz="2000" b="1" dirty="0" smtClean="0">
                <a:latin typeface="Comic Sans MS" panose="030F0702030302020204" pitchFamily="66" charset="0"/>
              </a:rPr>
              <a:t>read and spell our common words correctly.</a:t>
            </a:r>
            <a:endParaRPr lang="en-GB" sz="2000" b="1" dirty="0" smtClean="0">
              <a:latin typeface="Comic Sans MS" panose="030F0702030302020204" pitchFamily="66"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7975" y="1124744"/>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2775" y="4725144"/>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333094" y="2018184"/>
            <a:ext cx="8415370" cy="46511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TextBox 11"/>
          <p:cNvSpPr txBox="1"/>
          <p:nvPr/>
        </p:nvSpPr>
        <p:spPr>
          <a:xfrm>
            <a:off x="471374" y="2278914"/>
            <a:ext cx="8277090" cy="4801314"/>
          </a:xfrm>
          <a:prstGeom prst="rect">
            <a:avLst/>
          </a:prstGeom>
          <a:noFill/>
        </p:spPr>
        <p:txBody>
          <a:bodyPr wrap="square" rtlCol="0">
            <a:spAutoFit/>
          </a:bodyPr>
          <a:lstStyle/>
          <a:p>
            <a:r>
              <a:rPr lang="en-GB" sz="2400" b="1" dirty="0" smtClean="0">
                <a:latin typeface="Comic Sans MS" panose="030F0702030302020204" pitchFamily="66" charset="0"/>
              </a:rPr>
              <a:t>Warm-Up: </a:t>
            </a:r>
            <a:r>
              <a:rPr lang="en-GB" sz="2400" dirty="0" smtClean="0">
                <a:latin typeface="Comic Sans MS" panose="030F0702030302020204" pitchFamily="66" charset="0"/>
              </a:rPr>
              <a:t>Sing with Mc Mac – Boom Shake the Alphabet </a:t>
            </a:r>
            <a:r>
              <a:rPr lang="en-GB" sz="2400" dirty="0">
                <a:hlinkClick r:id="rId6"/>
              </a:rPr>
              <a:t>https://</a:t>
            </a:r>
            <a:r>
              <a:rPr lang="en-GB" sz="2400" dirty="0" smtClean="0">
                <a:hlinkClick r:id="rId6"/>
              </a:rPr>
              <a:t>www.youtube.com/watch?v=Emb2yvwAHtc</a:t>
            </a:r>
            <a:endParaRPr lang="en-GB" sz="2400" dirty="0"/>
          </a:p>
          <a:p>
            <a:endParaRPr lang="en-GB" sz="2400" dirty="0">
              <a:latin typeface="Comic Sans MS" panose="030F0702030302020204" pitchFamily="66" charset="0"/>
            </a:endParaRPr>
          </a:p>
          <a:p>
            <a:r>
              <a:rPr lang="en-GB" sz="2400" b="1" dirty="0" smtClean="0">
                <a:latin typeface="Comic Sans MS" panose="030F0702030302020204" pitchFamily="66" charset="0"/>
              </a:rPr>
              <a:t>Common Word Spelling </a:t>
            </a:r>
          </a:p>
          <a:p>
            <a:pPr marL="457200" indent="-457200">
              <a:buAutoNum type="arabicPeriod"/>
            </a:pPr>
            <a:r>
              <a:rPr lang="en-GB" sz="2400" dirty="0" smtClean="0">
                <a:latin typeface="Comic Sans MS" panose="030F0702030302020204" pitchFamily="66" charset="0"/>
              </a:rPr>
              <a:t>Write your words out and underline the vowels using a coloured pencil.</a:t>
            </a:r>
          </a:p>
          <a:p>
            <a:pPr marL="514350" indent="-514350">
              <a:buAutoNum type="arabicPeriod"/>
            </a:pPr>
            <a:r>
              <a:rPr lang="en-GB" sz="2400" dirty="0" smtClean="0">
                <a:latin typeface="Comic Sans MS" panose="030F0702030302020204" pitchFamily="66" charset="0"/>
              </a:rPr>
              <a:t>Choose a couple of your words and write a sentence for each one.</a:t>
            </a:r>
            <a:endParaRPr lang="en-GB" sz="3200" dirty="0" smtClean="0">
              <a:latin typeface="Comic Sans MS" panose="030F0702030302020204" pitchFamily="66" charset="0"/>
            </a:endParaRPr>
          </a:p>
          <a:p>
            <a:endParaRPr lang="en-GB" dirty="0" smtClean="0">
              <a:latin typeface="Comic Sans MS" panose="030F0702030302020204" pitchFamily="66" charset="0"/>
            </a:endParaRPr>
          </a:p>
          <a:p>
            <a:pPr marL="285750" indent="-285750">
              <a:buFontTx/>
              <a:buChar char="-"/>
            </a:pPr>
            <a:endParaRPr lang="en-GB" dirty="0">
              <a:latin typeface="Comic Sans MS" panose="030F0702030302020204" pitchFamily="66" charset="0"/>
            </a:endParaRPr>
          </a:p>
          <a:p>
            <a:pPr marL="285750" indent="-285750">
              <a:buFontTx/>
              <a:buChar char="-"/>
            </a:pPr>
            <a:endParaRPr lang="en-GB" dirty="0" smtClean="0">
              <a:latin typeface="Comic Sans MS" panose="030F0702030302020204" pitchFamily="66" charset="0"/>
            </a:endParaRPr>
          </a:p>
          <a:p>
            <a:pPr marL="285750" indent="-285750">
              <a:buFontTx/>
              <a:buChar char="-"/>
            </a:pPr>
            <a:endParaRPr lang="en-GB" dirty="0">
              <a:latin typeface="Comic Sans MS" panose="030F0702030302020204" pitchFamily="66" charset="0"/>
            </a:endParaRPr>
          </a:p>
          <a:p>
            <a:pPr marL="285750" indent="-285750">
              <a:buFontTx/>
              <a:buChar char="-"/>
            </a:pPr>
            <a:endParaRPr lang="en-GB" dirty="0">
              <a:latin typeface="Comic Sans MS" panose="030F0702030302020204" pitchFamily="66" charset="0"/>
            </a:endParaRPr>
          </a:p>
        </p:txBody>
      </p:sp>
      <p:pic>
        <p:nvPicPr>
          <p:cNvPr id="16" name="Picture 15" descr="C:\Users\jenna.mclean\Desktop\spelling clipart.jf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2719" y="5818641"/>
            <a:ext cx="3336119" cy="85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285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TextBox 3"/>
          <p:cNvSpPr txBox="1"/>
          <p:nvPr/>
        </p:nvSpPr>
        <p:spPr>
          <a:xfrm>
            <a:off x="3468" y="908720"/>
            <a:ext cx="9144000" cy="1477328"/>
          </a:xfrm>
          <a:prstGeom prst="rect">
            <a:avLst/>
          </a:prstGeom>
          <a:noFill/>
        </p:spPr>
        <p:txBody>
          <a:bodyPr wrap="square" rtlCol="0">
            <a:spAutoFit/>
          </a:bodyPr>
          <a:lstStyle/>
          <a:p>
            <a:pPr algn="ctr"/>
            <a:endParaRPr lang="en-GB" b="1" cap="none" dirty="0" smtClean="0">
              <a:solidFill>
                <a:schemeClr val="tx1"/>
              </a:solidFill>
              <a:latin typeface="Comic Sans MS" panose="030F0702030302020204" pitchFamily="66" charset="0"/>
            </a:endParaRPr>
          </a:p>
          <a:p>
            <a:pPr algn="ctr"/>
            <a:r>
              <a:rPr lang="en-GB" b="1" cap="none" dirty="0" smtClean="0">
                <a:solidFill>
                  <a:schemeClr val="tx1"/>
                </a:solidFill>
                <a:latin typeface="Comic Sans MS" panose="030F0702030302020204" pitchFamily="66" charset="0"/>
              </a:rPr>
              <a:t>L.I -I can read words containing the ‘</a:t>
            </a:r>
            <a:r>
              <a:rPr lang="en-GB" b="1" dirty="0">
                <a:latin typeface="Comic Sans MS" panose="030F0702030302020204" pitchFamily="66" charset="0"/>
              </a:rPr>
              <a:t>u</a:t>
            </a:r>
            <a:r>
              <a:rPr lang="en-GB" b="1" cap="none" dirty="0" smtClean="0">
                <a:solidFill>
                  <a:schemeClr val="tx1"/>
                </a:solidFill>
                <a:latin typeface="Comic Sans MS" panose="030F0702030302020204" pitchFamily="66" charset="0"/>
              </a:rPr>
              <a:t>’ phoneme.</a:t>
            </a:r>
          </a:p>
          <a:p>
            <a:pPr algn="ctr"/>
            <a:r>
              <a:rPr lang="en-GB" cap="none" dirty="0" smtClean="0">
                <a:solidFill>
                  <a:schemeClr val="tx1"/>
                </a:solidFill>
                <a:latin typeface="Comic Sans MS" panose="030F0702030302020204" pitchFamily="66" charset="0"/>
              </a:rPr>
              <a:t>Task:   </a:t>
            </a:r>
            <a:r>
              <a:rPr lang="en-GB" dirty="0" smtClean="0">
                <a:solidFill>
                  <a:schemeClr val="tx1"/>
                </a:solidFill>
                <a:latin typeface="Comic Sans MS" panose="030F0702030302020204" pitchFamily="66" charset="0"/>
              </a:rPr>
              <a:t>Roll the dice, read a word from the line of the number you rolled. First to get 4 in a row wins. </a:t>
            </a:r>
            <a:endParaRPr lang="en-GB" cap="none" dirty="0" smtClean="0">
              <a:solidFill>
                <a:schemeClr val="tx1"/>
              </a:solidFill>
              <a:latin typeface="Comic Sans MS" panose="030F0702030302020204" pitchFamily="66" charset="0"/>
            </a:endParaRPr>
          </a:p>
          <a:p>
            <a:endParaRPr lang="en-GB" dirty="0"/>
          </a:p>
        </p:txBody>
      </p:sp>
      <p:sp>
        <p:nvSpPr>
          <p:cNvPr id="6" name="TextBox 5"/>
          <p:cNvSpPr txBox="1"/>
          <p:nvPr/>
        </p:nvSpPr>
        <p:spPr>
          <a:xfrm>
            <a:off x="1168363" y="332655"/>
            <a:ext cx="6807273" cy="769441"/>
          </a:xfrm>
          <a:prstGeom prst="rect">
            <a:avLst/>
          </a:prstGeom>
          <a:noFill/>
        </p:spPr>
        <p:txBody>
          <a:bodyPr wrap="square" rtlCol="0">
            <a:spAutoFit/>
          </a:bodyPr>
          <a:lstStyle/>
          <a:p>
            <a:r>
              <a:rPr lang="en-GB" sz="4400" b="1" dirty="0" smtClean="0">
                <a:latin typeface="Comic Sans MS" panose="030F0702030302020204" pitchFamily="66" charset="0"/>
              </a:rPr>
              <a:t>Stage 3- Roll and Read</a:t>
            </a:r>
            <a:endParaRPr lang="en-GB" sz="2800" b="1" dirty="0">
              <a:latin typeface="Comic Sans MS" panose="030F0702030302020204" pitchFamily="66"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060848"/>
            <a:ext cx="8712968" cy="4604299"/>
          </a:xfrm>
          <a:prstGeom prst="rect">
            <a:avLst/>
          </a:prstGeom>
        </p:spPr>
      </p:pic>
    </p:spTree>
    <p:extLst>
      <p:ext uri="{BB962C8B-B14F-4D97-AF65-F5344CB8AC3E}">
        <p14:creationId xmlns:p14="http://schemas.microsoft.com/office/powerpoint/2010/main" val="2932082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666" y="249474"/>
            <a:ext cx="7125113" cy="924475"/>
          </a:xfrm>
        </p:spPr>
        <p:txBody>
          <a:bodyPr/>
          <a:lstStyle/>
          <a:p>
            <a:pPr algn="ctr"/>
            <a:r>
              <a:rPr lang="en-GB" sz="3600" b="1" u="sng" dirty="0" smtClean="0">
                <a:latin typeface="Comic Sans MS" panose="030F0702030302020204" pitchFamily="66" charset="0"/>
              </a:rPr>
              <a:t>Reading Comprehension</a:t>
            </a:r>
            <a:endParaRPr lang="en-GB" sz="3600" b="1" u="sng" dirty="0">
              <a:latin typeface="Comic Sans MS" panose="030F0702030302020204" pitchFamily="66" charset="0"/>
            </a:endParaRPr>
          </a:p>
        </p:txBody>
      </p:sp>
      <p:sp>
        <p:nvSpPr>
          <p:cNvPr id="4" name="Rectangle 3"/>
          <p:cNvSpPr/>
          <p:nvPr/>
        </p:nvSpPr>
        <p:spPr>
          <a:xfrm>
            <a:off x="93782" y="1832630"/>
            <a:ext cx="8856984" cy="49112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GB" sz="1600" dirty="0">
              <a:latin typeface="Comic Sans MS" panose="030F0702030302020204" pitchFamily="66" charset="0"/>
            </a:endParaRPr>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7975" y="924450"/>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24775" y="1124744"/>
            <a:ext cx="6175769" cy="707886"/>
          </a:xfrm>
          <a:prstGeom prst="rect">
            <a:avLst/>
          </a:prstGeom>
          <a:noFill/>
        </p:spPr>
        <p:txBody>
          <a:bodyPr wrap="square" rtlCol="0">
            <a:spAutoFit/>
          </a:bodyPr>
          <a:lstStyle/>
          <a:p>
            <a:r>
              <a:rPr lang="en-GB" sz="2000" b="1" dirty="0">
                <a:latin typeface="Comic Sans MS" panose="030F0702030302020204" pitchFamily="66" charset="0"/>
              </a:rPr>
              <a:t>LI: We are learning to </a:t>
            </a:r>
            <a:r>
              <a:rPr lang="en-GB" sz="2000" b="1" dirty="0" smtClean="0">
                <a:latin typeface="Comic Sans MS" panose="030F0702030302020204" pitchFamily="66" charset="0"/>
              </a:rPr>
              <a:t>read fluently and </a:t>
            </a:r>
            <a:r>
              <a:rPr lang="en-GB" sz="2000" b="1" dirty="0" smtClean="0">
                <a:latin typeface="Comic Sans MS" panose="030F0702030302020204" pitchFamily="66" charset="0"/>
              </a:rPr>
              <a:t>locate information</a:t>
            </a:r>
            <a:r>
              <a:rPr lang="en-GB" sz="2000" b="1" dirty="0" smtClean="0">
                <a:latin typeface="Comic Sans MS" panose="030F0702030302020204" pitchFamily="66" charset="0"/>
              </a:rPr>
              <a:t>. </a:t>
            </a:r>
            <a:endParaRPr lang="en-GB" sz="2000" b="1" dirty="0">
              <a:latin typeface="Comic Sans MS" panose="030F0702030302020204" pitchFamily="66" charset="0"/>
            </a:endParaRPr>
          </a:p>
        </p:txBody>
      </p:sp>
      <p:pic>
        <p:nvPicPr>
          <p:cNvPr id="4099" name="Picture 3" descr="C:\Users\jenna.mclean\Desktop\rea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0544" y="702348"/>
            <a:ext cx="1350222" cy="8447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7975" y="1792762"/>
            <a:ext cx="8512497" cy="4178067"/>
          </a:xfrm>
          <a:prstGeom prst="rect">
            <a:avLst/>
          </a:prstGeom>
          <a:noFill/>
        </p:spPr>
        <p:txBody>
          <a:bodyPr wrap="square" rtlCol="0">
            <a:spAutoFit/>
          </a:bodyPr>
          <a:lstStyle/>
          <a:p>
            <a:pPr algn="ctr">
              <a:lnSpc>
                <a:spcPct val="150000"/>
              </a:lnSpc>
            </a:pPr>
            <a:r>
              <a:rPr lang="en-GB" sz="1900" dirty="0" smtClean="0">
                <a:latin typeface="Comic Sans MS" panose="030F0702030302020204" pitchFamily="66" charset="0"/>
              </a:rPr>
              <a:t>Using the book you have been reading this week, or a new book from the Oxford Owl Website (</a:t>
            </a:r>
            <a:r>
              <a:rPr lang="en-GB" sz="1900" dirty="0" smtClean="0">
                <a:solidFill>
                  <a:srgbClr val="FF0000"/>
                </a:solidFill>
                <a:latin typeface="Comic Sans MS" panose="030F0702030302020204" pitchFamily="66" charset="0"/>
              </a:rPr>
              <a:t>username – stantsps3 password – primary3</a:t>
            </a:r>
            <a:r>
              <a:rPr lang="en-GB" sz="1900" dirty="0" smtClean="0">
                <a:latin typeface="Comic Sans MS" panose="030F0702030302020204" pitchFamily="66" charset="0"/>
              </a:rPr>
              <a:t>) copy and complete this punctuation finder task in your jotter. </a:t>
            </a:r>
          </a:p>
          <a:p>
            <a:pPr>
              <a:lnSpc>
                <a:spcPct val="150000"/>
              </a:lnSpc>
            </a:pPr>
            <a:endParaRPr lang="en-GB" sz="2000" dirty="0" smtClean="0">
              <a:latin typeface="Comic Sans MS" panose="030F0702030302020204" pitchFamily="66" charset="0"/>
            </a:endParaRPr>
          </a:p>
          <a:p>
            <a:pPr>
              <a:lnSpc>
                <a:spcPct val="150000"/>
              </a:lnSpc>
            </a:pPr>
            <a:endParaRPr lang="en-GB" sz="2000" dirty="0">
              <a:latin typeface="Comic Sans MS" panose="030F0702030302020204" pitchFamily="66" charset="0"/>
            </a:endParaRPr>
          </a:p>
          <a:p>
            <a:pPr>
              <a:lnSpc>
                <a:spcPct val="150000"/>
              </a:lnSpc>
            </a:pPr>
            <a:endParaRPr lang="en-GB" sz="2000" dirty="0" smtClean="0">
              <a:latin typeface="Comic Sans MS" panose="030F0702030302020204" pitchFamily="66" charset="0"/>
            </a:endParaRPr>
          </a:p>
          <a:p>
            <a:pPr>
              <a:lnSpc>
                <a:spcPct val="150000"/>
              </a:lnSpc>
            </a:pPr>
            <a:endParaRPr lang="en-GB" sz="2000" dirty="0">
              <a:latin typeface="Comic Sans MS" panose="030F0702030302020204" pitchFamily="66" charset="0"/>
            </a:endParaRPr>
          </a:p>
          <a:p>
            <a:pPr>
              <a:lnSpc>
                <a:spcPct val="150000"/>
              </a:lnSpc>
            </a:pPr>
            <a:endParaRPr lang="en-GB" sz="2000" dirty="0">
              <a:latin typeface="Comic Sans MS" panose="030F0702030302020204" pitchFamily="66" charset="0"/>
            </a:endParaRPr>
          </a:p>
          <a:p>
            <a:pPr>
              <a:lnSpc>
                <a:spcPct val="150000"/>
              </a:lnSpc>
            </a:pPr>
            <a:endParaRPr lang="en-GB" sz="2000" b="1" dirty="0">
              <a:solidFill>
                <a:schemeClr val="accent4">
                  <a:lumMod val="50000"/>
                </a:schemeClr>
              </a:solidFill>
              <a:latin typeface="Comic Sans MS" panose="030F0702030302020204" pitchFamily="66" charset="0"/>
            </a:endParaRP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9305" y="3196470"/>
            <a:ext cx="4729835" cy="3547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126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611560" y="2420888"/>
            <a:ext cx="7272808" cy="3888432"/>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475656" y="272277"/>
            <a:ext cx="6226851" cy="924475"/>
          </a:xfrm>
        </p:spPr>
        <p:txBody>
          <a:bodyPr>
            <a:noAutofit/>
          </a:bodyPr>
          <a:lstStyle/>
          <a:p>
            <a:pPr algn="ctr"/>
            <a:r>
              <a:rPr lang="en-GB" sz="3600" b="1" u="sng" dirty="0" smtClean="0">
                <a:latin typeface="Comic Sans MS" panose="030F0702030302020204" pitchFamily="66" charset="0"/>
              </a:rPr>
              <a:t>Numeracy – Warm Up </a:t>
            </a:r>
            <a:endParaRPr lang="en-GB" sz="3600" b="1"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1560" y="119675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28360" y="1515425"/>
            <a:ext cx="6804080" cy="707886"/>
          </a:xfrm>
          <a:prstGeom prst="rect">
            <a:avLst/>
          </a:prstGeom>
          <a:noFill/>
        </p:spPr>
        <p:txBody>
          <a:bodyPr wrap="square" rtlCol="0">
            <a:spAutoFit/>
          </a:bodyPr>
          <a:lstStyle/>
          <a:p>
            <a:r>
              <a:rPr lang="en-GB" sz="2000" b="1" dirty="0" smtClean="0">
                <a:latin typeface="Comic Sans MS" panose="030F0702030302020204" pitchFamily="66" charset="0"/>
              </a:rPr>
              <a:t>LI: To use mental strategies to solve maths problems and be able to explain my strategy </a:t>
            </a:r>
            <a:endParaRPr lang="en-GB" sz="2000" b="1" dirty="0">
              <a:latin typeface="Comic Sans MS" panose="030F0702030302020204" pitchFamily="66" charset="0"/>
            </a:endParaRPr>
          </a:p>
        </p:txBody>
      </p:sp>
      <p:sp>
        <p:nvSpPr>
          <p:cNvPr id="9" name="AutoShape 2" descr="Image result for counting in 2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p:cNvSpPr/>
          <p:nvPr/>
        </p:nvSpPr>
        <p:spPr>
          <a:xfrm>
            <a:off x="1569303" y="3068960"/>
            <a:ext cx="5357321" cy="1754326"/>
          </a:xfrm>
          <a:prstGeom prst="rect">
            <a:avLst/>
          </a:prstGeom>
          <a:noFill/>
        </p:spPr>
        <p:txBody>
          <a:bodyPr wrap="square" lIns="91440" tIns="45720" rIns="91440" bIns="45720">
            <a:spAutoFit/>
          </a:bodyPr>
          <a:lstStyle/>
          <a:p>
            <a:pPr algn="ctr"/>
            <a:r>
              <a:rPr lang="en-US" sz="5400" b="1" spc="100" dirty="0" smtClean="0">
                <a:ln w="18000">
                  <a:solidFill>
                    <a:sysClr val="windowText" lastClr="000000"/>
                  </a:solidFill>
                  <a:prstDash val="solid"/>
                </a:ln>
                <a:solidFill>
                  <a:sysClr val="windowText" lastClr="000000">
                    <a:alpha val="5700"/>
                  </a:sysClr>
                </a:solidFill>
                <a:effectLst>
                  <a:glow rad="101600">
                    <a:schemeClr val="accent2">
                      <a:satMod val="175000"/>
                      <a:alpha val="40000"/>
                    </a:schemeClr>
                  </a:glow>
                  <a:outerShdw blurRad="25000" dist="20000" dir="16020000" algn="tl">
                    <a:schemeClr val="accent1">
                      <a:satMod val="200000"/>
                      <a:shade val="1000"/>
                      <a:alpha val="60000"/>
                    </a:schemeClr>
                  </a:outerShdw>
                </a:effectLst>
              </a:rPr>
              <a:t>Cube Conversions  </a:t>
            </a:r>
            <a:endParaRPr lang="en-US" sz="5400" b="1" spc="100" dirty="0">
              <a:ln w="18000">
                <a:solidFill>
                  <a:sysClr val="windowText" lastClr="000000"/>
                </a:solidFill>
                <a:prstDash val="solid"/>
              </a:ln>
              <a:solidFill>
                <a:sysClr val="windowText" lastClr="000000">
                  <a:alpha val="5700"/>
                </a:sysClr>
              </a:solidFill>
              <a:effectLst>
                <a:glow rad="101600">
                  <a:schemeClr val="accent2">
                    <a:satMod val="175000"/>
                    <a:alpha val="40000"/>
                  </a:schemeClr>
                </a:glow>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2866182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2277"/>
            <a:ext cx="6226851" cy="924475"/>
          </a:xfrm>
        </p:spPr>
        <p:txBody>
          <a:bodyPr>
            <a:noAutofit/>
          </a:bodyPr>
          <a:lstStyle/>
          <a:p>
            <a:pPr algn="ctr"/>
            <a:r>
              <a:rPr lang="en-GB" sz="3600" b="1" u="sng" dirty="0" smtClean="0">
                <a:latin typeface="Comic Sans MS" panose="030F0702030302020204" pitchFamily="66" charset="0"/>
              </a:rPr>
              <a:t>Numeracy – Warm Up </a:t>
            </a:r>
            <a:endParaRPr lang="en-GB" sz="3600" b="1" dirty="0"/>
          </a:p>
        </p:txBody>
      </p:sp>
      <p:sp>
        <p:nvSpPr>
          <p:cNvPr id="6" name="TextBox 5"/>
          <p:cNvSpPr txBox="1"/>
          <p:nvPr/>
        </p:nvSpPr>
        <p:spPr>
          <a:xfrm>
            <a:off x="755576" y="1515425"/>
            <a:ext cx="7776864" cy="4832092"/>
          </a:xfrm>
          <a:prstGeom prst="rect">
            <a:avLst/>
          </a:prstGeom>
          <a:noFill/>
        </p:spPr>
        <p:txBody>
          <a:bodyPr wrap="square" rtlCol="0">
            <a:spAutoFit/>
          </a:bodyPr>
          <a:lstStyle/>
          <a:p>
            <a:pPr marL="457200" indent="-457200">
              <a:buFont typeface="Arial" panose="020B0604020202020204" pitchFamily="34" charset="0"/>
              <a:buChar char="•"/>
            </a:pPr>
            <a:r>
              <a:rPr lang="en-GB" sz="2800" b="1" dirty="0" smtClean="0">
                <a:latin typeface="Comic Sans MS" panose="030F0702030302020204" pitchFamily="66" charset="0"/>
              </a:rPr>
              <a:t>On the next slide you will see some shapes made of cubes. </a:t>
            </a:r>
          </a:p>
          <a:p>
            <a:pPr marL="457200" indent="-457200">
              <a:buFont typeface="Arial" panose="020B0604020202020204" pitchFamily="34" charset="0"/>
              <a:buChar char="•"/>
            </a:pPr>
            <a:endParaRPr lang="en-GB" sz="2800" b="1" dirty="0" smtClean="0">
              <a:latin typeface="Comic Sans MS" panose="030F0702030302020204" pitchFamily="66" charset="0"/>
            </a:endParaRPr>
          </a:p>
          <a:p>
            <a:pPr marL="457200" indent="-457200">
              <a:buFont typeface="Arial" panose="020B0604020202020204" pitchFamily="34" charset="0"/>
              <a:buChar char="•"/>
            </a:pPr>
            <a:r>
              <a:rPr lang="en-GB" sz="2800" b="1" dirty="0" smtClean="0">
                <a:latin typeface="Comic Sans MS" panose="030F0702030302020204" pitchFamily="66" charset="0"/>
              </a:rPr>
              <a:t>You need to work out how many cubes make up the shape. </a:t>
            </a:r>
          </a:p>
          <a:p>
            <a:pPr marL="457200" indent="-457200">
              <a:buFont typeface="Arial" panose="020B0604020202020204" pitchFamily="34" charset="0"/>
              <a:buChar char="•"/>
            </a:pPr>
            <a:endParaRPr lang="en-GB" sz="2800" b="1" dirty="0" smtClean="0">
              <a:latin typeface="Comic Sans MS" panose="030F0702030302020204" pitchFamily="66" charset="0"/>
            </a:endParaRPr>
          </a:p>
          <a:p>
            <a:pPr marL="457200" indent="-457200">
              <a:buFont typeface="Arial" panose="020B0604020202020204" pitchFamily="34" charset="0"/>
              <a:buChar char="•"/>
            </a:pPr>
            <a:r>
              <a:rPr lang="en-GB" sz="2800" b="1" dirty="0" smtClean="0">
                <a:latin typeface="Comic Sans MS" panose="030F0702030302020204" pitchFamily="66" charset="0"/>
              </a:rPr>
              <a:t>You also need to see how many different ways you can see the shape. </a:t>
            </a:r>
          </a:p>
          <a:p>
            <a:pPr marL="457200" indent="-457200">
              <a:buFont typeface="Arial" panose="020B0604020202020204" pitchFamily="34" charset="0"/>
              <a:buChar char="•"/>
            </a:pPr>
            <a:r>
              <a:rPr lang="en-GB" sz="2800" b="1" dirty="0" smtClean="0">
                <a:latin typeface="Comic Sans MS" panose="030F0702030302020204" pitchFamily="66" charset="0"/>
              </a:rPr>
              <a:t>Maybe a cube shape made of 5 cubes you see as 3 and 2 cubes or 4 and 1 cubes to make the 5 cube shape. </a:t>
            </a:r>
            <a:endParaRPr lang="en-GB" sz="2800" b="1" dirty="0">
              <a:latin typeface="Comic Sans MS" panose="030F0702030302020204" pitchFamily="66" charset="0"/>
            </a:endParaRPr>
          </a:p>
        </p:txBody>
      </p:sp>
      <p:sp>
        <p:nvSpPr>
          <p:cNvPr id="9" name="AutoShape 2" descr="Image result for counting in 2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22939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3544661" y="3591945"/>
            <a:ext cx="2017939"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8</a:t>
            </a:r>
            <a:r>
              <a:rPr lang="en-US" b="1" dirty="0" smtClean="0">
                <a:solidFill>
                  <a:schemeClr val="bg1"/>
                </a:solidFill>
              </a:rPr>
              <a:t> unit cubes</a:t>
            </a:r>
            <a:endParaRPr lang="en-US" b="1" dirty="0">
              <a:solidFill>
                <a:schemeClr val="bg1"/>
              </a:solidFill>
            </a:endParaRPr>
          </a:p>
        </p:txBody>
      </p:sp>
      <p:sp>
        <p:nvSpPr>
          <p:cNvPr id="63" name="Rectangle 62"/>
          <p:cNvSpPr/>
          <p:nvPr/>
        </p:nvSpPr>
        <p:spPr>
          <a:xfrm>
            <a:off x="3544661" y="3581400"/>
            <a:ext cx="2017939"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The Reveal</a:t>
            </a:r>
            <a:endParaRPr lang="en-US" b="1" dirty="0">
              <a:solidFill>
                <a:schemeClr val="bg1"/>
              </a:solidFill>
            </a:endParaRPr>
          </a:p>
        </p:txBody>
      </p:sp>
      <p:sp>
        <p:nvSpPr>
          <p:cNvPr id="135" name="TextBox 134"/>
          <p:cNvSpPr txBox="1"/>
          <p:nvPr/>
        </p:nvSpPr>
        <p:spPr>
          <a:xfrm>
            <a:off x="7915908" y="6581001"/>
            <a:ext cx="1228092" cy="276999"/>
          </a:xfrm>
          <a:prstGeom prst="rect">
            <a:avLst/>
          </a:prstGeom>
          <a:noFill/>
        </p:spPr>
        <p:txBody>
          <a:bodyPr wrap="none" rtlCol="0">
            <a:spAutoFit/>
          </a:bodyPr>
          <a:lstStyle/>
          <a:p>
            <a:pPr algn="r"/>
            <a:r>
              <a:rPr lang="en-US" sz="1200" b="1" dirty="0" smtClean="0">
                <a:solidFill>
                  <a:schemeClr val="tx1">
                    <a:lumMod val="75000"/>
                    <a:lumOff val="25000"/>
                  </a:schemeClr>
                </a:solidFill>
              </a:rPr>
              <a:t>Steve </a:t>
            </a:r>
            <a:r>
              <a:rPr lang="en-US" sz="1200" b="1" dirty="0" err="1" smtClean="0">
                <a:solidFill>
                  <a:schemeClr val="tx1">
                    <a:lumMod val="75000"/>
                    <a:lumOff val="25000"/>
                  </a:schemeClr>
                </a:solidFill>
              </a:rPr>
              <a:t>Wyborney</a:t>
            </a:r>
            <a:endParaRPr lang="en-US" sz="1200" b="1" dirty="0">
              <a:solidFill>
                <a:schemeClr val="tx1">
                  <a:lumMod val="75000"/>
                  <a:lumOff val="25000"/>
                </a:schemeClr>
              </a:solidFill>
            </a:endParaRPr>
          </a:p>
        </p:txBody>
      </p:sp>
      <p:sp>
        <p:nvSpPr>
          <p:cNvPr id="136" name="TextBox 135"/>
          <p:cNvSpPr txBox="1"/>
          <p:nvPr/>
        </p:nvSpPr>
        <p:spPr>
          <a:xfrm>
            <a:off x="-8892" y="6581001"/>
            <a:ext cx="1879041" cy="276999"/>
          </a:xfrm>
          <a:prstGeom prst="rect">
            <a:avLst/>
          </a:prstGeom>
          <a:noFill/>
        </p:spPr>
        <p:txBody>
          <a:bodyPr wrap="none" rtlCol="0">
            <a:spAutoFit/>
          </a:bodyPr>
          <a:lstStyle/>
          <a:p>
            <a:r>
              <a:rPr lang="en-US" sz="1200" b="1" dirty="0" smtClean="0">
                <a:solidFill>
                  <a:schemeClr val="tx1">
                    <a:lumMod val="75000"/>
                    <a:lumOff val="25000"/>
                  </a:schemeClr>
                </a:solidFill>
                <a:hlinkClick r:id="rId2"/>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grpSp>
        <p:nvGrpSpPr>
          <p:cNvPr id="37" name="Group 36"/>
          <p:cNvGrpSpPr/>
          <p:nvPr/>
        </p:nvGrpSpPr>
        <p:grpSpPr>
          <a:xfrm>
            <a:off x="3806598" y="1136196"/>
            <a:ext cx="1530804" cy="1988004"/>
            <a:chOff x="148998" y="2448606"/>
            <a:chExt cx="1530804" cy="1988004"/>
          </a:xfrm>
        </p:grpSpPr>
        <p:sp>
          <p:nvSpPr>
            <p:cNvPr id="38" name="Cube 37"/>
            <p:cNvSpPr/>
            <p:nvPr/>
          </p:nvSpPr>
          <p:spPr>
            <a:xfrm>
              <a:off x="606198" y="3820206"/>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be 38"/>
            <p:cNvSpPr/>
            <p:nvPr/>
          </p:nvSpPr>
          <p:spPr>
            <a:xfrm>
              <a:off x="148998" y="3363006"/>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be 39"/>
            <p:cNvSpPr/>
            <p:nvPr/>
          </p:nvSpPr>
          <p:spPr>
            <a:xfrm>
              <a:off x="606198" y="3363006"/>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be 40"/>
            <p:cNvSpPr/>
            <p:nvPr/>
          </p:nvSpPr>
          <p:spPr>
            <a:xfrm>
              <a:off x="1063398" y="3363006"/>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be 41"/>
            <p:cNvSpPr/>
            <p:nvPr/>
          </p:nvSpPr>
          <p:spPr>
            <a:xfrm>
              <a:off x="148998" y="2905806"/>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ube 42"/>
            <p:cNvSpPr/>
            <p:nvPr/>
          </p:nvSpPr>
          <p:spPr>
            <a:xfrm>
              <a:off x="606198" y="2905806"/>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ube 43"/>
            <p:cNvSpPr/>
            <p:nvPr/>
          </p:nvSpPr>
          <p:spPr>
            <a:xfrm>
              <a:off x="1063398" y="2905806"/>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ube 44"/>
            <p:cNvSpPr/>
            <p:nvPr/>
          </p:nvSpPr>
          <p:spPr>
            <a:xfrm>
              <a:off x="606198" y="2448606"/>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3803196" y="1136196"/>
            <a:ext cx="1530804" cy="1988004"/>
            <a:chOff x="148998" y="2448606"/>
            <a:chExt cx="1530804" cy="1988004"/>
          </a:xfrm>
        </p:grpSpPr>
        <p:sp>
          <p:nvSpPr>
            <p:cNvPr id="47" name="Cube 46"/>
            <p:cNvSpPr/>
            <p:nvPr/>
          </p:nvSpPr>
          <p:spPr>
            <a:xfrm>
              <a:off x="606198" y="3820206"/>
              <a:ext cx="616404" cy="616404"/>
            </a:xfrm>
            <a:prstGeom prst="cub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ube 50"/>
            <p:cNvSpPr/>
            <p:nvPr/>
          </p:nvSpPr>
          <p:spPr>
            <a:xfrm>
              <a:off x="148998" y="3363006"/>
              <a:ext cx="616404" cy="616404"/>
            </a:xfrm>
            <a:prstGeom prst="cub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ube 51"/>
            <p:cNvSpPr/>
            <p:nvPr/>
          </p:nvSpPr>
          <p:spPr>
            <a:xfrm>
              <a:off x="606198" y="3363006"/>
              <a:ext cx="616404" cy="616404"/>
            </a:xfrm>
            <a:prstGeom prst="cub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ube 52"/>
            <p:cNvSpPr/>
            <p:nvPr/>
          </p:nvSpPr>
          <p:spPr>
            <a:xfrm>
              <a:off x="1063398" y="3363006"/>
              <a:ext cx="616404" cy="616404"/>
            </a:xfrm>
            <a:prstGeom prst="cub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ube 53"/>
            <p:cNvSpPr/>
            <p:nvPr/>
          </p:nvSpPr>
          <p:spPr>
            <a:xfrm>
              <a:off x="148998" y="2905806"/>
              <a:ext cx="616404" cy="616404"/>
            </a:xfrm>
            <a:prstGeom prst="cub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ube 54"/>
            <p:cNvSpPr/>
            <p:nvPr/>
          </p:nvSpPr>
          <p:spPr>
            <a:xfrm>
              <a:off x="606198" y="2905806"/>
              <a:ext cx="616404" cy="616404"/>
            </a:xfrm>
            <a:prstGeom prst="cub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ube 55"/>
            <p:cNvSpPr/>
            <p:nvPr/>
          </p:nvSpPr>
          <p:spPr>
            <a:xfrm>
              <a:off x="1063398" y="2905806"/>
              <a:ext cx="616404" cy="616404"/>
            </a:xfrm>
            <a:prstGeom prst="cub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ube 56"/>
            <p:cNvSpPr/>
            <p:nvPr/>
          </p:nvSpPr>
          <p:spPr>
            <a:xfrm>
              <a:off x="606198" y="2448606"/>
              <a:ext cx="616404" cy="616404"/>
            </a:xfrm>
            <a:prstGeom prst="cub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3803196" y="1136196"/>
            <a:ext cx="1530804" cy="1988004"/>
            <a:chOff x="148998" y="2448606"/>
            <a:chExt cx="1530804" cy="1988004"/>
          </a:xfrm>
        </p:grpSpPr>
        <p:sp>
          <p:nvSpPr>
            <p:cNvPr id="72" name="Cube 71"/>
            <p:cNvSpPr/>
            <p:nvPr/>
          </p:nvSpPr>
          <p:spPr>
            <a:xfrm>
              <a:off x="606198" y="3820206"/>
              <a:ext cx="616404" cy="616404"/>
            </a:xfrm>
            <a:prstGeom prst="cub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ube 72"/>
            <p:cNvSpPr/>
            <p:nvPr/>
          </p:nvSpPr>
          <p:spPr>
            <a:xfrm>
              <a:off x="148998" y="3363006"/>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ube 74"/>
            <p:cNvSpPr/>
            <p:nvPr/>
          </p:nvSpPr>
          <p:spPr>
            <a:xfrm>
              <a:off x="606198" y="3363006"/>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ube 75"/>
            <p:cNvSpPr/>
            <p:nvPr/>
          </p:nvSpPr>
          <p:spPr>
            <a:xfrm>
              <a:off x="1063398" y="3363006"/>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ube 76"/>
            <p:cNvSpPr/>
            <p:nvPr/>
          </p:nvSpPr>
          <p:spPr>
            <a:xfrm>
              <a:off x="148998" y="2905806"/>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ube 78"/>
            <p:cNvSpPr/>
            <p:nvPr/>
          </p:nvSpPr>
          <p:spPr>
            <a:xfrm>
              <a:off x="606198" y="2905806"/>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ube 79"/>
            <p:cNvSpPr/>
            <p:nvPr/>
          </p:nvSpPr>
          <p:spPr>
            <a:xfrm>
              <a:off x="1063398" y="2905806"/>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ube 81"/>
            <p:cNvSpPr/>
            <p:nvPr/>
          </p:nvSpPr>
          <p:spPr>
            <a:xfrm>
              <a:off x="606198" y="2448606"/>
              <a:ext cx="616404" cy="616404"/>
            </a:xfrm>
            <a:prstGeom prst="cub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3803196" y="1136196"/>
            <a:ext cx="1530804" cy="1988004"/>
            <a:chOff x="148998" y="2448606"/>
            <a:chExt cx="1530804" cy="1988004"/>
          </a:xfrm>
          <a:solidFill>
            <a:srgbClr val="FF0000"/>
          </a:solidFill>
        </p:grpSpPr>
        <p:sp>
          <p:nvSpPr>
            <p:cNvPr id="93" name="Cube 92"/>
            <p:cNvSpPr/>
            <p:nvPr/>
          </p:nvSpPr>
          <p:spPr>
            <a:xfrm>
              <a:off x="606198" y="3820206"/>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ube 93"/>
            <p:cNvSpPr/>
            <p:nvPr/>
          </p:nvSpPr>
          <p:spPr>
            <a:xfrm>
              <a:off x="148998" y="3363006"/>
              <a:ext cx="616404" cy="616404"/>
            </a:xfrm>
            <a:prstGeom prst="cub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ube 94"/>
            <p:cNvSpPr/>
            <p:nvPr/>
          </p:nvSpPr>
          <p:spPr>
            <a:xfrm>
              <a:off x="606198" y="3363006"/>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ube 95"/>
            <p:cNvSpPr/>
            <p:nvPr/>
          </p:nvSpPr>
          <p:spPr>
            <a:xfrm>
              <a:off x="1063398" y="3363006"/>
              <a:ext cx="616404" cy="616404"/>
            </a:xfrm>
            <a:prstGeom prst="cub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ube 96"/>
            <p:cNvSpPr/>
            <p:nvPr/>
          </p:nvSpPr>
          <p:spPr>
            <a:xfrm>
              <a:off x="148998" y="2905806"/>
              <a:ext cx="616404" cy="616404"/>
            </a:xfrm>
            <a:prstGeom prst="cub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ube 97"/>
            <p:cNvSpPr/>
            <p:nvPr/>
          </p:nvSpPr>
          <p:spPr>
            <a:xfrm>
              <a:off x="606198" y="2905806"/>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ube 98"/>
            <p:cNvSpPr/>
            <p:nvPr/>
          </p:nvSpPr>
          <p:spPr>
            <a:xfrm>
              <a:off x="1063398" y="2905806"/>
              <a:ext cx="616404" cy="616404"/>
            </a:xfrm>
            <a:prstGeom prst="cub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ube 99"/>
            <p:cNvSpPr/>
            <p:nvPr/>
          </p:nvSpPr>
          <p:spPr>
            <a:xfrm>
              <a:off x="606198" y="2448606"/>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228600" y="228600"/>
            <a:ext cx="2133600" cy="116409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How many unit cubes make up this structure?  Explain how you know.</a:t>
            </a:r>
          </a:p>
        </p:txBody>
      </p:sp>
      <p:sp>
        <p:nvSpPr>
          <p:cNvPr id="102" name="Rectangle 101"/>
          <p:cNvSpPr/>
          <p:nvPr/>
        </p:nvSpPr>
        <p:spPr>
          <a:xfrm>
            <a:off x="228600" y="228600"/>
            <a:ext cx="2133600" cy="116409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How else can you think about this structure?  Is there another way to see it?</a:t>
            </a:r>
          </a:p>
        </p:txBody>
      </p:sp>
      <p:sp>
        <p:nvSpPr>
          <p:cNvPr id="103" name="Rectangle 102"/>
          <p:cNvSpPr/>
          <p:nvPr/>
        </p:nvSpPr>
        <p:spPr>
          <a:xfrm>
            <a:off x="228600" y="228600"/>
            <a:ext cx="2133600" cy="116409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Are there even more ways you can picture or think about this structure?</a:t>
            </a:r>
          </a:p>
        </p:txBody>
      </p:sp>
      <p:sp>
        <p:nvSpPr>
          <p:cNvPr id="104" name="Rectangle 103"/>
          <p:cNvSpPr/>
          <p:nvPr/>
        </p:nvSpPr>
        <p:spPr>
          <a:xfrm>
            <a:off x="228600" y="228600"/>
            <a:ext cx="2133600" cy="116409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You may have seen some groups like these:</a:t>
            </a:r>
          </a:p>
        </p:txBody>
      </p:sp>
      <p:sp>
        <p:nvSpPr>
          <p:cNvPr id="105" name="Rectangle 104"/>
          <p:cNvSpPr/>
          <p:nvPr/>
        </p:nvSpPr>
        <p:spPr>
          <a:xfrm>
            <a:off x="228600" y="228600"/>
            <a:ext cx="2133600" cy="116409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It’s time to reveal the answer.  Let’s find out the total number of unit cubes. </a:t>
            </a:r>
          </a:p>
        </p:txBody>
      </p:sp>
    </p:spTree>
    <p:extLst>
      <p:ext uri="{BB962C8B-B14F-4D97-AF65-F5344CB8AC3E}">
        <p14:creationId xmlns:p14="http://schemas.microsoft.com/office/powerpoint/2010/main" val="211624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5"/>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4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9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63"/>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3" grpId="1" animBg="1"/>
      <p:bldP spid="4" grpId="0" animBg="1"/>
      <p:bldP spid="102" grpId="0" animBg="1"/>
      <p:bldP spid="103" grpId="0" animBg="1"/>
      <p:bldP spid="104" grpId="0" animBg="1"/>
      <p:bldP spid="1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3544661" y="3581400"/>
            <a:ext cx="2017939"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10 unit cubes</a:t>
            </a:r>
            <a:endParaRPr lang="en-US" b="1" dirty="0">
              <a:solidFill>
                <a:schemeClr val="bg1"/>
              </a:solidFill>
            </a:endParaRPr>
          </a:p>
        </p:txBody>
      </p:sp>
      <p:sp>
        <p:nvSpPr>
          <p:cNvPr id="24" name="Rectangle 23"/>
          <p:cNvSpPr/>
          <p:nvPr/>
        </p:nvSpPr>
        <p:spPr>
          <a:xfrm>
            <a:off x="3544661" y="3581400"/>
            <a:ext cx="2017939"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The Reveal</a:t>
            </a:r>
            <a:endParaRPr lang="en-US" b="1" dirty="0">
              <a:solidFill>
                <a:schemeClr val="bg1"/>
              </a:solidFill>
            </a:endParaRPr>
          </a:p>
        </p:txBody>
      </p:sp>
      <p:sp>
        <p:nvSpPr>
          <p:cNvPr id="166" name="TextBox 165"/>
          <p:cNvSpPr txBox="1"/>
          <p:nvPr/>
        </p:nvSpPr>
        <p:spPr>
          <a:xfrm>
            <a:off x="7915908" y="6581001"/>
            <a:ext cx="1228092" cy="276999"/>
          </a:xfrm>
          <a:prstGeom prst="rect">
            <a:avLst/>
          </a:prstGeom>
          <a:noFill/>
        </p:spPr>
        <p:txBody>
          <a:bodyPr wrap="none" rtlCol="0">
            <a:spAutoFit/>
          </a:bodyPr>
          <a:lstStyle/>
          <a:p>
            <a:pPr algn="r"/>
            <a:r>
              <a:rPr lang="en-US" sz="1200" b="1" dirty="0" smtClean="0">
                <a:solidFill>
                  <a:schemeClr val="tx1">
                    <a:lumMod val="75000"/>
                    <a:lumOff val="25000"/>
                  </a:schemeClr>
                </a:solidFill>
              </a:rPr>
              <a:t>Steve </a:t>
            </a:r>
            <a:r>
              <a:rPr lang="en-US" sz="1200" b="1" dirty="0" err="1" smtClean="0">
                <a:solidFill>
                  <a:schemeClr val="tx1">
                    <a:lumMod val="75000"/>
                    <a:lumOff val="25000"/>
                  </a:schemeClr>
                </a:solidFill>
              </a:rPr>
              <a:t>Wyborney</a:t>
            </a:r>
            <a:endParaRPr lang="en-US" sz="1200" b="1" dirty="0">
              <a:solidFill>
                <a:schemeClr val="tx1">
                  <a:lumMod val="75000"/>
                  <a:lumOff val="25000"/>
                </a:schemeClr>
              </a:solidFill>
            </a:endParaRPr>
          </a:p>
        </p:txBody>
      </p:sp>
      <p:sp>
        <p:nvSpPr>
          <p:cNvPr id="167" name="TextBox 166"/>
          <p:cNvSpPr txBox="1"/>
          <p:nvPr/>
        </p:nvSpPr>
        <p:spPr>
          <a:xfrm>
            <a:off x="-8892" y="6581001"/>
            <a:ext cx="1879041" cy="276999"/>
          </a:xfrm>
          <a:prstGeom prst="rect">
            <a:avLst/>
          </a:prstGeom>
          <a:noFill/>
        </p:spPr>
        <p:txBody>
          <a:bodyPr wrap="none" rtlCol="0">
            <a:spAutoFit/>
          </a:bodyPr>
          <a:lstStyle/>
          <a:p>
            <a:r>
              <a:rPr lang="en-US" sz="1200" b="1" dirty="0" smtClean="0">
                <a:solidFill>
                  <a:schemeClr val="tx1">
                    <a:lumMod val="75000"/>
                    <a:lumOff val="25000"/>
                  </a:schemeClr>
                </a:solidFill>
                <a:hlinkClick r:id="rId2"/>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
        <p:nvSpPr>
          <p:cNvPr id="103" name="Rectangle 102"/>
          <p:cNvSpPr/>
          <p:nvPr/>
        </p:nvSpPr>
        <p:spPr>
          <a:xfrm>
            <a:off x="228600" y="275360"/>
            <a:ext cx="2362200" cy="11640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Before we see the answer, describe several  different ways you can see this structure.</a:t>
            </a:r>
          </a:p>
        </p:txBody>
      </p:sp>
      <p:grpSp>
        <p:nvGrpSpPr>
          <p:cNvPr id="106" name="Group 105"/>
          <p:cNvGrpSpPr/>
          <p:nvPr/>
        </p:nvGrpSpPr>
        <p:grpSpPr>
          <a:xfrm>
            <a:off x="3581400" y="1593396"/>
            <a:ext cx="1981200" cy="1530804"/>
            <a:chOff x="2549113" y="2697368"/>
            <a:chExt cx="1981200" cy="1530804"/>
          </a:xfrm>
        </p:grpSpPr>
        <p:sp>
          <p:nvSpPr>
            <p:cNvPr id="107" name="Cube 106"/>
            <p:cNvSpPr/>
            <p:nvPr/>
          </p:nvSpPr>
          <p:spPr>
            <a:xfrm>
              <a:off x="2549113" y="3611768"/>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ube 107"/>
            <p:cNvSpPr/>
            <p:nvPr/>
          </p:nvSpPr>
          <p:spPr>
            <a:xfrm>
              <a:off x="3006313" y="3611768"/>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ube 108"/>
            <p:cNvSpPr/>
            <p:nvPr/>
          </p:nvSpPr>
          <p:spPr>
            <a:xfrm>
              <a:off x="3463513" y="3611768"/>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ube 109"/>
            <p:cNvSpPr/>
            <p:nvPr/>
          </p:nvSpPr>
          <p:spPr>
            <a:xfrm>
              <a:off x="3913909" y="3611768"/>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ube 110"/>
            <p:cNvSpPr/>
            <p:nvPr/>
          </p:nvSpPr>
          <p:spPr>
            <a:xfrm>
              <a:off x="2549113" y="3154568"/>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ube 111"/>
            <p:cNvSpPr/>
            <p:nvPr/>
          </p:nvSpPr>
          <p:spPr>
            <a:xfrm>
              <a:off x="3913909" y="3154568"/>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ube 112"/>
            <p:cNvSpPr/>
            <p:nvPr/>
          </p:nvSpPr>
          <p:spPr>
            <a:xfrm>
              <a:off x="2549113" y="2697368"/>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ube 113"/>
            <p:cNvSpPr/>
            <p:nvPr/>
          </p:nvSpPr>
          <p:spPr>
            <a:xfrm>
              <a:off x="3006313" y="2697368"/>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ube 114"/>
            <p:cNvSpPr/>
            <p:nvPr/>
          </p:nvSpPr>
          <p:spPr>
            <a:xfrm>
              <a:off x="3463513" y="2697368"/>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ube 115"/>
            <p:cNvSpPr/>
            <p:nvPr/>
          </p:nvSpPr>
          <p:spPr>
            <a:xfrm>
              <a:off x="3913909" y="2697368"/>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551282" y="5101998"/>
            <a:ext cx="1582318" cy="1222602"/>
            <a:chOff x="2549113" y="2697368"/>
            <a:chExt cx="1981200" cy="1530804"/>
          </a:xfrm>
          <a:solidFill>
            <a:schemeClr val="bg1"/>
          </a:solidFill>
        </p:grpSpPr>
        <p:sp>
          <p:nvSpPr>
            <p:cNvPr id="118" name="Cube 117"/>
            <p:cNvSpPr/>
            <p:nvPr/>
          </p:nvSpPr>
          <p:spPr>
            <a:xfrm>
              <a:off x="2549113" y="36117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ube 118"/>
            <p:cNvSpPr/>
            <p:nvPr/>
          </p:nvSpPr>
          <p:spPr>
            <a:xfrm>
              <a:off x="3006313" y="36117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ube 119"/>
            <p:cNvSpPr/>
            <p:nvPr/>
          </p:nvSpPr>
          <p:spPr>
            <a:xfrm>
              <a:off x="3463513" y="36117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ube 120"/>
            <p:cNvSpPr/>
            <p:nvPr/>
          </p:nvSpPr>
          <p:spPr>
            <a:xfrm>
              <a:off x="3913909" y="36117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ube 121"/>
            <p:cNvSpPr/>
            <p:nvPr/>
          </p:nvSpPr>
          <p:spPr>
            <a:xfrm>
              <a:off x="2549113" y="31545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ube 122"/>
            <p:cNvSpPr/>
            <p:nvPr/>
          </p:nvSpPr>
          <p:spPr>
            <a:xfrm>
              <a:off x="3913909" y="31545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ube 123"/>
            <p:cNvSpPr/>
            <p:nvPr/>
          </p:nvSpPr>
          <p:spPr>
            <a:xfrm>
              <a:off x="2549113" y="26973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ube 124"/>
            <p:cNvSpPr/>
            <p:nvPr/>
          </p:nvSpPr>
          <p:spPr>
            <a:xfrm>
              <a:off x="3006313" y="26973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ube 125"/>
            <p:cNvSpPr/>
            <p:nvPr/>
          </p:nvSpPr>
          <p:spPr>
            <a:xfrm>
              <a:off x="3463513" y="26973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ube 126"/>
            <p:cNvSpPr/>
            <p:nvPr/>
          </p:nvSpPr>
          <p:spPr>
            <a:xfrm>
              <a:off x="3913909" y="26973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2684882" y="5101998"/>
            <a:ext cx="1582318" cy="1222602"/>
            <a:chOff x="2549113" y="2697368"/>
            <a:chExt cx="1981200" cy="1530804"/>
          </a:xfrm>
          <a:solidFill>
            <a:schemeClr val="bg1"/>
          </a:solidFill>
        </p:grpSpPr>
        <p:sp>
          <p:nvSpPr>
            <p:cNvPr id="129" name="Cube 128"/>
            <p:cNvSpPr/>
            <p:nvPr/>
          </p:nvSpPr>
          <p:spPr>
            <a:xfrm>
              <a:off x="2549113" y="36117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ube 129"/>
            <p:cNvSpPr/>
            <p:nvPr/>
          </p:nvSpPr>
          <p:spPr>
            <a:xfrm>
              <a:off x="3006313" y="36117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ube 141"/>
            <p:cNvSpPr/>
            <p:nvPr/>
          </p:nvSpPr>
          <p:spPr>
            <a:xfrm>
              <a:off x="3463513" y="36117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ube 142"/>
            <p:cNvSpPr/>
            <p:nvPr/>
          </p:nvSpPr>
          <p:spPr>
            <a:xfrm>
              <a:off x="3913909" y="36117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ube 143"/>
            <p:cNvSpPr/>
            <p:nvPr/>
          </p:nvSpPr>
          <p:spPr>
            <a:xfrm>
              <a:off x="2549113" y="31545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ube 144"/>
            <p:cNvSpPr/>
            <p:nvPr/>
          </p:nvSpPr>
          <p:spPr>
            <a:xfrm>
              <a:off x="3913909" y="31545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ube 145"/>
            <p:cNvSpPr/>
            <p:nvPr/>
          </p:nvSpPr>
          <p:spPr>
            <a:xfrm>
              <a:off x="2549113" y="26973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ube 146"/>
            <p:cNvSpPr/>
            <p:nvPr/>
          </p:nvSpPr>
          <p:spPr>
            <a:xfrm>
              <a:off x="3006313" y="26973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ube 147"/>
            <p:cNvSpPr/>
            <p:nvPr/>
          </p:nvSpPr>
          <p:spPr>
            <a:xfrm>
              <a:off x="3463513" y="26973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ube 148"/>
            <p:cNvSpPr/>
            <p:nvPr/>
          </p:nvSpPr>
          <p:spPr>
            <a:xfrm>
              <a:off x="3913909" y="26973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4818482" y="5101998"/>
            <a:ext cx="1582318" cy="1222602"/>
            <a:chOff x="2549113" y="2697368"/>
            <a:chExt cx="1981200" cy="1530804"/>
          </a:xfrm>
          <a:solidFill>
            <a:schemeClr val="bg1"/>
          </a:solidFill>
        </p:grpSpPr>
        <p:sp>
          <p:nvSpPr>
            <p:cNvPr id="151" name="Cube 150"/>
            <p:cNvSpPr/>
            <p:nvPr/>
          </p:nvSpPr>
          <p:spPr>
            <a:xfrm>
              <a:off x="2549113" y="36117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ube 151"/>
            <p:cNvSpPr/>
            <p:nvPr/>
          </p:nvSpPr>
          <p:spPr>
            <a:xfrm>
              <a:off x="3006313" y="36117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ube 152"/>
            <p:cNvSpPr/>
            <p:nvPr/>
          </p:nvSpPr>
          <p:spPr>
            <a:xfrm>
              <a:off x="3463513" y="36117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ube 153"/>
            <p:cNvSpPr/>
            <p:nvPr/>
          </p:nvSpPr>
          <p:spPr>
            <a:xfrm>
              <a:off x="3913909" y="36117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ube 154"/>
            <p:cNvSpPr/>
            <p:nvPr/>
          </p:nvSpPr>
          <p:spPr>
            <a:xfrm>
              <a:off x="2549113" y="31545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ube 155"/>
            <p:cNvSpPr/>
            <p:nvPr/>
          </p:nvSpPr>
          <p:spPr>
            <a:xfrm>
              <a:off x="3913909" y="31545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ube 156"/>
            <p:cNvSpPr/>
            <p:nvPr/>
          </p:nvSpPr>
          <p:spPr>
            <a:xfrm>
              <a:off x="2549113" y="26973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ube 157"/>
            <p:cNvSpPr/>
            <p:nvPr/>
          </p:nvSpPr>
          <p:spPr>
            <a:xfrm>
              <a:off x="3006313" y="26973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ube 158"/>
            <p:cNvSpPr/>
            <p:nvPr/>
          </p:nvSpPr>
          <p:spPr>
            <a:xfrm>
              <a:off x="3463513" y="26973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ube 159"/>
            <p:cNvSpPr/>
            <p:nvPr/>
          </p:nvSpPr>
          <p:spPr>
            <a:xfrm>
              <a:off x="3913909" y="26973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6952082" y="5101998"/>
            <a:ext cx="1582318" cy="1222602"/>
            <a:chOff x="2549113" y="2697368"/>
            <a:chExt cx="1981200" cy="1530804"/>
          </a:xfrm>
          <a:solidFill>
            <a:schemeClr val="bg1"/>
          </a:solidFill>
        </p:grpSpPr>
        <p:sp>
          <p:nvSpPr>
            <p:cNvPr id="162" name="Cube 161"/>
            <p:cNvSpPr/>
            <p:nvPr/>
          </p:nvSpPr>
          <p:spPr>
            <a:xfrm>
              <a:off x="2549113" y="36117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Cube 210"/>
            <p:cNvSpPr/>
            <p:nvPr/>
          </p:nvSpPr>
          <p:spPr>
            <a:xfrm>
              <a:off x="3006313" y="36117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ube 211"/>
            <p:cNvSpPr/>
            <p:nvPr/>
          </p:nvSpPr>
          <p:spPr>
            <a:xfrm>
              <a:off x="3463513" y="36117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Cube 212"/>
            <p:cNvSpPr/>
            <p:nvPr/>
          </p:nvSpPr>
          <p:spPr>
            <a:xfrm>
              <a:off x="3913909" y="36117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ube 213"/>
            <p:cNvSpPr/>
            <p:nvPr/>
          </p:nvSpPr>
          <p:spPr>
            <a:xfrm>
              <a:off x="2549113" y="31545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Cube 214"/>
            <p:cNvSpPr/>
            <p:nvPr/>
          </p:nvSpPr>
          <p:spPr>
            <a:xfrm>
              <a:off x="3913909" y="31545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ube 215"/>
            <p:cNvSpPr/>
            <p:nvPr/>
          </p:nvSpPr>
          <p:spPr>
            <a:xfrm>
              <a:off x="2549113" y="26973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ube 216"/>
            <p:cNvSpPr/>
            <p:nvPr/>
          </p:nvSpPr>
          <p:spPr>
            <a:xfrm>
              <a:off x="3006313" y="26973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ube 217"/>
            <p:cNvSpPr/>
            <p:nvPr/>
          </p:nvSpPr>
          <p:spPr>
            <a:xfrm>
              <a:off x="3463513" y="26973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ube 218"/>
            <p:cNvSpPr/>
            <p:nvPr/>
          </p:nvSpPr>
          <p:spPr>
            <a:xfrm>
              <a:off x="3913909" y="2697368"/>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74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7"/>
                                        </p:tgtEl>
                                        <p:attrNameLst>
                                          <p:attrName>style.visibility</p:attrName>
                                        </p:attrNameLst>
                                      </p:cBhvr>
                                      <p:to>
                                        <p:strVal val="visible"/>
                                      </p:to>
                                    </p:set>
                                    <p:animEffect transition="in" filter="fade">
                                      <p:cBhvr>
                                        <p:cTn id="9" dur="500"/>
                                        <p:tgtEl>
                                          <p:spTgt spid="117"/>
                                        </p:tgtEl>
                                      </p:cBhvr>
                                    </p:animEffect>
                                  </p:childTnLst>
                                </p:cTn>
                              </p:par>
                              <p:par>
                                <p:cTn id="10" presetID="10" presetClass="entr" presetSubtype="0" fill="hold" nodeType="with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500"/>
                                        <p:tgtEl>
                                          <p:spTgt spid="128"/>
                                        </p:tgtEl>
                                      </p:cBhvr>
                                    </p:animEffect>
                                  </p:childTnLst>
                                </p:cTn>
                              </p:par>
                              <p:par>
                                <p:cTn id="13" presetID="10" presetClass="entr" presetSubtype="0" fill="hold" nodeType="withEffect">
                                  <p:stCondLst>
                                    <p:cond delay="0"/>
                                  </p:stCondLst>
                                  <p:childTnLst>
                                    <p:set>
                                      <p:cBhvr>
                                        <p:cTn id="14" dur="1" fill="hold">
                                          <p:stCondLst>
                                            <p:cond delay="0"/>
                                          </p:stCondLst>
                                        </p:cTn>
                                        <p:tgtEl>
                                          <p:spTgt spid="150"/>
                                        </p:tgtEl>
                                        <p:attrNameLst>
                                          <p:attrName>style.visibility</p:attrName>
                                        </p:attrNameLst>
                                      </p:cBhvr>
                                      <p:to>
                                        <p:strVal val="visible"/>
                                      </p:to>
                                    </p:set>
                                    <p:animEffect transition="in" filter="fade">
                                      <p:cBhvr>
                                        <p:cTn id="15" dur="500"/>
                                        <p:tgtEl>
                                          <p:spTgt spid="150"/>
                                        </p:tgtEl>
                                      </p:cBhvr>
                                    </p:animEffect>
                                  </p:childTnLst>
                                </p:cTn>
                              </p:par>
                              <p:par>
                                <p:cTn id="16" presetID="10" presetClass="entr" presetSubtype="0" fill="hold" nodeType="withEffect">
                                  <p:stCondLst>
                                    <p:cond delay="0"/>
                                  </p:stCondLst>
                                  <p:childTnLst>
                                    <p:set>
                                      <p:cBhvr>
                                        <p:cTn id="17" dur="1" fill="hold">
                                          <p:stCondLst>
                                            <p:cond delay="0"/>
                                          </p:stCondLst>
                                        </p:cTn>
                                        <p:tgtEl>
                                          <p:spTgt spid="161"/>
                                        </p:tgtEl>
                                        <p:attrNameLst>
                                          <p:attrName>style.visibility</p:attrName>
                                        </p:attrNameLst>
                                      </p:cBhvr>
                                      <p:to>
                                        <p:strVal val="visible"/>
                                      </p:to>
                                    </p:set>
                                    <p:animEffect transition="in" filter="fade">
                                      <p:cBhvr>
                                        <p:cTn id="18" dur="500"/>
                                        <p:tgtEl>
                                          <p:spTgt spid="1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103"/>
                                        </p:tgtEl>
                                        <p:attrNameLst>
                                          <p:attrName>style.visibility</p:attrName>
                                        </p:attrNameLst>
                                      </p:cBhvr>
                                      <p:to>
                                        <p:strVal val="hidden"/>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24" grpId="0" animBg="1"/>
      <p:bldP spid="24" grpId="1" animBg="1"/>
      <p:bldP spid="103" grpId="0" animBg="1"/>
      <p:bldP spid="10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3544661" y="3581400"/>
            <a:ext cx="2017939"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12 unit cubes</a:t>
            </a:r>
            <a:endParaRPr lang="en-US" b="1" dirty="0">
              <a:solidFill>
                <a:schemeClr val="bg1"/>
              </a:solidFill>
            </a:endParaRPr>
          </a:p>
        </p:txBody>
      </p:sp>
      <p:sp>
        <p:nvSpPr>
          <p:cNvPr id="24" name="Rectangle 23"/>
          <p:cNvSpPr/>
          <p:nvPr/>
        </p:nvSpPr>
        <p:spPr>
          <a:xfrm>
            <a:off x="3544661" y="3581400"/>
            <a:ext cx="2017939"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The Reveal</a:t>
            </a:r>
            <a:endParaRPr lang="en-US" b="1" dirty="0">
              <a:solidFill>
                <a:schemeClr val="bg1"/>
              </a:solidFill>
            </a:endParaRPr>
          </a:p>
        </p:txBody>
      </p:sp>
      <p:sp>
        <p:nvSpPr>
          <p:cNvPr id="166" name="TextBox 165"/>
          <p:cNvSpPr txBox="1"/>
          <p:nvPr/>
        </p:nvSpPr>
        <p:spPr>
          <a:xfrm>
            <a:off x="7915908" y="6581001"/>
            <a:ext cx="1228092" cy="276999"/>
          </a:xfrm>
          <a:prstGeom prst="rect">
            <a:avLst/>
          </a:prstGeom>
          <a:noFill/>
        </p:spPr>
        <p:txBody>
          <a:bodyPr wrap="none" rtlCol="0">
            <a:spAutoFit/>
          </a:bodyPr>
          <a:lstStyle/>
          <a:p>
            <a:pPr algn="r"/>
            <a:r>
              <a:rPr lang="en-US" sz="1200" b="1" dirty="0" smtClean="0">
                <a:solidFill>
                  <a:schemeClr val="tx1">
                    <a:lumMod val="75000"/>
                    <a:lumOff val="25000"/>
                  </a:schemeClr>
                </a:solidFill>
              </a:rPr>
              <a:t>Steve </a:t>
            </a:r>
            <a:r>
              <a:rPr lang="en-US" sz="1200" b="1" dirty="0" err="1" smtClean="0">
                <a:solidFill>
                  <a:schemeClr val="tx1">
                    <a:lumMod val="75000"/>
                    <a:lumOff val="25000"/>
                  </a:schemeClr>
                </a:solidFill>
              </a:rPr>
              <a:t>Wyborney</a:t>
            </a:r>
            <a:endParaRPr lang="en-US" sz="1200" b="1" dirty="0">
              <a:solidFill>
                <a:schemeClr val="tx1">
                  <a:lumMod val="75000"/>
                  <a:lumOff val="25000"/>
                </a:schemeClr>
              </a:solidFill>
            </a:endParaRPr>
          </a:p>
        </p:txBody>
      </p:sp>
      <p:sp>
        <p:nvSpPr>
          <p:cNvPr id="167" name="TextBox 166"/>
          <p:cNvSpPr txBox="1"/>
          <p:nvPr/>
        </p:nvSpPr>
        <p:spPr>
          <a:xfrm>
            <a:off x="-8892" y="6581001"/>
            <a:ext cx="1879041" cy="276999"/>
          </a:xfrm>
          <a:prstGeom prst="rect">
            <a:avLst/>
          </a:prstGeom>
          <a:noFill/>
        </p:spPr>
        <p:txBody>
          <a:bodyPr wrap="none" rtlCol="0">
            <a:spAutoFit/>
          </a:bodyPr>
          <a:lstStyle/>
          <a:p>
            <a:r>
              <a:rPr lang="en-US" sz="1200" b="1" dirty="0" smtClean="0">
                <a:solidFill>
                  <a:schemeClr val="tx1">
                    <a:lumMod val="75000"/>
                    <a:lumOff val="25000"/>
                  </a:schemeClr>
                </a:solidFill>
                <a:hlinkClick r:id="rId2"/>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
        <p:nvSpPr>
          <p:cNvPr id="103" name="Rectangle 102"/>
          <p:cNvSpPr/>
          <p:nvPr/>
        </p:nvSpPr>
        <p:spPr>
          <a:xfrm>
            <a:off x="228600" y="275360"/>
            <a:ext cx="2362200" cy="11640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Before we see the answer, describe several  different ways you can see this structure.</a:t>
            </a:r>
          </a:p>
        </p:txBody>
      </p:sp>
      <p:grpSp>
        <p:nvGrpSpPr>
          <p:cNvPr id="105" name="Group 104"/>
          <p:cNvGrpSpPr/>
          <p:nvPr/>
        </p:nvGrpSpPr>
        <p:grpSpPr>
          <a:xfrm>
            <a:off x="3581400" y="1136196"/>
            <a:ext cx="1981200" cy="1988004"/>
            <a:chOff x="5898511" y="2438400"/>
            <a:chExt cx="1981200" cy="1988004"/>
          </a:xfrm>
        </p:grpSpPr>
        <p:sp>
          <p:nvSpPr>
            <p:cNvPr id="106" name="Cube 105"/>
            <p:cNvSpPr/>
            <p:nvPr/>
          </p:nvSpPr>
          <p:spPr>
            <a:xfrm>
              <a:off x="5898511" y="3810000"/>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ube 106"/>
            <p:cNvSpPr/>
            <p:nvPr/>
          </p:nvSpPr>
          <p:spPr>
            <a:xfrm>
              <a:off x="6355711" y="3810000"/>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ube 107"/>
            <p:cNvSpPr/>
            <p:nvPr/>
          </p:nvSpPr>
          <p:spPr>
            <a:xfrm>
              <a:off x="6812911" y="3810000"/>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ube 108"/>
            <p:cNvSpPr/>
            <p:nvPr/>
          </p:nvSpPr>
          <p:spPr>
            <a:xfrm>
              <a:off x="7263307" y="3810000"/>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ube 109"/>
            <p:cNvSpPr/>
            <p:nvPr/>
          </p:nvSpPr>
          <p:spPr>
            <a:xfrm>
              <a:off x="6355711" y="3352800"/>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ube 110"/>
            <p:cNvSpPr/>
            <p:nvPr/>
          </p:nvSpPr>
          <p:spPr>
            <a:xfrm>
              <a:off x="6812911" y="3352800"/>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ube 111"/>
            <p:cNvSpPr/>
            <p:nvPr/>
          </p:nvSpPr>
          <p:spPr>
            <a:xfrm>
              <a:off x="6355711" y="2895600"/>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ube 112"/>
            <p:cNvSpPr/>
            <p:nvPr/>
          </p:nvSpPr>
          <p:spPr>
            <a:xfrm>
              <a:off x="6812911" y="2895600"/>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ube 113"/>
            <p:cNvSpPr/>
            <p:nvPr/>
          </p:nvSpPr>
          <p:spPr>
            <a:xfrm>
              <a:off x="5898511" y="2438400"/>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ube 114"/>
            <p:cNvSpPr/>
            <p:nvPr/>
          </p:nvSpPr>
          <p:spPr>
            <a:xfrm>
              <a:off x="6355711" y="2438400"/>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ube 115"/>
            <p:cNvSpPr/>
            <p:nvPr/>
          </p:nvSpPr>
          <p:spPr>
            <a:xfrm>
              <a:off x="6812911" y="2438400"/>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ube 116"/>
            <p:cNvSpPr/>
            <p:nvPr/>
          </p:nvSpPr>
          <p:spPr>
            <a:xfrm>
              <a:off x="7263307" y="2438400"/>
              <a:ext cx="616404" cy="616404"/>
            </a:xfrm>
            <a:prstGeom prst="cub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559003" y="4668134"/>
            <a:ext cx="1650797" cy="1656466"/>
            <a:chOff x="5898511" y="2438400"/>
            <a:chExt cx="1981200" cy="1988004"/>
          </a:xfrm>
          <a:solidFill>
            <a:schemeClr val="bg1"/>
          </a:solidFill>
        </p:grpSpPr>
        <p:sp>
          <p:nvSpPr>
            <p:cNvPr id="119" name="Cube 118"/>
            <p:cNvSpPr/>
            <p:nvPr/>
          </p:nvSpPr>
          <p:spPr>
            <a:xfrm>
              <a:off x="5898511" y="38100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ube 119"/>
            <p:cNvSpPr/>
            <p:nvPr/>
          </p:nvSpPr>
          <p:spPr>
            <a:xfrm>
              <a:off x="6355711" y="38100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ube 120"/>
            <p:cNvSpPr/>
            <p:nvPr/>
          </p:nvSpPr>
          <p:spPr>
            <a:xfrm>
              <a:off x="6812911" y="38100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ube 121"/>
            <p:cNvSpPr/>
            <p:nvPr/>
          </p:nvSpPr>
          <p:spPr>
            <a:xfrm>
              <a:off x="7263307" y="38100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ube 122"/>
            <p:cNvSpPr/>
            <p:nvPr/>
          </p:nvSpPr>
          <p:spPr>
            <a:xfrm>
              <a:off x="6355711" y="33528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ube 123"/>
            <p:cNvSpPr/>
            <p:nvPr/>
          </p:nvSpPr>
          <p:spPr>
            <a:xfrm>
              <a:off x="6812911" y="33528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ube 124"/>
            <p:cNvSpPr/>
            <p:nvPr/>
          </p:nvSpPr>
          <p:spPr>
            <a:xfrm>
              <a:off x="6355711" y="28956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ube 125"/>
            <p:cNvSpPr/>
            <p:nvPr/>
          </p:nvSpPr>
          <p:spPr>
            <a:xfrm>
              <a:off x="6812911" y="28956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ube 126"/>
            <p:cNvSpPr/>
            <p:nvPr/>
          </p:nvSpPr>
          <p:spPr>
            <a:xfrm>
              <a:off x="5898511" y="24384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ube 127"/>
            <p:cNvSpPr/>
            <p:nvPr/>
          </p:nvSpPr>
          <p:spPr>
            <a:xfrm>
              <a:off x="6355711" y="24384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ube 128"/>
            <p:cNvSpPr/>
            <p:nvPr/>
          </p:nvSpPr>
          <p:spPr>
            <a:xfrm>
              <a:off x="6812911" y="24384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ube 129"/>
            <p:cNvSpPr/>
            <p:nvPr/>
          </p:nvSpPr>
          <p:spPr>
            <a:xfrm>
              <a:off x="7263307" y="24384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2692603" y="4668134"/>
            <a:ext cx="1650797" cy="1656466"/>
            <a:chOff x="5898511" y="2438400"/>
            <a:chExt cx="1981200" cy="1988004"/>
          </a:xfrm>
          <a:solidFill>
            <a:schemeClr val="bg1"/>
          </a:solidFill>
        </p:grpSpPr>
        <p:sp>
          <p:nvSpPr>
            <p:cNvPr id="143" name="Cube 142"/>
            <p:cNvSpPr/>
            <p:nvPr/>
          </p:nvSpPr>
          <p:spPr>
            <a:xfrm>
              <a:off x="5898511" y="38100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ube 143"/>
            <p:cNvSpPr/>
            <p:nvPr/>
          </p:nvSpPr>
          <p:spPr>
            <a:xfrm>
              <a:off x="6355711" y="38100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ube 144"/>
            <p:cNvSpPr/>
            <p:nvPr/>
          </p:nvSpPr>
          <p:spPr>
            <a:xfrm>
              <a:off x="6812911" y="38100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ube 145"/>
            <p:cNvSpPr/>
            <p:nvPr/>
          </p:nvSpPr>
          <p:spPr>
            <a:xfrm>
              <a:off x="7263307" y="38100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ube 146"/>
            <p:cNvSpPr/>
            <p:nvPr/>
          </p:nvSpPr>
          <p:spPr>
            <a:xfrm>
              <a:off x="6355711" y="33528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ube 147"/>
            <p:cNvSpPr/>
            <p:nvPr/>
          </p:nvSpPr>
          <p:spPr>
            <a:xfrm>
              <a:off x="6812911" y="33528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ube 148"/>
            <p:cNvSpPr/>
            <p:nvPr/>
          </p:nvSpPr>
          <p:spPr>
            <a:xfrm>
              <a:off x="6355711" y="28956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ube 149"/>
            <p:cNvSpPr/>
            <p:nvPr/>
          </p:nvSpPr>
          <p:spPr>
            <a:xfrm>
              <a:off x="6812911" y="28956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ube 150"/>
            <p:cNvSpPr/>
            <p:nvPr/>
          </p:nvSpPr>
          <p:spPr>
            <a:xfrm>
              <a:off x="5898511" y="24384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ube 151"/>
            <p:cNvSpPr/>
            <p:nvPr/>
          </p:nvSpPr>
          <p:spPr>
            <a:xfrm>
              <a:off x="6355711" y="24384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ube 152"/>
            <p:cNvSpPr/>
            <p:nvPr/>
          </p:nvSpPr>
          <p:spPr>
            <a:xfrm>
              <a:off x="6812911" y="24384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ube 153"/>
            <p:cNvSpPr/>
            <p:nvPr/>
          </p:nvSpPr>
          <p:spPr>
            <a:xfrm>
              <a:off x="7263307" y="24384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4826203" y="4668134"/>
            <a:ext cx="1650797" cy="1656466"/>
            <a:chOff x="5898511" y="2438400"/>
            <a:chExt cx="1981200" cy="1988004"/>
          </a:xfrm>
          <a:solidFill>
            <a:schemeClr val="bg1"/>
          </a:solidFill>
        </p:grpSpPr>
        <p:sp>
          <p:nvSpPr>
            <p:cNvPr id="156" name="Cube 155"/>
            <p:cNvSpPr/>
            <p:nvPr/>
          </p:nvSpPr>
          <p:spPr>
            <a:xfrm>
              <a:off x="5898511" y="38100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ube 156"/>
            <p:cNvSpPr/>
            <p:nvPr/>
          </p:nvSpPr>
          <p:spPr>
            <a:xfrm>
              <a:off x="6355711" y="38100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ube 157"/>
            <p:cNvSpPr/>
            <p:nvPr/>
          </p:nvSpPr>
          <p:spPr>
            <a:xfrm>
              <a:off x="6812911" y="38100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ube 158"/>
            <p:cNvSpPr/>
            <p:nvPr/>
          </p:nvSpPr>
          <p:spPr>
            <a:xfrm>
              <a:off x="7263307" y="38100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ube 159"/>
            <p:cNvSpPr/>
            <p:nvPr/>
          </p:nvSpPr>
          <p:spPr>
            <a:xfrm>
              <a:off x="6355711" y="33528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ube 160"/>
            <p:cNvSpPr/>
            <p:nvPr/>
          </p:nvSpPr>
          <p:spPr>
            <a:xfrm>
              <a:off x="6812911" y="33528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ube 161"/>
            <p:cNvSpPr/>
            <p:nvPr/>
          </p:nvSpPr>
          <p:spPr>
            <a:xfrm>
              <a:off x="6355711" y="28956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ube 164"/>
            <p:cNvSpPr/>
            <p:nvPr/>
          </p:nvSpPr>
          <p:spPr>
            <a:xfrm>
              <a:off x="6812911" y="28956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Cube 210"/>
            <p:cNvSpPr/>
            <p:nvPr/>
          </p:nvSpPr>
          <p:spPr>
            <a:xfrm>
              <a:off x="5898511" y="24384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ube 211"/>
            <p:cNvSpPr/>
            <p:nvPr/>
          </p:nvSpPr>
          <p:spPr>
            <a:xfrm>
              <a:off x="6355711" y="24384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Cube 212"/>
            <p:cNvSpPr/>
            <p:nvPr/>
          </p:nvSpPr>
          <p:spPr>
            <a:xfrm>
              <a:off x="6812911" y="24384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ube 213"/>
            <p:cNvSpPr/>
            <p:nvPr/>
          </p:nvSpPr>
          <p:spPr>
            <a:xfrm>
              <a:off x="7263307" y="24384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6959803" y="4668134"/>
            <a:ext cx="1650797" cy="1656466"/>
            <a:chOff x="5898511" y="2438400"/>
            <a:chExt cx="1981200" cy="1988004"/>
          </a:xfrm>
          <a:solidFill>
            <a:schemeClr val="bg1"/>
          </a:solidFill>
        </p:grpSpPr>
        <p:sp>
          <p:nvSpPr>
            <p:cNvPr id="216" name="Cube 215"/>
            <p:cNvSpPr/>
            <p:nvPr/>
          </p:nvSpPr>
          <p:spPr>
            <a:xfrm>
              <a:off x="5898511" y="38100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ube 216"/>
            <p:cNvSpPr/>
            <p:nvPr/>
          </p:nvSpPr>
          <p:spPr>
            <a:xfrm>
              <a:off x="6355711" y="38100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ube 217"/>
            <p:cNvSpPr/>
            <p:nvPr/>
          </p:nvSpPr>
          <p:spPr>
            <a:xfrm>
              <a:off x="6812911" y="38100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ube 218"/>
            <p:cNvSpPr/>
            <p:nvPr/>
          </p:nvSpPr>
          <p:spPr>
            <a:xfrm>
              <a:off x="7263307" y="38100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ube 219"/>
            <p:cNvSpPr/>
            <p:nvPr/>
          </p:nvSpPr>
          <p:spPr>
            <a:xfrm>
              <a:off x="6355711" y="33528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ube 220"/>
            <p:cNvSpPr/>
            <p:nvPr/>
          </p:nvSpPr>
          <p:spPr>
            <a:xfrm>
              <a:off x="6812911" y="33528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ube 221"/>
            <p:cNvSpPr/>
            <p:nvPr/>
          </p:nvSpPr>
          <p:spPr>
            <a:xfrm>
              <a:off x="6355711" y="28956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ube 222"/>
            <p:cNvSpPr/>
            <p:nvPr/>
          </p:nvSpPr>
          <p:spPr>
            <a:xfrm>
              <a:off x="6812911" y="28956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Cube 223"/>
            <p:cNvSpPr/>
            <p:nvPr/>
          </p:nvSpPr>
          <p:spPr>
            <a:xfrm>
              <a:off x="5898511" y="24384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ube 224"/>
            <p:cNvSpPr/>
            <p:nvPr/>
          </p:nvSpPr>
          <p:spPr>
            <a:xfrm>
              <a:off x="6355711" y="24384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ube 225"/>
            <p:cNvSpPr/>
            <p:nvPr/>
          </p:nvSpPr>
          <p:spPr>
            <a:xfrm>
              <a:off x="6812911" y="24384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ube 226"/>
            <p:cNvSpPr/>
            <p:nvPr/>
          </p:nvSpPr>
          <p:spPr>
            <a:xfrm>
              <a:off x="7263307" y="2438400"/>
              <a:ext cx="616404" cy="616404"/>
            </a:xfrm>
            <a:prstGeom prst="cub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737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fade">
                                      <p:cBhvr>
                                        <p:cTn id="13" dur="500"/>
                                        <p:tgtEl>
                                          <p:spTgt spid="118"/>
                                        </p:tgtEl>
                                      </p:cBhvr>
                                    </p:animEffect>
                                  </p:childTnLst>
                                </p:cTn>
                              </p:par>
                              <p:par>
                                <p:cTn id="14" presetID="10" presetClass="entr" presetSubtype="0" fill="hold" nodeType="with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500"/>
                                        <p:tgtEl>
                                          <p:spTgt spid="142"/>
                                        </p:tgtEl>
                                      </p:cBhvr>
                                    </p:animEffect>
                                  </p:childTnLst>
                                </p:cTn>
                              </p:par>
                              <p:par>
                                <p:cTn id="17" presetID="10" presetClass="entr" presetSubtype="0" fill="hold" nodeType="withEffect">
                                  <p:stCondLst>
                                    <p:cond delay="0"/>
                                  </p:stCondLst>
                                  <p:childTnLst>
                                    <p:set>
                                      <p:cBhvr>
                                        <p:cTn id="18" dur="1" fill="hold">
                                          <p:stCondLst>
                                            <p:cond delay="0"/>
                                          </p:stCondLst>
                                        </p:cTn>
                                        <p:tgtEl>
                                          <p:spTgt spid="155"/>
                                        </p:tgtEl>
                                        <p:attrNameLst>
                                          <p:attrName>style.visibility</p:attrName>
                                        </p:attrNameLst>
                                      </p:cBhvr>
                                      <p:to>
                                        <p:strVal val="visible"/>
                                      </p:to>
                                    </p:set>
                                    <p:animEffect transition="in" filter="fade">
                                      <p:cBhvr>
                                        <p:cTn id="19" dur="500"/>
                                        <p:tgtEl>
                                          <p:spTgt spid="155"/>
                                        </p:tgtEl>
                                      </p:cBhvr>
                                    </p:animEffect>
                                  </p:childTnLst>
                                </p:cTn>
                              </p:par>
                              <p:par>
                                <p:cTn id="20" presetID="10" presetClass="entr" presetSubtype="0" fill="hold" nodeType="withEffect">
                                  <p:stCondLst>
                                    <p:cond delay="0"/>
                                  </p:stCondLst>
                                  <p:childTnLst>
                                    <p:set>
                                      <p:cBhvr>
                                        <p:cTn id="21" dur="1" fill="hold">
                                          <p:stCondLst>
                                            <p:cond delay="0"/>
                                          </p:stCondLst>
                                        </p:cTn>
                                        <p:tgtEl>
                                          <p:spTgt spid="215"/>
                                        </p:tgtEl>
                                        <p:attrNameLst>
                                          <p:attrName>style.visibility</p:attrName>
                                        </p:attrNameLst>
                                      </p:cBhvr>
                                      <p:to>
                                        <p:strVal val="visible"/>
                                      </p:to>
                                    </p:set>
                                    <p:animEffect transition="in" filter="fade">
                                      <p:cBhvr>
                                        <p:cTn id="22" dur="500"/>
                                        <p:tgtEl>
                                          <p:spTgt spid="2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 presetClass="exit" presetSubtype="0" fill="hold" grpId="1" nodeType="withEffect">
                                  <p:stCondLst>
                                    <p:cond delay="0"/>
                                  </p:stCondLst>
                                  <p:childTnLst>
                                    <p:set>
                                      <p:cBhvr>
                                        <p:cTn id="29" dur="1" fill="hold">
                                          <p:stCondLst>
                                            <p:cond delay="0"/>
                                          </p:stCondLst>
                                        </p:cTn>
                                        <p:tgtEl>
                                          <p:spTgt spid="103"/>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24" grpId="0" animBg="1"/>
      <p:bldP spid="24" grpId="1" animBg="1"/>
      <p:bldP spid="103" grpId="0" animBg="1"/>
      <p:bldP spid="103" grpId="1" animBg="1"/>
    </p:bldLst>
  </p:timing>
</p:sld>
</file>

<file path=ppt/theme/theme1.xml><?xml version="1.0" encoding="utf-8"?>
<a:theme xmlns:a="http://schemas.openxmlformats.org/drawingml/2006/main" name="Spring">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16700</TotalTime>
  <Words>697</Words>
  <Application>Microsoft Office PowerPoint</Application>
  <PresentationFormat>On-screen Show (4:3)</PresentationFormat>
  <Paragraphs>90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Spring</vt:lpstr>
      <vt:lpstr>Wednesday 20th of May</vt:lpstr>
      <vt:lpstr>Literacy </vt:lpstr>
      <vt:lpstr>PowerPoint Presentation</vt:lpstr>
      <vt:lpstr>Reading Comprehension</vt:lpstr>
      <vt:lpstr>Numeracy – Warm Up </vt:lpstr>
      <vt:lpstr>Numeracy – Warm Up </vt:lpstr>
      <vt:lpstr>PowerPoint Presentation</vt:lpstr>
      <vt:lpstr>PowerPoint Presentation</vt:lpstr>
      <vt:lpstr>PowerPoint Presentation</vt:lpstr>
      <vt:lpstr>Numeracy Activities </vt:lpstr>
      <vt:lpstr>Play Topic: Obstacle Course</vt:lpstr>
      <vt:lpstr>Indoor Obstacle Courses: https://www.youtube.com/watch?v=FKF6iPL3kTc https://www.youtube.com/watch?v=0vLvoEXLApA https://www.youtube.com/watch?v=8o4CQkSGZoQ  Garden Obstacle Courses:  https://www.youtube.com/watch?v=_NdJtdfYoMc  https://www.youtube.com/watch?v=wkPUqZ5fEHo https://www.youtube.com/watch?v=pVfuTsu31ms</vt:lpstr>
      <vt:lpstr>R.E.- Mary is Our Mother Mary appeared to children to show her love.</vt:lpstr>
      <vt:lpstr>I hope you enjoyed your activities today!   Now it’s time to have a play!  </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Jenna McLean</cp:lastModifiedBy>
  <cp:revision>159</cp:revision>
  <dcterms:created xsi:type="dcterms:W3CDTF">2020-03-21T18:06:53Z</dcterms:created>
  <dcterms:modified xsi:type="dcterms:W3CDTF">2020-05-20T07:47:26Z</dcterms:modified>
</cp:coreProperties>
</file>