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60" r:id="rId4"/>
    <p:sldId id="275" r:id="rId5"/>
    <p:sldId id="261" r:id="rId6"/>
    <p:sldId id="279" r:id="rId7"/>
    <p:sldId id="276" r:id="rId8"/>
    <p:sldId id="278" r:id="rId9"/>
    <p:sldId id="271" r:id="rId10"/>
    <p:sldId id="280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F2DE-24B0-478D-847D-CA523F41855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23A4-577D-4957-9DB6-24440126A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23A4-577D-4957-9DB6-24440126AF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E740F5-7E1B-45FC-AD53-AC07256D3066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v24PzQ-8Qo&amp;list=PLR87hyNnQ77zn1Leh1KgBwurcfdoZibn6&amp;index=122" TargetMode="External"/><Relationship Id="rId2" Type="http://schemas.openxmlformats.org/officeDocument/2006/relationships/hyperlink" Target="https://www.eileandonancastle.com/about/histor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plBUgyWd3U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uM18p9z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URMZHUnc8O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school-radio/english-meet-the-authors-anne-fine/zfrnxyc" TargetMode="External"/><Relationship Id="rId2" Type="http://schemas.openxmlformats.org/officeDocument/2006/relationships/hyperlink" Target="https://www.youtube.com/watch?v=JlPV2bcfLs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P9lnLusZ6h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0769"/>
            <a:ext cx="5723468" cy="1512168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Wednesday 20-5-20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068960"/>
            <a:ext cx="5712179" cy="2520280"/>
          </a:xfrm>
        </p:spPr>
        <p:txBody>
          <a:bodyPr/>
          <a:lstStyle/>
          <a:p>
            <a:r>
              <a:rPr lang="en-GB" sz="3200" dirty="0" smtClean="0">
                <a:latin typeface="SassoonCRInfantMedium" panose="02000603020000020003" pitchFamily="2" charset="0"/>
              </a:rPr>
              <a:t>Good Morning Everyone!</a:t>
            </a:r>
          </a:p>
          <a:p>
            <a:endParaRPr lang="en-GB" sz="3200" dirty="0" smtClean="0">
              <a:latin typeface="SassoonCRInfantMedium" panose="02000603020000020003" pitchFamily="2" charset="0"/>
            </a:endParaRPr>
          </a:p>
          <a:p>
            <a:endParaRPr lang="en-GB" sz="3200" dirty="0" smtClean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1026" name="Picture 2" descr="C:\Users\marianne.docherty\AppData\Local\Microsoft\Windows\INetCache\IE\329LSYY7\simpsons_PNG5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154077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The Battle of </a:t>
            </a:r>
            <a:r>
              <a:rPr lang="en-GB" sz="3200" b="1" dirty="0" err="1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Glenshiel</a:t>
            </a:r>
            <a:endParaRPr lang="en-GB" sz="3200" b="1" dirty="0">
              <a:solidFill>
                <a:srgbClr val="00B05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SassoonCRInfantMedium" panose="02000603020000020003" pitchFamily="2" charset="0"/>
              </a:rPr>
              <a:t>In 1719 Spain got involved in the support for a Jacobite rebellion.</a:t>
            </a: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Spanish troops arrived in Scotland </a:t>
            </a:r>
            <a:r>
              <a:rPr lang="en-GB" sz="1800" dirty="0">
                <a:latin typeface="SassoonCRInfantMedium" panose="02000603020000020003" pitchFamily="2" charset="0"/>
              </a:rPr>
              <a:t>and stayed at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Eilean</a:t>
            </a:r>
            <a:r>
              <a:rPr lang="en-GB" sz="1800" dirty="0" smtClean="0">
                <a:latin typeface="SassoonCRInfantMedium" panose="02000603020000020003" pitchFamily="2" charset="0"/>
              </a:rPr>
              <a:t>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Donan</a:t>
            </a:r>
            <a:r>
              <a:rPr lang="en-GB" sz="1800" dirty="0" smtClean="0">
                <a:latin typeface="SassoonCRInfantMedium" panose="02000603020000020003" pitchFamily="2" charset="0"/>
              </a:rPr>
              <a:t> Castle in the North West of Scotland. </a:t>
            </a:r>
          </a:p>
          <a:p>
            <a:r>
              <a:rPr lang="en-GB" sz="1800" dirty="0" smtClean="0">
                <a:latin typeface="SassoonCRInfantMedium" panose="02000603020000020003" pitchFamily="2" charset="0"/>
              </a:rPr>
              <a:t>They joined Scottish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Jacobites</a:t>
            </a:r>
            <a:r>
              <a:rPr lang="en-GB" sz="1800" dirty="0" smtClean="0">
                <a:latin typeface="SassoonCRInfantMedium" panose="02000603020000020003" pitchFamily="2" charset="0"/>
              </a:rPr>
              <a:t> in the Battle of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Glenshiel</a:t>
            </a:r>
            <a:r>
              <a:rPr lang="en-GB" sz="1800" dirty="0" smtClean="0">
                <a:latin typeface="SassoonCRInfantMedium" panose="02000603020000020003" pitchFamily="2" charset="0"/>
              </a:rPr>
              <a:t> but lost the battle.</a:t>
            </a:r>
          </a:p>
          <a:p>
            <a:pPr marL="0" indent="0">
              <a:buNone/>
            </a:pPr>
            <a:r>
              <a:rPr lang="en-GB" sz="1800" dirty="0" smtClean="0">
                <a:latin typeface="SassoonCRInfantMedium" panose="02000603020000020003" pitchFamily="2" charset="0"/>
              </a:rPr>
              <a:t>Task: -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Eilean</a:t>
            </a:r>
            <a:r>
              <a:rPr lang="en-GB" sz="1800" dirty="0" smtClean="0">
                <a:latin typeface="SassoonCRInfantMedium" panose="02000603020000020003" pitchFamily="2" charset="0"/>
              </a:rPr>
              <a:t> </a:t>
            </a:r>
            <a:r>
              <a:rPr lang="en-GB" sz="1800" dirty="0" err="1" smtClean="0">
                <a:latin typeface="SassoonCRInfantMedium" panose="02000603020000020003" pitchFamily="2" charset="0"/>
              </a:rPr>
              <a:t>Donan</a:t>
            </a:r>
            <a:r>
              <a:rPr lang="en-GB" sz="1800" dirty="0" smtClean="0">
                <a:latin typeface="SassoonCRInfantMedium" panose="02000603020000020003" pitchFamily="2" charset="0"/>
              </a:rPr>
              <a:t> is one of the most picturesque castles in Scotland and as a result is a tourist hotspot. Draw a picture of the castle and find 5 facts about the castle.</a:t>
            </a:r>
          </a:p>
          <a:p>
            <a:pPr marL="0" indent="0">
              <a:buNone/>
            </a:pPr>
            <a:r>
              <a:rPr lang="en-GB" sz="1600" dirty="0">
                <a:hlinkClick r:id="rId2"/>
              </a:rPr>
              <a:t>https://www.eileandonancastle.com/about/history/</a:t>
            </a:r>
            <a:endParaRPr lang="en-GB" sz="16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600" dirty="0">
                <a:hlinkClick r:id="rId3"/>
              </a:rPr>
              <a:t>https://www.youtube.com/watch?v=fv24PzQ-8Qo&amp;list=PLR87hyNnQ77zn1Leh1KgBwurcfdoZibn6&amp;index=122</a:t>
            </a:r>
            <a:endParaRPr lang="en-GB" sz="1600" dirty="0">
              <a:latin typeface="SassoonCRInfantMedium" panose="02000603020000020003" pitchFamily="2" charset="0"/>
            </a:endParaRPr>
          </a:p>
        </p:txBody>
      </p:sp>
      <p:pic>
        <p:nvPicPr>
          <p:cNvPr id="3074" name="Picture 2" descr="C:\Users\marianne.docherty\AppData\Local\Microsoft\Windows\INetCache\IE\A932XLRN\Eilean_Donan_Castle,_Scotland_-_Jan_20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1022276" cy="6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anne.docherty\AppData\Local\Microsoft\Windows\INetCache\IE\Y8WOJOLH\eilan-dona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61424"/>
            <a:ext cx="1008112" cy="65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6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P.E.      </a:t>
            </a:r>
            <a:endParaRPr lang="en-GB" u="sng" dirty="0">
              <a:solidFill>
                <a:srgbClr val="00B05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You may wish to do some exercise outside with members of your family. However if this not possible perhaps you can persuade them to join you for a workout with the Body Coach. Click on the link below:-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https://www.youtube.com/watch?v=plBUgyWd3Ug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 descr="C:\Users\marianne.docherty\AppData\Local\Microsoft\Windows\INetCache\IE\59GN6VRP\1308233554IB7G1H_(1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19150"/>
            <a:ext cx="1099840" cy="10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ianne.docherty\AppData\Local\Microsoft\Windows\INetCache\IE\HP17TGP7\stickman-25574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98333"/>
            <a:ext cx="882998" cy="10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</a:t>
            </a:r>
            <a:r>
              <a:rPr lang="en-GB" dirty="0">
                <a:latin typeface="SassoonCRInfantMedium" panose="02000603020000020003" pitchFamily="2" charset="0"/>
              </a:rPr>
              <a:t>p</a:t>
            </a:r>
            <a:r>
              <a:rPr lang="en-GB" dirty="0" smtClean="0">
                <a:latin typeface="SassoonCRInfantMedium" panose="02000603020000020003" pitchFamily="2" charset="0"/>
              </a:rPr>
              <a:t>rayer to end our day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Take a few moments to say a short prayer, thinking of those older members of our community who live in care homes.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marianne.docherty\AppData\Local\Microsoft\Windows\INetCache\IE\59GN6VRP\praying_han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10" y="3789040"/>
            <a:ext cx="1274440" cy="16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 done!</a:t>
            </a: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       Well done for working hard today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C:\Users\marianne.docherty\AppData\Local\Microsoft\Windows\INetCache\IE\IKH0WW8E\GreatJob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636912"/>
            <a:ext cx="42100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Today’s Timetable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Morning Exercise</a:t>
            </a:r>
          </a:p>
          <a:p>
            <a:r>
              <a:rPr lang="en-GB" dirty="0" smtClean="0"/>
              <a:t>French</a:t>
            </a:r>
          </a:p>
          <a:p>
            <a:r>
              <a:rPr lang="en-GB" dirty="0" smtClean="0"/>
              <a:t>Morning Starter </a:t>
            </a:r>
          </a:p>
          <a:p>
            <a:r>
              <a:rPr lang="en-GB" dirty="0" smtClean="0"/>
              <a:t>Maths Lesson</a:t>
            </a:r>
          </a:p>
          <a:p>
            <a:r>
              <a:rPr lang="en-GB" dirty="0" smtClean="0"/>
              <a:t>Grammar Task</a:t>
            </a:r>
          </a:p>
          <a:p>
            <a:r>
              <a:rPr lang="en-GB" dirty="0" smtClean="0"/>
              <a:t>Literacy Task</a:t>
            </a:r>
          </a:p>
          <a:p>
            <a:r>
              <a:rPr lang="en-GB" dirty="0" smtClean="0"/>
              <a:t>R.E.</a:t>
            </a:r>
          </a:p>
          <a:p>
            <a:r>
              <a:rPr lang="en-GB" dirty="0" smtClean="0"/>
              <a:t>Topic</a:t>
            </a:r>
          </a:p>
          <a:p>
            <a:r>
              <a:rPr lang="en-GB" dirty="0" smtClean="0"/>
              <a:t>P.E.</a:t>
            </a:r>
          </a:p>
          <a:p>
            <a:r>
              <a:rPr lang="en-GB" dirty="0" smtClean="0"/>
              <a:t>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Daily Exercise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Try to do some form of exercise to start the day. This could be a walk or run with a family member or a workout in the house. Check with your parents that it is ok for you to do this.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Why not try this workout :-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https://www.youtube.com/watch?v=pLuM18p9zbM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  Or join the Body Coach at 9am</a:t>
            </a:r>
          </a:p>
          <a:p>
            <a:endParaRPr lang="en-GB" dirty="0"/>
          </a:p>
        </p:txBody>
      </p:sp>
      <p:pic>
        <p:nvPicPr>
          <p:cNvPr id="5122" name="Picture 2" descr="C:\Users\marianne.docherty\AppData\Local\Microsoft\Windows\INetCache\IE\M1OIXKJY\treadmi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nne.docherty\AppData\Local\Microsoft\Windows\INetCache\IE\PD7VUD0M\stretching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91654"/>
            <a:ext cx="792088" cy="8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little bit of French to start the day 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119257"/>
            <a:ext cx="6480720" cy="39740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>
                <a:latin typeface="SassoonCRInfantMedium" panose="02000603020000020003" pitchFamily="2" charset="0"/>
              </a:rPr>
              <a:t>Quelle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est</a:t>
            </a:r>
            <a:r>
              <a:rPr lang="en-GB" dirty="0">
                <a:latin typeface="SassoonCRInfantMedium" panose="02000603020000020003" pitchFamily="2" charset="0"/>
              </a:rPr>
              <a:t> la date </a:t>
            </a:r>
            <a:r>
              <a:rPr lang="en-GB" dirty="0" err="1">
                <a:latin typeface="SassoonCRInfantMedium" panose="02000603020000020003" pitchFamily="2" charset="0"/>
              </a:rPr>
              <a:t>aujourd’hui</a:t>
            </a:r>
            <a:r>
              <a:rPr lang="en-GB" dirty="0">
                <a:latin typeface="SassoonCRInfantMedium" panose="02000603020000020003" pitchFamily="2" charset="0"/>
              </a:rPr>
              <a:t>?           Comment </a:t>
            </a:r>
            <a:r>
              <a:rPr lang="en-GB" dirty="0" smtClean="0">
                <a:latin typeface="SassoonCRInfantMedium" panose="02000603020000020003" pitchFamily="2" charset="0"/>
              </a:rPr>
              <a:t>ca </a:t>
            </a:r>
            <a:r>
              <a:rPr lang="en-GB" dirty="0" err="1">
                <a:latin typeface="SassoonCRInfantMedium" panose="02000603020000020003" pitchFamily="2" charset="0"/>
              </a:rPr>
              <a:t>va</a:t>
            </a:r>
            <a:r>
              <a:rPr lang="en-GB" dirty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e.g. </a:t>
            </a:r>
            <a:r>
              <a:rPr lang="en-GB" dirty="0" err="1">
                <a:latin typeface="SassoonCRInfantMedium" panose="02000603020000020003" pitchFamily="2" charset="0"/>
              </a:rPr>
              <a:t>C’est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mardi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vingt-neuf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mai</a:t>
            </a:r>
            <a:r>
              <a:rPr lang="en-GB" dirty="0" smtClean="0">
                <a:latin typeface="SassoonCRInfantMedium" panose="02000603020000020003" pitchFamily="2" charset="0"/>
              </a:rPr>
              <a:t>               </a:t>
            </a:r>
            <a:r>
              <a:rPr lang="en-GB" dirty="0">
                <a:latin typeface="SassoonCRInfantMedium" panose="02000603020000020003" pitchFamily="2" charset="0"/>
              </a:rPr>
              <a:t>Je </a:t>
            </a:r>
            <a:r>
              <a:rPr lang="en-GB" dirty="0" err="1">
                <a:latin typeface="SassoonCRInfantMedium" panose="02000603020000020003" pitchFamily="2" charset="0"/>
              </a:rPr>
              <a:t>suis</a:t>
            </a:r>
            <a:r>
              <a:rPr lang="en-GB" dirty="0">
                <a:latin typeface="SassoonCRInfantMedium" panose="02000603020000020003" pitchFamily="2" charset="0"/>
              </a:rPr>
              <a:t> content(e)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                                                   Je ne </a:t>
            </a:r>
            <a:r>
              <a:rPr lang="en-GB" dirty="0" err="1">
                <a:latin typeface="SassoonCRInfantMedium" panose="02000603020000020003" pitchFamily="2" charset="0"/>
              </a:rPr>
              <a:t>suis</a:t>
            </a:r>
            <a:r>
              <a:rPr lang="en-GB" dirty="0">
                <a:latin typeface="SassoonCRInfantMedium" panose="02000603020000020003" pitchFamily="2" charset="0"/>
              </a:rPr>
              <a:t> pas content(e)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err="1">
                <a:latin typeface="SassoonCRInfantMedium" panose="02000603020000020003" pitchFamily="2" charset="0"/>
              </a:rPr>
              <a:t>Quel</a:t>
            </a:r>
            <a:r>
              <a:rPr lang="en-GB" dirty="0">
                <a:latin typeface="SassoonCRInfantMedium" panose="02000603020000020003" pitchFamily="2" charset="0"/>
              </a:rPr>
              <a:t> temps fait-</a:t>
            </a:r>
            <a:r>
              <a:rPr lang="en-GB" dirty="0" err="1">
                <a:latin typeface="SassoonCRInfantMedium" panose="02000603020000020003" pitchFamily="2" charset="0"/>
              </a:rPr>
              <a:t>il</a:t>
            </a:r>
            <a:r>
              <a:rPr lang="en-GB" dirty="0">
                <a:latin typeface="SassoonCRInfantMedium" panose="02000603020000020003" pitchFamily="2" charset="0"/>
              </a:rPr>
              <a:t>?                          </a:t>
            </a:r>
            <a:r>
              <a:rPr lang="en-GB" dirty="0" err="1">
                <a:latin typeface="SassoonCRInfantMedium" panose="02000603020000020003" pitchFamily="2" charset="0"/>
              </a:rPr>
              <a:t>Qu’est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ce</a:t>
            </a:r>
            <a:r>
              <a:rPr lang="en-GB" dirty="0">
                <a:latin typeface="SassoonCRInfantMedium" panose="02000603020000020003" pitchFamily="2" charset="0"/>
              </a:rPr>
              <a:t>-que </a:t>
            </a:r>
            <a:r>
              <a:rPr lang="en-GB" dirty="0" err="1">
                <a:latin typeface="SassoonCRInfantMedium" panose="02000603020000020003" pitchFamily="2" charset="0"/>
              </a:rPr>
              <a:t>tu</a:t>
            </a: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err="1">
                <a:latin typeface="SassoonCRInfantMedium" panose="02000603020000020003" pitchFamily="2" charset="0"/>
              </a:rPr>
              <a:t>veux</a:t>
            </a:r>
            <a:r>
              <a:rPr lang="en-GB" dirty="0">
                <a:latin typeface="SassoonCRInfantMedium" panose="02000603020000020003" pitchFamily="2" charset="0"/>
              </a:rPr>
              <a:t> pour le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e.g.  Il y a du </a:t>
            </a:r>
            <a:r>
              <a:rPr lang="en-GB" dirty="0" err="1">
                <a:latin typeface="SassoonCRInfantMedium" panose="02000603020000020003" pitchFamily="2" charset="0"/>
              </a:rPr>
              <a:t>soleil</a:t>
            </a:r>
            <a:r>
              <a:rPr lang="en-GB" dirty="0">
                <a:latin typeface="SassoonCRInfantMedium" panose="02000603020000020003" pitchFamily="2" charset="0"/>
              </a:rPr>
              <a:t>                      dejeuner? </a:t>
            </a:r>
            <a:r>
              <a:rPr lang="en-GB" dirty="0" err="1">
                <a:latin typeface="SassoonCRInfantMedium" panose="02000603020000020003" pitchFamily="2" charset="0"/>
              </a:rPr>
              <a:t>eg</a:t>
            </a:r>
            <a:r>
              <a:rPr lang="en-GB" dirty="0">
                <a:latin typeface="SassoonCRInfantMedium" panose="02000603020000020003" pitchFamily="2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</a:t>
            </a:r>
            <a:r>
              <a:rPr lang="en-GB" dirty="0" err="1">
                <a:latin typeface="SassoonCRInfantMedium" panose="02000603020000020003" pitchFamily="2" charset="0"/>
              </a:rPr>
              <a:t>pleut</a:t>
            </a:r>
            <a:r>
              <a:rPr lang="en-GB" dirty="0">
                <a:latin typeface="SassoonCRInfantMedium" panose="02000603020000020003" pitchFamily="2" charset="0"/>
              </a:rPr>
              <a:t> / Il fait beau/ Il fait </a:t>
            </a:r>
            <a:r>
              <a:rPr lang="en-GB" dirty="0" err="1">
                <a:latin typeface="SassoonCRInfantMedium" panose="02000603020000020003" pitchFamily="2" charset="0"/>
              </a:rPr>
              <a:t>froid</a:t>
            </a:r>
            <a:r>
              <a:rPr lang="en-GB" dirty="0">
                <a:latin typeface="SassoonCRInfantMedium" panose="02000603020000020003" pitchFamily="2" charset="0"/>
              </a:rPr>
              <a:t>/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thon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fait </a:t>
            </a:r>
            <a:r>
              <a:rPr lang="en-GB" dirty="0" err="1">
                <a:latin typeface="SassoonCRInfantMedium" panose="02000603020000020003" pitchFamily="2" charset="0"/>
              </a:rPr>
              <a:t>mauvais</a:t>
            </a:r>
            <a:r>
              <a:rPr lang="en-GB" dirty="0">
                <a:latin typeface="SassoonCRInfantMedium" panose="02000603020000020003" pitchFamily="2" charset="0"/>
              </a:rPr>
              <a:t>/ Il y a des </a:t>
            </a:r>
            <a:r>
              <a:rPr lang="en-GB" dirty="0" err="1">
                <a:latin typeface="SassoonCRInfantMedium" panose="02000603020000020003" pitchFamily="2" charset="0"/>
              </a:rPr>
              <a:t>nuages</a:t>
            </a:r>
            <a:r>
              <a:rPr lang="en-GB" dirty="0">
                <a:latin typeface="SassoonCRInfantMedium" panose="02000603020000020003" pitchFamily="2" charset="0"/>
              </a:rPr>
              <a:t>/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</a:t>
            </a:r>
            <a:r>
              <a:rPr lang="en-GB" sz="1800" dirty="0" err="1">
                <a:latin typeface="SassoonCRInfantMedium" panose="02000603020000020003" pitchFamily="2" charset="0"/>
              </a:rPr>
              <a:t>fromage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Il y a du </a:t>
            </a:r>
            <a:r>
              <a:rPr lang="en-GB" dirty="0" err="1">
                <a:latin typeface="SassoonCRInfantMedium" panose="02000603020000020003" pitchFamily="2" charset="0"/>
              </a:rPr>
              <a:t>soleil</a:t>
            </a:r>
            <a:r>
              <a:rPr lang="en-GB" dirty="0">
                <a:latin typeface="SassoonCRInfantMedium" panose="02000603020000020003" pitchFamily="2" charset="0"/>
              </a:rPr>
              <a:t>/ Il fait du vent     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 </a:t>
            </a:r>
            <a:r>
              <a:rPr lang="en-GB" sz="1800" dirty="0" err="1">
                <a:latin typeface="SassoonCRInfantMedium" panose="02000603020000020003" pitchFamily="2" charset="0"/>
              </a:rPr>
              <a:t>jambon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/>
              <a:t>                                                                </a:t>
            </a:r>
            <a:r>
              <a:rPr lang="en-GB" sz="1800" dirty="0">
                <a:latin typeface="SassoonCRInfantMedium" panose="02000603020000020003" pitchFamily="2" charset="0"/>
              </a:rPr>
              <a:t>Je </a:t>
            </a:r>
            <a:r>
              <a:rPr lang="en-GB" sz="1800" dirty="0" err="1">
                <a:latin typeface="SassoonCRInfantMedium" panose="02000603020000020003" pitchFamily="2" charset="0"/>
              </a:rPr>
              <a:t>voudrais</a:t>
            </a:r>
            <a:r>
              <a:rPr lang="en-GB" sz="1800" dirty="0">
                <a:latin typeface="SassoonCRInfantMedium" panose="02000603020000020003" pitchFamily="2" charset="0"/>
              </a:rPr>
              <a:t> un sandwich aux </a:t>
            </a:r>
            <a:r>
              <a:rPr lang="en-GB" sz="1800" dirty="0" err="1">
                <a:latin typeface="SassoonCRInfantMedium" panose="02000603020000020003" pitchFamily="2" charset="0"/>
              </a:rPr>
              <a:t>oeufs</a:t>
            </a:r>
            <a:endParaRPr lang="en-GB" sz="1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3" idx="0"/>
            <a:endCxn id="3" idx="2"/>
          </p:cNvCxnSpPr>
          <p:nvPr/>
        </p:nvCxnSpPr>
        <p:spPr>
          <a:xfrm>
            <a:off x="4572000" y="2119257"/>
            <a:ext cx="0" cy="3974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3648" y="3861048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8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Autofit/>
          </a:bodyPr>
          <a:lstStyle/>
          <a:p>
            <a:r>
              <a:rPr lang="en-GB" sz="4000" u="sng" dirty="0" smtClean="0">
                <a:latin typeface="SassoonCRInfantMedium" panose="02000603020000020003" pitchFamily="2" charset="0"/>
              </a:rPr>
              <a:t>Morning Starter</a:t>
            </a:r>
            <a:endParaRPr lang="en-GB" sz="4000" u="sng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Today, everyone’s morning starter is 15-20 minutes on 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8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CRInfantMedium" panose="02000603020000020003" pitchFamily="2" charset="0"/>
              </a:rPr>
              <a:t>Times </a:t>
            </a:r>
            <a:r>
              <a:rPr lang="en-GB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CRInfantMedium" panose="02000603020000020003" pitchFamily="2" charset="0"/>
              </a:rPr>
              <a:t>TablesRockstars</a:t>
            </a:r>
            <a:endParaRPr lang="en-GB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GB" sz="2000" dirty="0">
                <a:latin typeface="SassoonCRInfantMedium" panose="02000603020000020003" pitchFamily="2" charset="0"/>
              </a:rPr>
              <a:t>If you normally do IDL Maths, please do this also for 15-20mins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Maths Lesson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796" y="1971245"/>
            <a:ext cx="6196405" cy="3734229"/>
          </a:xfrm>
        </p:spPr>
        <p:txBody>
          <a:bodyPr>
            <a:normAutofit fontScale="92500" lnSpcReduction="10000"/>
          </a:bodyPr>
          <a:lstStyle/>
          <a:p>
            <a:r>
              <a:rPr lang="en-GB" sz="1900" dirty="0" smtClean="0">
                <a:latin typeface="SassoonCRInfantMedium" panose="02000603020000020003" pitchFamily="2" charset="0"/>
              </a:rPr>
              <a:t>L.I. -   We are learning again about </a:t>
            </a:r>
            <a:r>
              <a:rPr lang="en-GB" sz="19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ratios.</a:t>
            </a:r>
            <a:endParaRPr lang="en-GB" sz="19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r>
              <a:rPr lang="en-GB" sz="1900" dirty="0">
                <a:latin typeface="SassoonCRInfantMedium" panose="02000603020000020003" pitchFamily="2" charset="0"/>
              </a:rPr>
              <a:t>S.C. – To </a:t>
            </a:r>
            <a:r>
              <a:rPr lang="en-GB" sz="1900" dirty="0" smtClean="0">
                <a:latin typeface="SassoonCRInfantMedium" panose="02000603020000020003" pitchFamily="2" charset="0"/>
              </a:rPr>
              <a:t>understand what we mean by ratio.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 </a:t>
            </a:r>
            <a:r>
              <a:rPr lang="en-GB" sz="1900" dirty="0" smtClean="0">
                <a:latin typeface="SassoonCRInfantMedium" panose="02000603020000020003" pitchFamily="2" charset="0"/>
              </a:rPr>
              <a:t>          - To know that ratios and fractions are related.</a:t>
            </a: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 </a:t>
            </a:r>
            <a:r>
              <a:rPr lang="en-GB" sz="1900" dirty="0" smtClean="0">
                <a:latin typeface="SassoonCRInfantMedium" panose="02000603020000020003" pitchFamily="2" charset="0"/>
              </a:rPr>
              <a:t>          </a:t>
            </a:r>
            <a:r>
              <a:rPr lang="en-GB" sz="1900" dirty="0">
                <a:latin typeface="SassoonCRInfantMedium" panose="02000603020000020003" pitchFamily="2" charset="0"/>
              </a:rPr>
              <a:t>- To </a:t>
            </a:r>
            <a:r>
              <a:rPr lang="en-GB" sz="1900" dirty="0" smtClean="0">
                <a:latin typeface="SassoonCRInfantMedium" panose="02000603020000020003" pitchFamily="2" charset="0"/>
              </a:rPr>
              <a:t>be able to calculate ratio problems.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900" dirty="0" smtClean="0">
                <a:latin typeface="SassoonCRInfantMedium" panose="02000603020000020003" pitchFamily="2" charset="0"/>
              </a:rPr>
              <a:t>If you need to watch the video again, watch it up until 6mins:-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https://www.youtube.com/watch?v=URMZHUnc8OQ</a:t>
            </a:r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1900" dirty="0">
                <a:latin typeface="SassoonCRInfantMedium" panose="02000603020000020003" pitchFamily="2" charset="0"/>
              </a:rPr>
              <a:t>Task :- Please see the attached sheet for your task</a:t>
            </a:r>
            <a:r>
              <a:rPr lang="en-GB" sz="1900" dirty="0" smtClean="0">
                <a:latin typeface="SassoonCRInfantMedium" panose="02000603020000020003" pitchFamily="2" charset="0"/>
              </a:rPr>
              <a:t>.</a:t>
            </a:r>
          </a:p>
          <a:p>
            <a:pPr marL="0" indent="0">
              <a:buNone/>
            </a:pPr>
            <a:r>
              <a:rPr lang="en-GB" sz="1900" dirty="0" smtClean="0">
                <a:latin typeface="SassoonCRInfantMedium" panose="02000603020000020003" pitchFamily="2" charset="0"/>
              </a:rPr>
              <a:t>Circles, please do the first sheet, Squares, do the second sheet and triangles , the third sheet. The answers are listed at the end.</a:t>
            </a:r>
          </a:p>
          <a:p>
            <a:pPr marL="0" indent="0">
              <a:buNone/>
            </a:pPr>
            <a:r>
              <a:rPr lang="en-GB" sz="1900" dirty="0" smtClean="0">
                <a:latin typeface="SassoonCRInfantMedium" panose="02000603020000020003" pitchFamily="2" charset="0"/>
              </a:rPr>
              <a:t> </a:t>
            </a:r>
            <a:r>
              <a:rPr lang="en-GB" sz="19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Please do the task first before looking at answers.   </a:t>
            </a:r>
            <a:endParaRPr lang="en-GB" sz="19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4098" name="Picture 2" descr="C:\Users\marianne.docherty\AppData\Local\Microsoft\Windows\INetCache\IE\VPM0XAD3\Ratio_Examp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55228"/>
            <a:ext cx="1368152" cy="8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ianne.docherty\AppData\Local\Microsoft\Windows\INetCache\IE\A932XLRN\249smilesratioexample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55228"/>
            <a:ext cx="1219795" cy="8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Grammar</a:t>
            </a:r>
            <a:endParaRPr lang="en-GB" dirty="0">
              <a:solidFill>
                <a:srgbClr val="FFC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349320" cy="3878245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latin typeface="SassoonCRInfantMedium" panose="02000603020000020003" pitchFamily="2" charset="0"/>
              </a:rPr>
              <a:t>Y</a:t>
            </a:r>
            <a:r>
              <a:rPr lang="en-GB" dirty="0" smtClean="0">
                <a:latin typeface="SassoonCRInfantMedium" panose="02000603020000020003" pitchFamily="2" charset="0"/>
              </a:rPr>
              <a:t>our task is to continue your challenge on </a:t>
            </a:r>
            <a:r>
              <a:rPr lang="en-GB" dirty="0" err="1" smtClean="0">
                <a:latin typeface="SassoonCRInfantMedium" panose="02000603020000020003" pitchFamily="2" charset="0"/>
              </a:rPr>
              <a:t>Sumdog</a:t>
            </a:r>
            <a:r>
              <a:rPr lang="en-GB" dirty="0" smtClean="0">
                <a:latin typeface="SassoonCRInfantMedium" panose="02000603020000020003" pitchFamily="2" charset="0"/>
              </a:rPr>
              <a:t> Grammar. Remember, </a:t>
            </a:r>
            <a:r>
              <a:rPr lang="en-GB" dirty="0">
                <a:latin typeface="SassoonCRInfantMedium" panose="02000603020000020003" pitchFamily="2" charset="0"/>
              </a:rPr>
              <a:t>t</a:t>
            </a:r>
            <a:r>
              <a:rPr lang="en-GB" dirty="0" smtClean="0">
                <a:latin typeface="SassoonCRInfantMedium" panose="02000603020000020003" pitchFamily="2" charset="0"/>
              </a:rPr>
              <a:t>his task lasts until Thursday.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Your task is set up according to your reading group.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Red Group – Group 1, Blue Group – Group 2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Green Group – Group 3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    Remember to please let me know how you found it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e.g. too easy, too hard etc. by posting a message on </a:t>
            </a:r>
          </a:p>
          <a:p>
            <a:pPr marL="0" indent="0">
              <a:buNone/>
            </a:pPr>
            <a:r>
              <a:rPr lang="en-GB" dirty="0">
                <a:latin typeface="SassoonCRInfantMedium" panose="02000603020000020003" pitchFamily="2" charset="0"/>
              </a:rPr>
              <a:t> </a:t>
            </a:r>
            <a:r>
              <a:rPr lang="en-GB" dirty="0" smtClean="0">
                <a:latin typeface="SassoonCRInfantMedium" panose="02000603020000020003" pitchFamily="2" charset="0"/>
              </a:rPr>
              <a:t>   Teams.</a:t>
            </a:r>
          </a:p>
          <a:p>
            <a:pPr marL="0" indent="0">
              <a:buNone/>
            </a:pPr>
            <a:r>
              <a:rPr lang="en-GB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GB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SUMDOG</a:t>
            </a:r>
          </a:p>
          <a:p>
            <a:pPr marL="0" indent="0">
              <a:buNone/>
            </a:pPr>
            <a:endParaRPr lang="en-GB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8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solidFill>
                  <a:srgbClr val="7030A0"/>
                </a:solidFill>
                <a:latin typeface="SassoonCRInfantMedium" panose="02000603020000020003" pitchFamily="2" charset="0"/>
              </a:rPr>
              <a:t>Literacy </a:t>
            </a:r>
            <a:endParaRPr lang="en-GB" sz="2800" u="sng" dirty="0">
              <a:solidFill>
                <a:srgbClr val="7030A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 fontScale="77500" lnSpcReduction="20000"/>
          </a:bodyPr>
          <a:lstStyle/>
          <a:p>
            <a:r>
              <a:rPr lang="en-GB" sz="2000" dirty="0" smtClean="0">
                <a:latin typeface="SassoonCRInfantMedium" panose="02000603020000020003" pitchFamily="2" charset="0"/>
              </a:rPr>
              <a:t>Your task today is to listen to the next chapter of ‘</a:t>
            </a:r>
            <a:r>
              <a:rPr lang="en-GB" sz="2000" dirty="0" err="1" smtClean="0">
                <a:latin typeface="SassoonCRInfantMedium" panose="02000603020000020003" pitchFamily="2" charset="0"/>
              </a:rPr>
              <a:t>Wonder’,The</a:t>
            </a:r>
            <a:r>
              <a:rPr lang="en-GB" sz="2000" dirty="0" smtClean="0">
                <a:latin typeface="SassoonCRInfantMedium" panose="02000603020000020003" pitchFamily="2" charset="0"/>
              </a:rPr>
              <a:t> Deal’. Listen from 11mins 42secs to the end.</a:t>
            </a:r>
          </a:p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www.youtube.com/watch?v=JlPV2bcfLsQ</a:t>
            </a:r>
            <a:endParaRPr lang="en-GB" sz="2000" dirty="0" smtClean="0">
              <a:latin typeface="SassoonCRInfantMedium" panose="02000603020000020003" pitchFamily="2" charset="0"/>
            </a:endParaRP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Once you have listened to it, your task is to write a diary entry. </a:t>
            </a:r>
            <a:r>
              <a:rPr lang="en-GB" sz="20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Imagine that you are August when you are writing this diary entry.</a:t>
            </a:r>
            <a:r>
              <a:rPr lang="en-GB" sz="2000" dirty="0" smtClean="0">
                <a:latin typeface="SassoonCRInfantMedium" panose="02000603020000020003" pitchFamily="2" charset="0"/>
              </a:rPr>
              <a:t> You are writing about what </a:t>
            </a:r>
            <a:r>
              <a:rPr lang="en-GB" sz="2000" dirty="0" smtClean="0">
                <a:latin typeface="SassoonCRInfantMedium" panose="02000603020000020003" pitchFamily="2" charset="0"/>
              </a:rPr>
              <a:t>happened/how you feel about </a:t>
            </a:r>
            <a:r>
              <a:rPr lang="en-GB" sz="2000" dirty="0" smtClean="0">
                <a:latin typeface="SassoonCRInfantMedium" panose="02000603020000020003" pitchFamily="2" charset="0"/>
              </a:rPr>
              <a:t>the visit to the school. Diary entries reveal what you are really thinking so be completely honest. I have attached examples of diary entries to help you.  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L.I. - To be able to develop a good understanding of what the character, August, feels.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S.C. – To be able to listen to the text being read.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-  To be able to understand the character of 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   August.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-  To be able to write a diary entry from the viewpoint of 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    August.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Circles</a:t>
            </a:r>
            <a:r>
              <a:rPr lang="en-GB" sz="2000" dirty="0" smtClean="0">
                <a:latin typeface="SassoonCRInfantMedium" panose="02000603020000020003" pitchFamily="2" charset="0"/>
              </a:rPr>
              <a:t> : - Try your best to write a short diary entry.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If you do IDL please do 15-20 mins today.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6566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R.E.</a:t>
            </a:r>
            <a:endParaRPr lang="en-GB" sz="4000" dirty="0">
              <a:solidFill>
                <a:srgbClr val="FFC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176464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>
                <a:latin typeface="SassoonCRInfantMedium" panose="02000603020000020003" pitchFamily="2" charset="0"/>
              </a:rPr>
              <a:t>Today we are going to learn about the appearance of Our Lady to a group of children in a town called Fatima in Portugal.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The apparitions happened in 1952 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Nowadays thousands of pilgrims visit Fatima every year.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Watch the following short films:-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www.youtube.com/watch?v=P9lnLusZ6h0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One of the messages of Fatima is that Our Lady asks us to pray for peace in the world by saying the rosary.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Task:- Find Fatima on a map of Portugal.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- Draw a picture of the 3 children of Fatima and 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underneath write your own prayer for peace in the 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  world. </a:t>
            </a:r>
          </a:p>
          <a:p>
            <a:pPr marL="0" indent="0">
              <a:buNone/>
            </a:pPr>
            <a:r>
              <a:rPr lang="en-GB" sz="2000" dirty="0">
                <a:latin typeface="SassoonCRInfantMedium" panose="02000603020000020003" pitchFamily="2" charset="0"/>
              </a:rPr>
              <a:t> </a:t>
            </a:r>
            <a:r>
              <a:rPr lang="en-GB" sz="2000" dirty="0" smtClean="0">
                <a:latin typeface="SassoonCRInfantMedium" panose="02000603020000020003" pitchFamily="2" charset="0"/>
              </a:rPr>
              <a:t>      </a:t>
            </a:r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0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 descr="C:\Users\marianne.docherty\AppData\Local\Microsoft\Windows\INetCache\IE\CQEJ3UKK\Our_Lady_of_Fatim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893465" cy="8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anne.docherty\AppData\Local\Microsoft\Windows\INetCache\IE\CQEJ3UKK\Our_Lady_of_Fatima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1028989" cy="8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2269</TotalTime>
  <Words>898</Words>
  <Application>Microsoft Office PowerPoint</Application>
  <PresentationFormat>On-screen Show (4:3)</PresentationFormat>
  <Paragraphs>116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Wednesday 20-5-20</vt:lpstr>
      <vt:lpstr>Today’s Timetable</vt:lpstr>
      <vt:lpstr>Daily Exercise </vt:lpstr>
      <vt:lpstr>A little bit of French to start the day  </vt:lpstr>
      <vt:lpstr>Morning Starter</vt:lpstr>
      <vt:lpstr>Maths Lesson</vt:lpstr>
      <vt:lpstr>Grammar</vt:lpstr>
      <vt:lpstr>Literacy </vt:lpstr>
      <vt:lpstr>R.E.</vt:lpstr>
      <vt:lpstr>The Battle of Glenshiel</vt:lpstr>
      <vt:lpstr>P.E.      </vt:lpstr>
      <vt:lpstr>A prayer to end our day</vt:lpstr>
      <vt:lpstr>Well done!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24-3-20</dc:title>
  <dc:creator>Marianne Docherty</dc:creator>
  <cp:lastModifiedBy>Marianne Docherty</cp:lastModifiedBy>
  <cp:revision>113</cp:revision>
  <dcterms:created xsi:type="dcterms:W3CDTF">2020-03-23T22:24:08Z</dcterms:created>
  <dcterms:modified xsi:type="dcterms:W3CDTF">2020-05-19T20:49:43Z</dcterms:modified>
</cp:coreProperties>
</file>