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5" r:id="rId9"/>
    <p:sldId id="261" r:id="rId10"/>
    <p:sldId id="262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0517959e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0517959e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0517959e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0517959e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0517959e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0517959e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0517959e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0517959e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0517959e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0517959e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0517959e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0517959e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teachyourmonstertoread.com/" TargetMode="External"/><Relationship Id="rId1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hyperlink" Target="https://appuk.idlsgroup.com/#/login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hyperlink" Target="https://www.getepic.com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blogs.glowscotland.org.uk/wl/stanthonypsblog/category/primary-4-5/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s://www.doorwayonline.org.uk/activities/speller/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www.sumdog.com/user/sign_in?_ga=2.173771171.1069118646.1589645397-293771469.1582490612" TargetMode="External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CosmicKidsYoga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20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user/mosetsanagape/videos" TargetMode="External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hyperlink" Target="https://www.youtube.com/channel/UCAxW1XT0iEJo0TYlRfn6rYQ" TargetMode="External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hyperlink" Target="https://glowscotland.sharepoint.com/sites/Primary5105/_layouts/15/Doc.aspx?sourcedoc=%7B896512D5-24DD-4888-8229-C0AE1E058D1F%7D&amp;file=Set%205%20-%20Common%20Words.docx&amp;action=default&amp;mobileredirect=true&amp;CT=1589916224087&amp;OR=ItemsView" TargetMode="External"/><Relationship Id="rId18" Type="http://schemas.openxmlformats.org/officeDocument/2006/relationships/image" Target="../media/image26.png"/><Relationship Id="rId3" Type="http://schemas.openxmlformats.org/officeDocument/2006/relationships/image" Target="../media/image13.jpg"/><Relationship Id="rId7" Type="http://schemas.openxmlformats.org/officeDocument/2006/relationships/hyperlink" Target="https://glowscotland.sharepoint.com/sites/Primary5105/Shared%20Documents/Forms/AllItems.aspx?id=%2Fsites%2FPrimary5105%2FShared%20Documents%2FGeneral%2FReading%2FDavid%20Walliams%2FWednesday%2020th%20May%202020%2Ft%2Dtp%2D6874%2Dthe%2Dzoo%2Dvet%2Dhome%2Dlearning%2Dchallenges%2Dreception%2Dfs2%2Epdf&amp;parent=%2Fsites%2FPrimary5105%2FShared%20Documents%2FGeneral%2FReading%2FDavid%20Walliams%2FWednesday%2020th%20May%202020" TargetMode="External"/><Relationship Id="rId12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Spelling%2FRange%20of%20strategies%2Ejpeg&amp;parent=%2Fsites%2FPrimary5105%2FShared%20Documents%2FGeneral%2FSpelling" TargetMode="Externa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getepic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glowscotland.sharepoint.com/sites/Primary5105/_layouts/15/Doc.aspx?sourcedoc=%7B7787A798-A56F-4199-9268-B0A5CCDE02AA%7D&amp;file=t-or-1114-the-zoo-vet-what-am-i-animal-powerpoint_ver_2.pptx&amp;action=edit&amp;mobileredirect=true&amp;CT=1589870912470&amp;OR=ItemsView" TargetMode="External"/><Relationship Id="rId11" Type="http://schemas.openxmlformats.org/officeDocument/2006/relationships/image" Target="../media/image25.jpg"/><Relationship Id="rId5" Type="http://schemas.openxmlformats.org/officeDocument/2006/relationships/hyperlink" Target="https://glowscotland.sharepoint.com/:i:/r/sites/Primary5105/Shared%20Documents/General/Spelling/au%20phoneme%20board.jpeg?csf=1&amp;web=1&amp;e=dge0ha" TargetMode="External"/><Relationship Id="rId15" Type="http://schemas.openxmlformats.org/officeDocument/2006/relationships/hyperlink" Target="https://glowscotland.sharepoint.com/sites/Primary5105/Shared%20Documents/Forms/AllItems.aspx?id=%2Fsites%2FPrimary5105%2FShared%20Documents%2FGeneral%2FReading%2FRoald%20Dahl%2FWednesday%2020th%20May%202020%2FChapter%2015%20%2D%20Comprehension%20Questions%2Epdf&amp;parent=%2Fsites%2FPrimary5105%2FShared%20Documents%2FGeneral%2FReading%2FRoald%20Dahl%2FWednesday%2020th%20May%202020" TargetMode="External"/><Relationship Id="rId10" Type="http://schemas.openxmlformats.org/officeDocument/2006/relationships/hyperlink" Target="https://www.youtube.com/watch?v=vP4iY1TtS3s" TargetMode="External"/><Relationship Id="rId19" Type="http://schemas.openxmlformats.org/officeDocument/2006/relationships/hyperlink" Target="https://glowscotland.sharepoint.com/sites/Primary5105/Shared%20Documents/Forms/AllItems.aspx?id=%2Fsites%2FPrimary5105%2FShared%20Documents%2FGeneral%2FReading%2FTom%20Fletcher%2FWednesday%2020th%20May%202020%2FChapter%206%20%2D%20Metalinguistics%2Epdf&amp;parent=%2Fsites%2FPrimary5105%2FShared%20Documents%2FGeneral%2FReading%2FTom%20Fletcher%2FWednesday%2020th%20May%202020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24.jpg"/><Relationship Id="rId14" Type="http://schemas.openxmlformats.org/officeDocument/2006/relationships/hyperlink" Target="https://glowscotland.sharepoint.com/:w:/r/sites/Primary5105/_layouts/15/Doc.aspx?sourcedoc=%7B9DC162AE-93AE-4D73-9534-B172B9F04A77%7D&amp;file=Set%2012%20-%20Common%20Words.docx&amp;action=default&amp;mobileredirect=tru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lowscotland.sharepoint.com/sites/Primary5105/Shared%20Documents/Forms/AllItems.aspx?id=%2Fsites%2FPrimary5105%2FShared%20Documents%2FGeneral%2FMaths%2FFractions%2FCircles%2FWednesday%2020th%20May%202020%2FSimplifying%20Fractions%2Epdf&amp;parent=%2Fsites%2FPrimary5105%2FShared%20Documents%2FGeneral%2FMaths%2FFractions%2FCircles%2FWednesday%2020th%20May%202020" TargetMode="External"/><Relationship Id="rId13" Type="http://schemas.openxmlformats.org/officeDocument/2006/relationships/hyperlink" Target="https://www.sumdog.com/user/sign_in?_ga=2.173771171.1069118646.1589645397-293771469.1582490612" TargetMode="External"/><Relationship Id="rId18" Type="http://schemas.openxmlformats.org/officeDocument/2006/relationships/image" Target="../media/image31.png"/><Relationship Id="rId3" Type="http://schemas.openxmlformats.org/officeDocument/2006/relationships/image" Target="../media/image13.jpg"/><Relationship Id="rId21" Type="http://schemas.openxmlformats.org/officeDocument/2006/relationships/image" Target="../media/image32.png"/><Relationship Id="rId7" Type="http://schemas.openxmlformats.org/officeDocument/2006/relationships/image" Target="../media/image28.png"/><Relationship Id="rId12" Type="http://schemas.openxmlformats.org/officeDocument/2006/relationships/image" Target="../media/image29.png"/><Relationship Id="rId17" Type="http://schemas.openxmlformats.org/officeDocument/2006/relationships/hyperlink" Target="https://whiterosemaths.com/homelearning/year-5/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watch?v=rc6S6EhqbUI" TargetMode="External"/><Relationship Id="rId11" Type="http://schemas.openxmlformats.org/officeDocument/2006/relationships/hyperlink" Target="https://www.youtube.com/watch?v=-Xt4UDk7Kzw" TargetMode="External"/><Relationship Id="rId5" Type="http://schemas.openxmlformats.org/officeDocument/2006/relationships/hyperlink" Target="https://glowscotland.sharepoint.com/sites/Primary5105/Shared%20Documents/Forms/AllItems.aspx?id=%2Fsites%2FPrimary5105%2FShared%20Documents%2FGeneral%2FMaths%2FFractions%2FTriangles%2FWednesday%2020th%20May%202020%2FCounting%20in%20Fractions%2Epdf&amp;parent=%2Fsites%2FPrimary5105%2FShared%20Documents%2FGeneral%2FMaths%2FFractions%2FTriangles%2FWednesday%2020th%20May%202020" TargetMode="External"/><Relationship Id="rId15" Type="http://schemas.openxmlformats.org/officeDocument/2006/relationships/hyperlink" Target="https://play.ttrockstars.com/auth/school/student/79128" TargetMode="External"/><Relationship Id="rId10" Type="http://schemas.openxmlformats.org/officeDocument/2006/relationships/hyperlink" Target="https://glowscotland.sharepoint.com/sites/Primary5105/Shared%20Documents/Forms/AllItems.aspx?id=%2Fsites%2FPrimary5105%2FShared%20Documents%2FGeneral%2FMaths%2FFractions%2FSquares%2FWednesday%2020th%20May%202020%2FFractions%2C%20Decimals%20and%20Percentages%2Epdf&amp;parent=%2Fsites%2FPrimary5105%2FShared%20Documents%2FGeneral%2FMaths%2FFractions%2FSquares%2FWednesday%2020th%20May%202020" TargetMode="External"/><Relationship Id="rId19" Type="http://schemas.openxmlformats.org/officeDocument/2006/relationships/hyperlink" Target="https://appuk.idlsgroup.com/#/login" TargetMode="External"/><Relationship Id="rId4" Type="http://schemas.openxmlformats.org/officeDocument/2006/relationships/image" Target="../media/image27.jpg"/><Relationship Id="rId9" Type="http://schemas.openxmlformats.org/officeDocument/2006/relationships/hyperlink" Target="https://www.bbc.co.uk/bitesize/articles/zfc98xs" TargetMode="External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6825" y="423625"/>
            <a:ext cx="3821875" cy="23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300" y="2011475"/>
            <a:ext cx="3303695" cy="255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4800" y="192575"/>
            <a:ext cx="1002875" cy="10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88375" y="61950"/>
            <a:ext cx="3956400" cy="39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Bitmoji Imag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21050" y="114527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3300" y="1374238"/>
            <a:ext cx="554425" cy="5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78175" y="1368927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9713" y="2508797"/>
            <a:ext cx="554425" cy="51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848475" y="2505702"/>
            <a:ext cx="554425" cy="52373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3485925" y="642950"/>
            <a:ext cx="34356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latin typeface="Comic Sans MS"/>
                <a:ea typeface="Comic Sans MS"/>
                <a:cs typeface="Comic Sans MS"/>
                <a:sym typeface="Comic Sans MS"/>
              </a:rPr>
              <a:t>Good Morning P5/4</a:t>
            </a:r>
            <a:endParaRPr sz="25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Week 9 Home Learning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Wednesday 20th May 2020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4" name="Google Shape;64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312617" y="765285"/>
            <a:ext cx="554425" cy="49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344588" y="3122688"/>
            <a:ext cx="490475" cy="4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411875" y="442025"/>
            <a:ext cx="74238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Mental Health Awareness Week</a:t>
            </a:r>
            <a:endParaRPr sz="2500"/>
          </a:p>
        </p:txBody>
      </p:sp>
      <p:sp>
        <p:nvSpPr>
          <p:cNvPr id="133" name="Google Shape;133;p19"/>
          <p:cNvSpPr txBox="1"/>
          <p:nvPr/>
        </p:nvSpPr>
        <p:spPr>
          <a:xfrm>
            <a:off x="491644" y="1446748"/>
            <a:ext cx="7393800" cy="196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7 day Kindness Challenge: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Here is today’s challenge for you: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Help prepare some food/meal in your house.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This one you will need adult supervision for.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You could make a healthy snack for the people in your house or you could help prepare lunch or dinner.</a:t>
            </a:r>
            <a:endParaRPr dirty="0"/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F01EB741-B657-40BD-A63E-74769B5C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28" y="2996092"/>
            <a:ext cx="1867416" cy="18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6875" y="-146900"/>
            <a:ext cx="6460572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4"/>
          <p:cNvCxnSpPr/>
          <p:nvPr/>
        </p:nvCxnSpPr>
        <p:spPr>
          <a:xfrm flipH="1">
            <a:off x="6440450" y="121950"/>
            <a:ext cx="11100" cy="321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4"/>
          <p:cNvCxnSpPr>
            <a:endCxn id="73" idx="1"/>
          </p:cNvCxnSpPr>
          <p:nvPr/>
        </p:nvCxnSpPr>
        <p:spPr>
          <a:xfrm>
            <a:off x="3525050" y="1605050"/>
            <a:ext cx="2915400" cy="18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4"/>
          <p:cNvSpPr txBox="1"/>
          <p:nvPr/>
        </p:nvSpPr>
        <p:spPr>
          <a:xfrm>
            <a:off x="3615575" y="343625"/>
            <a:ext cx="26898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dirty="0" err="1"/>
              <a:t>Aujord’hui</a:t>
            </a:r>
            <a:r>
              <a:rPr lang="en-GB" sz="1700" dirty="0"/>
              <a:t> </a:t>
            </a:r>
            <a:r>
              <a:rPr lang="en-GB" sz="1700" dirty="0" err="1"/>
              <a:t>c’est</a:t>
            </a:r>
            <a:r>
              <a:rPr lang="en-GB" sz="1700" dirty="0"/>
              <a:t> </a:t>
            </a:r>
            <a:r>
              <a:rPr lang="en-GB" sz="1700" dirty="0" err="1"/>
              <a:t>mercredi</a:t>
            </a:r>
            <a:r>
              <a:rPr lang="en-GB" sz="1700" dirty="0"/>
              <a:t> </a:t>
            </a:r>
            <a:r>
              <a:rPr lang="en-GB" sz="1700" dirty="0" err="1"/>
              <a:t>vingt</a:t>
            </a:r>
            <a:r>
              <a:rPr lang="en-GB" sz="1700" dirty="0"/>
              <a:t> </a:t>
            </a:r>
            <a:r>
              <a:rPr lang="en-GB" sz="1700" dirty="0" err="1"/>
              <a:t>mai</a:t>
            </a:r>
            <a:r>
              <a:rPr lang="en-GB" sz="1700" dirty="0"/>
              <a:t>.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4"/>
          <p:cNvSpPr txBox="1"/>
          <p:nvPr/>
        </p:nvSpPr>
        <p:spPr>
          <a:xfrm>
            <a:off x="3615575" y="1718200"/>
            <a:ext cx="2560800" cy="15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dirty="0"/>
              <a:t>Il fait </a:t>
            </a:r>
            <a:r>
              <a:rPr lang="en-GB" sz="1700" dirty="0" err="1"/>
              <a:t>nuageux</a:t>
            </a:r>
            <a:r>
              <a:rPr lang="en-GB" sz="1700" dirty="0"/>
              <a:t>.</a:t>
            </a:r>
            <a:endParaRPr sz="17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4"/>
          <p:cNvSpPr txBox="1"/>
          <p:nvPr/>
        </p:nvSpPr>
        <p:spPr>
          <a:xfrm>
            <a:off x="6440450" y="293750"/>
            <a:ext cx="25608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Je suis content(e)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Je suis d’accord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Je suis mal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4" descr="Clientmoj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6500" y="144712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550" y="102150"/>
            <a:ext cx="7593000" cy="46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56050" y="2832950"/>
            <a:ext cx="2202049" cy="275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 descr="Bitmoji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54550" y="1479875"/>
            <a:ext cx="3980225" cy="40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1864525" y="391800"/>
            <a:ext cx="70119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Morning Starter</a:t>
            </a:r>
            <a:endParaRPr sz="1800"/>
          </a:p>
        </p:txBody>
      </p:sp>
      <p:sp>
        <p:nvSpPr>
          <p:cNvPr id="85" name="Google Shape;85;p15"/>
          <p:cNvSpPr txBox="1"/>
          <p:nvPr/>
        </p:nvSpPr>
        <p:spPr>
          <a:xfrm>
            <a:off x="2175950" y="853900"/>
            <a:ext cx="6700800" cy="3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93C47D"/>
                </a:solidFill>
              </a:rPr>
              <a:t>There are twenty lollipops in a box.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93C47D"/>
                </a:solidFill>
              </a:rPr>
              <a:t>a. How many lollipops would I have if I took half of them?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93C47D"/>
                </a:solidFill>
              </a:rPr>
              <a:t>b. How many lollipops would I have if I took a quarter of them?</a:t>
            </a:r>
          </a:p>
          <a:p>
            <a:pPr lvl="0">
              <a:buClr>
                <a:schemeClr val="dk1"/>
              </a:buClr>
              <a:buSzPts val="1100"/>
            </a:pPr>
            <a:endParaRPr dirty="0"/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FF9900"/>
                </a:solidFill>
              </a:rPr>
              <a:t>What number is each arrow pointing to?</a:t>
            </a:r>
            <a:endParaRPr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</a:endParaRPr>
          </a:p>
          <a:p>
            <a:pPr lvl="0"/>
            <a:r>
              <a:rPr lang="en-US" dirty="0">
                <a:solidFill>
                  <a:srgbClr val="FF0000"/>
                </a:solidFill>
              </a:rPr>
              <a:t>For each of the following fractions, divide the numerator and the denominator by a number to simply the fraction: (Check that your answer can't be simplified further).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a. 15/18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b. 4/10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c. 6/18</a:t>
            </a:r>
            <a:endParaRPr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52B1F-E9D1-4458-9C72-24EF421CAC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5288" y="1708298"/>
            <a:ext cx="2028374" cy="11963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rple Brick Wall Background Free Stock Photo - Public Domain Pictures">
            <a:extLst>
              <a:ext uri="{FF2B5EF4-FFF2-40B4-BE49-F238E27FC236}">
                <a16:creationId xmlns:a16="http://schemas.microsoft.com/office/drawing/2014/main" id="{44846F28-4647-438F-AB7D-3D33A6F11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4" y="0"/>
            <a:ext cx="9156423" cy="51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81;p15">
            <a:extLst>
              <a:ext uri="{FF2B5EF4-FFF2-40B4-BE49-F238E27FC236}">
                <a16:creationId xmlns:a16="http://schemas.microsoft.com/office/drawing/2014/main" id="{D95809D8-BABC-4767-BAB5-B25134AEAB1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36" y="116328"/>
            <a:ext cx="6544053" cy="37417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D7367D-4B82-40F8-988C-43A18AB2EB3B}"/>
              </a:ext>
            </a:extLst>
          </p:cNvPr>
          <p:cNvSpPr txBox="1"/>
          <p:nvPr/>
        </p:nvSpPr>
        <p:spPr>
          <a:xfrm>
            <a:off x="545805" y="503274"/>
            <a:ext cx="6840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 tasks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1200" dirty="0"/>
              <a:t>Wednesday is normally a PE day for us so here are some ways you can choose to get </a:t>
            </a:r>
          </a:p>
          <a:p>
            <a:pPr marL="0" indent="0">
              <a:buNone/>
            </a:pPr>
            <a:r>
              <a:rPr lang="en-US" sz="1200" dirty="0"/>
              <a:t>active today:</a:t>
            </a:r>
          </a:p>
          <a:p>
            <a:pPr marL="0" indent="0">
              <a:buNone/>
            </a:pPr>
            <a:r>
              <a:rPr lang="en-US" sz="1200" dirty="0"/>
              <a:t>(Some of these people are almost as fun as </a:t>
            </a:r>
            <a:r>
              <a:rPr lang="en-US" sz="1200" dirty="0" err="1"/>
              <a:t>Mr</a:t>
            </a:r>
            <a:r>
              <a:rPr lang="en-US" sz="1200" dirty="0"/>
              <a:t> Martin, but not quite!)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GB" sz="1200" dirty="0"/>
              <a:t>9am – Joe Wicks PE lesson –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11:30am – Dance Lesson with </a:t>
            </a:r>
            <a:r>
              <a:rPr lang="en-GB" sz="1200" dirty="0" err="1"/>
              <a:t>Oti</a:t>
            </a:r>
            <a:r>
              <a:rPr lang="en-GB" sz="1200" dirty="0"/>
              <a:t> </a:t>
            </a:r>
            <a:r>
              <a:rPr lang="en-GB" sz="1200" dirty="0" err="1"/>
              <a:t>Mabuse</a:t>
            </a:r>
            <a:r>
              <a:rPr lang="en-GB" sz="1200" dirty="0"/>
              <a:t> (Strictly professional) – </a:t>
            </a:r>
          </a:p>
          <a:p>
            <a:pPr marL="0" indent="0">
              <a:buNone/>
            </a:pPr>
            <a:r>
              <a:rPr lang="en-GB" sz="1200" dirty="0"/>
              <a:t>  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Any time – Cosmic Kids Yoga –  </a:t>
            </a:r>
          </a:p>
        </p:txBody>
      </p:sp>
      <p:pic>
        <p:nvPicPr>
          <p:cNvPr id="2052" name="Picture 4" descr="Joe Wicks - latest news, breaking stories and comment - The ...">
            <a:hlinkClick r:id="rId4"/>
            <a:extLst>
              <a:ext uri="{FF2B5EF4-FFF2-40B4-BE49-F238E27FC236}">
                <a16:creationId xmlns:a16="http://schemas.microsoft.com/office/drawing/2014/main" id="{F780D735-B447-4046-BBBD-32E40478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58" y="1820501"/>
            <a:ext cx="997019" cy="7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BC One - Strictly Come Dancing - Oti Mabuse">
            <a:hlinkClick r:id="rId6"/>
            <a:extLst>
              <a:ext uri="{FF2B5EF4-FFF2-40B4-BE49-F238E27FC236}">
                <a16:creationId xmlns:a16="http://schemas.microsoft.com/office/drawing/2014/main" id="{2112F431-56D6-4C7F-BFA1-100E3BB3D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96" y="2418704"/>
            <a:ext cx="1329358" cy="7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smic Kids Yoga — Dream Big Sports">
            <a:hlinkClick r:id="rId8"/>
            <a:extLst>
              <a:ext uri="{FF2B5EF4-FFF2-40B4-BE49-F238E27FC236}">
                <a16:creationId xmlns:a16="http://schemas.microsoft.com/office/drawing/2014/main" id="{8F2ECE5C-83EE-43A3-8895-911B5D41C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77" y="2953246"/>
            <a:ext cx="1150967" cy="64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tmoji Image">
            <a:extLst>
              <a:ext uri="{FF2B5EF4-FFF2-40B4-BE49-F238E27FC236}">
                <a16:creationId xmlns:a16="http://schemas.microsoft.com/office/drawing/2014/main" id="{7D5FF503-3E88-4055-A315-4B9C3740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71" y="1793440"/>
            <a:ext cx="4362110" cy="436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0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50" y="136463"/>
            <a:ext cx="8848725" cy="47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31975" y="-88775"/>
            <a:ext cx="2738400" cy="47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hlinkClick r:id="rId5"/>
              </a:rPr>
              <a:t>Spelling:	Phonics Board    </a:t>
            </a:r>
            <a:endParaRPr sz="1800" dirty="0">
              <a:hlinkClick r:id="rId5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 dirty="0">
                <a:hlinkClick r:id="rId5"/>
              </a:rPr>
              <a:t>‘au’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Reading: </a:t>
            </a:r>
            <a:r>
              <a:rPr lang="en-GB" sz="1800" u="sng" dirty="0">
                <a:solidFill>
                  <a:schemeClr val="hlink"/>
                </a:solidFill>
                <a:hlinkClick r:id="rId6"/>
              </a:rPr>
              <a:t>New Book!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Task – </a:t>
            </a:r>
            <a:r>
              <a:rPr lang="en-GB" sz="1800" dirty="0">
                <a:hlinkClick r:id="rId7"/>
              </a:rPr>
              <a:t>Choose one or two of the home learning challenges.</a:t>
            </a:r>
            <a:endParaRPr sz="1800" dirty="0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15550" y="401825"/>
            <a:ext cx="819825" cy="11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88311" y="353313"/>
            <a:ext cx="866250" cy="11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07475" y="353325"/>
            <a:ext cx="768824" cy="11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3325550" y="0"/>
            <a:ext cx="3015000" cy="4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</a:rPr>
              <a:t>Literacy Task Board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hlinkClick r:id="rId12"/>
              </a:rPr>
              <a:t>Spelling: 5 words, 5 strategies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/>
              <a:t>Primary 4 – </a:t>
            </a:r>
            <a:r>
              <a:rPr lang="en-GB" sz="1800" dirty="0">
                <a:hlinkClick r:id="rId13"/>
              </a:rPr>
              <a:t>set 5 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Primary 5 – </a:t>
            </a:r>
            <a:r>
              <a:rPr lang="en-GB" sz="1800" dirty="0">
                <a:hlinkClick r:id="rId14"/>
              </a:rPr>
              <a:t>unit 12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Reading: 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/>
              <a:t>Task – </a:t>
            </a:r>
            <a:r>
              <a:rPr lang="en-GB" sz="1800" dirty="0">
                <a:hlinkClick r:id="rId15"/>
              </a:rPr>
              <a:t>Comprehension Questions</a:t>
            </a:r>
            <a:endParaRPr dirty="0"/>
          </a:p>
        </p:txBody>
      </p:sp>
      <p:pic>
        <p:nvPicPr>
          <p:cNvPr id="98" name="Google Shape;98;p16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445062" y="3120377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29937" y="3051752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 descr="Bitmoji Image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932425" y="2457625"/>
            <a:ext cx="2685875" cy="26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6274175" y="1563000"/>
            <a:ext cx="2460900" cy="31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dirty="0">
                <a:hlinkClick r:id="rId12"/>
              </a:rPr>
              <a:t>Spelling: 5 words, 5 strategies</a:t>
            </a:r>
            <a:endParaRPr lang="en-US" sz="1800" dirty="0"/>
          </a:p>
          <a:p>
            <a:pPr lvl="0">
              <a:lnSpc>
                <a:spcPct val="115000"/>
              </a:lnSpc>
            </a:pPr>
            <a:r>
              <a:rPr lang="en-GB" sz="1800" dirty="0"/>
              <a:t>Primary 4 – </a:t>
            </a:r>
            <a:r>
              <a:rPr lang="en-GB" sz="1800" dirty="0">
                <a:hlinkClick r:id="rId13"/>
              </a:rPr>
              <a:t>set 5 </a:t>
            </a:r>
            <a:r>
              <a:rPr lang="en-GB" sz="1800" dirty="0"/>
              <a:t>Primary 5 – </a:t>
            </a:r>
            <a:r>
              <a:rPr lang="en-GB" sz="1800" dirty="0">
                <a:hlinkClick r:id="rId14"/>
              </a:rPr>
              <a:t>unit 12</a:t>
            </a:r>
            <a:endParaRPr lang="en-GB"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Reading: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Task –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hlinkClick r:id="rId19"/>
              </a:rPr>
              <a:t>Metalinguistics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450" y="0"/>
            <a:ext cx="88487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491738" y="567663"/>
            <a:ext cx="26922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Click triangle for teaching video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linkClick r:id="rId5"/>
              </a:rPr>
              <a:t>Counting in fractions</a:t>
            </a:r>
            <a:endParaRPr dirty="0"/>
          </a:p>
        </p:txBody>
      </p:sp>
      <p:pic>
        <p:nvPicPr>
          <p:cNvPr id="108" name="Google Shape;108;p1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30137" y="699658"/>
            <a:ext cx="815401" cy="71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3366550" y="141767"/>
            <a:ext cx="2692200" cy="50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Maths</a:t>
            </a:r>
            <a:r>
              <a:rPr lang="en-US" sz="2400" dirty="0"/>
              <a:t> Task Board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circle for teaching video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8"/>
              </a:rPr>
              <a:t>Simplifying Fractions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Websites for all groups to use:</a:t>
            </a:r>
            <a:endParaRPr dirty="0"/>
          </a:p>
        </p:txBody>
      </p:sp>
      <p:sp>
        <p:nvSpPr>
          <p:cNvPr id="110" name="Google Shape;110;p17">
            <a:hlinkClick r:id="rId9"/>
          </p:cNvPr>
          <p:cNvSpPr/>
          <p:nvPr/>
        </p:nvSpPr>
        <p:spPr>
          <a:xfrm>
            <a:off x="4304950" y="579207"/>
            <a:ext cx="815400" cy="8337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6086685" y="579207"/>
            <a:ext cx="26922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Click square for teaching video.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10"/>
              </a:rPr>
              <a:t>Fractions, Decimals and Percentages</a:t>
            </a:r>
            <a:endParaRPr dirty="0"/>
          </a:p>
        </p:txBody>
      </p:sp>
      <p:pic>
        <p:nvPicPr>
          <p:cNvPr id="112" name="Google Shape;112;p17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11346" y="579207"/>
            <a:ext cx="833700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927850" y="3295075"/>
            <a:ext cx="554425" cy="5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777036" y="3293761"/>
            <a:ext cx="554425" cy="5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696203" y="3293753"/>
            <a:ext cx="554425" cy="5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174392" y="3293760"/>
            <a:ext cx="554425" cy="49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318976" y="2053097"/>
            <a:ext cx="2692200" cy="32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urple Brick Wall Background Free Stock Photo - Public Domain Pictures">
            <a:extLst>
              <a:ext uri="{FF2B5EF4-FFF2-40B4-BE49-F238E27FC236}">
                <a16:creationId xmlns:a16="http://schemas.microsoft.com/office/drawing/2014/main" id="{FC620E95-3738-44BE-8C8C-BC4ABEC3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4" y="0"/>
            <a:ext cx="9156423" cy="51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81;p15">
            <a:extLst>
              <a:ext uri="{FF2B5EF4-FFF2-40B4-BE49-F238E27FC236}">
                <a16:creationId xmlns:a16="http://schemas.microsoft.com/office/drawing/2014/main" id="{80B80189-48C6-4953-8C3F-5F5F76E3B7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36" y="116328"/>
            <a:ext cx="8283404" cy="48667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6B2AB0-F8C7-4460-A6DD-2C77F489CF6B}"/>
              </a:ext>
            </a:extLst>
          </p:cNvPr>
          <p:cNvSpPr txBox="1"/>
          <p:nvPr/>
        </p:nvSpPr>
        <p:spPr>
          <a:xfrm>
            <a:off x="411126" y="432391"/>
            <a:ext cx="7747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Grammar task – Group 1</a:t>
            </a:r>
          </a:p>
          <a:p>
            <a:endParaRPr lang="en-US" dirty="0"/>
          </a:p>
          <a:p>
            <a:r>
              <a:rPr lang="en-US" dirty="0"/>
              <a:t>Nelson Grammar Book 1 Unit 17.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L.I. I can revise pronouns.</a:t>
            </a:r>
          </a:p>
          <a:p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33EE5-0B79-4A9A-9620-804CC63E7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142260" y="936935"/>
            <a:ext cx="2674243" cy="3677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D77EB2-D968-41F3-8913-33A742D0A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471060" y="918488"/>
            <a:ext cx="2687656" cy="3696319"/>
          </a:xfrm>
          <a:prstGeom prst="rect">
            <a:avLst/>
          </a:prstGeom>
        </p:spPr>
      </p:pic>
      <p:pic>
        <p:nvPicPr>
          <p:cNvPr id="4098" name="Picture 2" descr="she or her">
            <a:extLst>
              <a:ext uri="{FF2B5EF4-FFF2-40B4-BE49-F238E27FC236}">
                <a16:creationId xmlns:a16="http://schemas.microsoft.com/office/drawing/2014/main" id="{E6794F95-CC99-41B0-8F51-4ACDA0EAE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28" y="1548699"/>
            <a:ext cx="3570652" cy="35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2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urple Brick Wall Background Free Stock Photo - Public Domain Pictures">
            <a:extLst>
              <a:ext uri="{FF2B5EF4-FFF2-40B4-BE49-F238E27FC236}">
                <a16:creationId xmlns:a16="http://schemas.microsoft.com/office/drawing/2014/main" id="{2D24430D-9B54-4CB8-90D4-D3B75250E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4" y="0"/>
            <a:ext cx="9156423" cy="51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81;p15">
            <a:extLst>
              <a:ext uri="{FF2B5EF4-FFF2-40B4-BE49-F238E27FC236}">
                <a16:creationId xmlns:a16="http://schemas.microsoft.com/office/drawing/2014/main" id="{C39C11B4-384F-4D22-84B6-FC387130BCE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36" y="116328"/>
            <a:ext cx="8283404" cy="48667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99AB2A-B5CF-48A1-A1B0-7DE0829B6D20}"/>
              </a:ext>
            </a:extLst>
          </p:cNvPr>
          <p:cNvSpPr/>
          <p:nvPr/>
        </p:nvSpPr>
        <p:spPr>
          <a:xfrm>
            <a:off x="414669" y="3293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Grammar task – Group 2</a:t>
            </a:r>
          </a:p>
          <a:p>
            <a:endParaRPr lang="en-US" dirty="0"/>
          </a:p>
          <a:p>
            <a:r>
              <a:rPr lang="en-US" dirty="0"/>
              <a:t>Nelson Grammar Book 2 Unit 17.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L.I. I can revise adverbs.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05AAA-E146-46DE-A2C0-0F99E29D8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176971" y="735566"/>
            <a:ext cx="2777632" cy="3820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11E0A4-B805-49F4-9E34-8FEE74708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530261" y="701296"/>
            <a:ext cx="2777632" cy="3820062"/>
          </a:xfrm>
          <a:prstGeom prst="rect">
            <a:avLst/>
          </a:prstGeom>
        </p:spPr>
      </p:pic>
      <p:pic>
        <p:nvPicPr>
          <p:cNvPr id="3074" name="Picture 2" descr="Clientmoji">
            <a:extLst>
              <a:ext uri="{FF2B5EF4-FFF2-40B4-BE49-F238E27FC236}">
                <a16:creationId xmlns:a16="http://schemas.microsoft.com/office/drawing/2014/main" id="{EF2DC760-CE67-4F57-B7EF-85B662C7F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259" y="2090744"/>
            <a:ext cx="3045785" cy="304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42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253225" y="291325"/>
            <a:ext cx="7423800" cy="25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253225" y="205563"/>
            <a:ext cx="7273200" cy="404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2400" dirty="0"/>
              <a:t>Health and Wellbeing Task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week we will be looking at the </a:t>
            </a:r>
            <a:r>
              <a:rPr lang="en-GB" b="1" dirty="0"/>
              <a:t>active </a:t>
            </a:r>
            <a:r>
              <a:rPr lang="en-GB" dirty="0"/>
              <a:t>part of SHANARRI. Today is about </a:t>
            </a:r>
            <a:r>
              <a:rPr lang="en-GB" i="1" dirty="0"/>
              <a:t>Healthy Lifestyles.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r>
              <a:rPr lang="en-US" b="1" dirty="0"/>
              <a:t>P4</a:t>
            </a:r>
            <a:endParaRPr lang="en-GB" b="1" dirty="0"/>
          </a:p>
          <a:p>
            <a:r>
              <a:rPr lang="en-US" dirty="0"/>
              <a:t>Keep a record of how much time you spend every day being active. </a:t>
            </a:r>
            <a:endParaRPr lang="en-GB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P5</a:t>
            </a:r>
            <a:endParaRPr lang="en-GB" b="1" dirty="0"/>
          </a:p>
          <a:p>
            <a:r>
              <a:rPr lang="en-US" dirty="0"/>
              <a:t>Prepare a two minute talk to deliver at home and to share on teams to support the idea that walking it or wheeling it to school can promote independence/ confidence/road safety awareness/ general health &amp; wellbeing.</a:t>
            </a:r>
            <a:endParaRPr lang="en-GB" b="1" dirty="0"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4050" y="16658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478</Words>
  <Application>Microsoft Office PowerPoint</Application>
  <PresentationFormat>On-screen Show (16:9)</PresentationFormat>
  <Paragraphs>127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Comic Sans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33HV</dc:creator>
  <cp:lastModifiedBy>Scott Moffat</cp:lastModifiedBy>
  <cp:revision>13</cp:revision>
  <dcterms:modified xsi:type="dcterms:W3CDTF">2020-05-19T21:20:01Z</dcterms:modified>
</cp:coreProperties>
</file>