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70" r:id="rId2"/>
    <p:sldId id="285" r:id="rId3"/>
    <p:sldId id="283" r:id="rId4"/>
    <p:sldId id="284" r:id="rId5"/>
    <p:sldId id="268" r:id="rId6"/>
    <p:sldId id="275" r:id="rId7"/>
    <p:sldId id="286" r:id="rId8"/>
    <p:sldId id="278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.png"/><Relationship Id="rId5" Type="http://schemas.microsoft.com/office/2007/relationships/media" Target="../media/media3.wav"/><Relationship Id="rId10" Type="http://schemas.openxmlformats.org/officeDocument/2006/relationships/hyperlink" Target="https://www.youtube.com/watch?v=atNkI6QFZ50" TargetMode="Externa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hyperlink" Target="https://uk.ixl.com/math/year-2/beside-and-next-to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microsoft.com/office/2007/relationships/hdphoto" Target="../media/hdphoto3.wdp"/><Relationship Id="rId7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ixl.com/math/year-2/add-two-multiples-of-ten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mb2yvwAHtc" TargetMode="Externa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oxfordowl.co.uk/?sellanguage=en&amp;mode=hu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20MAmb1c4&amp;list=PLv315_-qxKRv3XhNNMs9scvQ3QIdk4uLH&amp;index=16" TargetMode="External"/><Relationship Id="rId2" Type="http://schemas.openxmlformats.org/officeDocument/2006/relationships/hyperlink" Target="https://www.youtube.com/watch?v=wzEcFHjmv3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3" y="1340768"/>
            <a:ext cx="8144073" cy="531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04" y="160338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>
                <a:latin typeface="Comic Sans MS" panose="030F0702030302020204" pitchFamily="66" charset="0"/>
              </a:rPr>
              <a:t>W</a:t>
            </a:r>
            <a:r>
              <a:rPr lang="en-GB" sz="4400" b="1" dirty="0" smtClean="0">
                <a:latin typeface="Comic Sans MS" panose="030F0702030302020204" pitchFamily="66" charset="0"/>
              </a:rPr>
              <a:t>ednesday </a:t>
            </a:r>
            <a:r>
              <a:rPr lang="en-GB" sz="4400" b="1" dirty="0" smtClean="0">
                <a:latin typeface="Comic Sans MS" panose="030F0702030302020204" pitchFamily="66" charset="0"/>
              </a:rPr>
              <a:t>20</a:t>
            </a:r>
            <a:r>
              <a:rPr lang="en-GB" sz="4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of May 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973" y="778576"/>
            <a:ext cx="7848872" cy="56886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3800" b="1" dirty="0" smtClean="0">
                <a:latin typeface="Comic Sans MS" panose="030F0702030302020204" pitchFamily="66" charset="0"/>
              </a:rPr>
              <a:t>Good Morning Primary 2/3!</a:t>
            </a:r>
          </a:p>
          <a:p>
            <a:pPr algn="ctr"/>
            <a:r>
              <a:rPr lang="en-GB" sz="3800" dirty="0">
                <a:latin typeface="Comic Sans MS" panose="030F0702030302020204" pitchFamily="66" charset="0"/>
              </a:rPr>
              <a:t>French: </a:t>
            </a:r>
            <a:r>
              <a:rPr lang="en-GB" sz="3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3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800" b="1" dirty="0" smtClean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sz="38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3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Mercredi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20</a:t>
            </a:r>
            <a:r>
              <a:rPr lang="en-GB" sz="38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Mai 2020</a:t>
            </a:r>
            <a:endParaRPr lang="en-GB" sz="26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L.I- To know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simple greetings in French</a:t>
            </a:r>
          </a:p>
          <a:p>
            <a:pPr algn="ctr"/>
            <a:r>
              <a:rPr lang="en-GB" sz="2200" dirty="0">
                <a:hlinkClick r:id="rId10"/>
              </a:rPr>
              <a:t>https://www.youtube.com/watch?v=atNkI6QFZ50</a:t>
            </a:r>
            <a:endParaRPr lang="en-GB" sz="2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See if you can respond in </a:t>
            </a:r>
            <a:r>
              <a:rPr lang="en-GB" sz="2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french</a:t>
            </a:r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endParaRPr lang="en-GB" sz="2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Bonjour! Comment ca </a:t>
            </a:r>
            <a:r>
              <a:rPr lang="en-GB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en-GB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 </a:t>
            </a:r>
            <a:r>
              <a:rPr lang="en-GB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bien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comme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ci, </a:t>
            </a:r>
            <a:r>
              <a:rPr lang="en-GB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comme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ca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</a:t>
            </a:r>
          </a:p>
          <a:p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 Comment </a:t>
            </a:r>
            <a:r>
              <a:rPr lang="en-GB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t’appelle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  <a:p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Je </a:t>
            </a:r>
            <a:r>
              <a:rPr lang="en-GB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m’appelle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________</a:t>
            </a:r>
          </a:p>
          <a:p>
            <a:pPr marL="514350" indent="-514350" algn="ctr">
              <a:buAutoNum type="arabicPeriod"/>
            </a:pPr>
            <a:endParaRPr lang="en-GB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48061" y="4276328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41924" y="4782118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13425" y="5370593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74732" y="5754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544661" y="3581400"/>
            <a:ext cx="2017939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 unit cubes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44661" y="3581400"/>
            <a:ext cx="2017939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Reveal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28600" y="275360"/>
            <a:ext cx="2362200" cy="11640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Before we see the answer, describe several  different ways you can see this structure.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3581400" y="1593396"/>
            <a:ext cx="1981200" cy="1530804"/>
            <a:chOff x="2549113" y="2697368"/>
            <a:chExt cx="1981200" cy="1530804"/>
          </a:xfrm>
        </p:grpSpPr>
        <p:sp>
          <p:nvSpPr>
            <p:cNvPr id="107" name="Cube 106"/>
            <p:cNvSpPr/>
            <p:nvPr/>
          </p:nvSpPr>
          <p:spPr>
            <a:xfrm>
              <a:off x="2549113" y="3611768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ube 107"/>
            <p:cNvSpPr/>
            <p:nvPr/>
          </p:nvSpPr>
          <p:spPr>
            <a:xfrm>
              <a:off x="3006313" y="3611768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ube 108"/>
            <p:cNvSpPr/>
            <p:nvPr/>
          </p:nvSpPr>
          <p:spPr>
            <a:xfrm>
              <a:off x="3463513" y="3611768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ube 109"/>
            <p:cNvSpPr/>
            <p:nvPr/>
          </p:nvSpPr>
          <p:spPr>
            <a:xfrm>
              <a:off x="3913909" y="3611768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ube 110"/>
            <p:cNvSpPr/>
            <p:nvPr/>
          </p:nvSpPr>
          <p:spPr>
            <a:xfrm>
              <a:off x="2549113" y="3154568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ube 111"/>
            <p:cNvSpPr/>
            <p:nvPr/>
          </p:nvSpPr>
          <p:spPr>
            <a:xfrm>
              <a:off x="3913909" y="3154568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ube 112"/>
            <p:cNvSpPr/>
            <p:nvPr/>
          </p:nvSpPr>
          <p:spPr>
            <a:xfrm>
              <a:off x="2549113" y="2697368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ube 113"/>
            <p:cNvSpPr/>
            <p:nvPr/>
          </p:nvSpPr>
          <p:spPr>
            <a:xfrm>
              <a:off x="3006313" y="2697368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ube 114"/>
            <p:cNvSpPr/>
            <p:nvPr/>
          </p:nvSpPr>
          <p:spPr>
            <a:xfrm>
              <a:off x="3463513" y="2697368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ube 115"/>
            <p:cNvSpPr/>
            <p:nvPr/>
          </p:nvSpPr>
          <p:spPr>
            <a:xfrm>
              <a:off x="3913909" y="2697368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51282" y="5101998"/>
            <a:ext cx="1582318" cy="1222602"/>
            <a:chOff x="2549113" y="2697368"/>
            <a:chExt cx="1981200" cy="1530804"/>
          </a:xfrm>
          <a:solidFill>
            <a:schemeClr val="bg1"/>
          </a:solidFill>
        </p:grpSpPr>
        <p:sp>
          <p:nvSpPr>
            <p:cNvPr id="118" name="Cube 117"/>
            <p:cNvSpPr/>
            <p:nvPr/>
          </p:nvSpPr>
          <p:spPr>
            <a:xfrm>
              <a:off x="25491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ube 118"/>
            <p:cNvSpPr/>
            <p:nvPr/>
          </p:nvSpPr>
          <p:spPr>
            <a:xfrm>
              <a:off x="30063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ube 119"/>
            <p:cNvSpPr/>
            <p:nvPr/>
          </p:nvSpPr>
          <p:spPr>
            <a:xfrm>
              <a:off x="34635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ube 120"/>
            <p:cNvSpPr/>
            <p:nvPr/>
          </p:nvSpPr>
          <p:spPr>
            <a:xfrm>
              <a:off x="3913909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Cube 121"/>
            <p:cNvSpPr/>
            <p:nvPr/>
          </p:nvSpPr>
          <p:spPr>
            <a:xfrm>
              <a:off x="2549113" y="31545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ube 122"/>
            <p:cNvSpPr/>
            <p:nvPr/>
          </p:nvSpPr>
          <p:spPr>
            <a:xfrm>
              <a:off x="3913909" y="31545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Cube 123"/>
            <p:cNvSpPr/>
            <p:nvPr/>
          </p:nvSpPr>
          <p:spPr>
            <a:xfrm>
              <a:off x="25491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Cube 124"/>
            <p:cNvSpPr/>
            <p:nvPr/>
          </p:nvSpPr>
          <p:spPr>
            <a:xfrm>
              <a:off x="30063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Cube 125"/>
            <p:cNvSpPr/>
            <p:nvPr/>
          </p:nvSpPr>
          <p:spPr>
            <a:xfrm>
              <a:off x="34635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ube 126"/>
            <p:cNvSpPr/>
            <p:nvPr/>
          </p:nvSpPr>
          <p:spPr>
            <a:xfrm>
              <a:off x="3913909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684882" y="5101998"/>
            <a:ext cx="1582318" cy="1222602"/>
            <a:chOff x="2549113" y="2697368"/>
            <a:chExt cx="1981200" cy="1530804"/>
          </a:xfrm>
          <a:solidFill>
            <a:schemeClr val="bg1"/>
          </a:solidFill>
        </p:grpSpPr>
        <p:sp>
          <p:nvSpPr>
            <p:cNvPr id="129" name="Cube 128"/>
            <p:cNvSpPr/>
            <p:nvPr/>
          </p:nvSpPr>
          <p:spPr>
            <a:xfrm>
              <a:off x="25491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ube 129"/>
            <p:cNvSpPr/>
            <p:nvPr/>
          </p:nvSpPr>
          <p:spPr>
            <a:xfrm>
              <a:off x="30063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ube 141"/>
            <p:cNvSpPr/>
            <p:nvPr/>
          </p:nvSpPr>
          <p:spPr>
            <a:xfrm>
              <a:off x="34635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ube 142"/>
            <p:cNvSpPr/>
            <p:nvPr/>
          </p:nvSpPr>
          <p:spPr>
            <a:xfrm>
              <a:off x="3913909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ube 143"/>
            <p:cNvSpPr/>
            <p:nvPr/>
          </p:nvSpPr>
          <p:spPr>
            <a:xfrm>
              <a:off x="2549113" y="31545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Cube 144"/>
            <p:cNvSpPr/>
            <p:nvPr/>
          </p:nvSpPr>
          <p:spPr>
            <a:xfrm>
              <a:off x="3913909" y="31545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Cube 145"/>
            <p:cNvSpPr/>
            <p:nvPr/>
          </p:nvSpPr>
          <p:spPr>
            <a:xfrm>
              <a:off x="25491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Cube 146"/>
            <p:cNvSpPr/>
            <p:nvPr/>
          </p:nvSpPr>
          <p:spPr>
            <a:xfrm>
              <a:off x="30063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Cube 147"/>
            <p:cNvSpPr/>
            <p:nvPr/>
          </p:nvSpPr>
          <p:spPr>
            <a:xfrm>
              <a:off x="34635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ube 148"/>
            <p:cNvSpPr/>
            <p:nvPr/>
          </p:nvSpPr>
          <p:spPr>
            <a:xfrm>
              <a:off x="3913909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818482" y="5101998"/>
            <a:ext cx="1582318" cy="1222602"/>
            <a:chOff x="2549113" y="2697368"/>
            <a:chExt cx="1981200" cy="1530804"/>
          </a:xfrm>
          <a:solidFill>
            <a:schemeClr val="bg1"/>
          </a:solidFill>
        </p:grpSpPr>
        <p:sp>
          <p:nvSpPr>
            <p:cNvPr id="151" name="Cube 150"/>
            <p:cNvSpPr/>
            <p:nvPr/>
          </p:nvSpPr>
          <p:spPr>
            <a:xfrm>
              <a:off x="25491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ube 151"/>
            <p:cNvSpPr/>
            <p:nvPr/>
          </p:nvSpPr>
          <p:spPr>
            <a:xfrm>
              <a:off x="30063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be 152"/>
            <p:cNvSpPr/>
            <p:nvPr/>
          </p:nvSpPr>
          <p:spPr>
            <a:xfrm>
              <a:off x="34635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Cube 153"/>
            <p:cNvSpPr/>
            <p:nvPr/>
          </p:nvSpPr>
          <p:spPr>
            <a:xfrm>
              <a:off x="3913909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Cube 154"/>
            <p:cNvSpPr/>
            <p:nvPr/>
          </p:nvSpPr>
          <p:spPr>
            <a:xfrm>
              <a:off x="2549113" y="31545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ube 155"/>
            <p:cNvSpPr/>
            <p:nvPr/>
          </p:nvSpPr>
          <p:spPr>
            <a:xfrm>
              <a:off x="3913909" y="31545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ube 156"/>
            <p:cNvSpPr/>
            <p:nvPr/>
          </p:nvSpPr>
          <p:spPr>
            <a:xfrm>
              <a:off x="25491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ube 157"/>
            <p:cNvSpPr/>
            <p:nvPr/>
          </p:nvSpPr>
          <p:spPr>
            <a:xfrm>
              <a:off x="30063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ube 158"/>
            <p:cNvSpPr/>
            <p:nvPr/>
          </p:nvSpPr>
          <p:spPr>
            <a:xfrm>
              <a:off x="34635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Cube 159"/>
            <p:cNvSpPr/>
            <p:nvPr/>
          </p:nvSpPr>
          <p:spPr>
            <a:xfrm>
              <a:off x="3913909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952082" y="5101998"/>
            <a:ext cx="1582318" cy="1222602"/>
            <a:chOff x="2549113" y="2697368"/>
            <a:chExt cx="1981200" cy="1530804"/>
          </a:xfrm>
          <a:solidFill>
            <a:schemeClr val="bg1"/>
          </a:solidFill>
        </p:grpSpPr>
        <p:sp>
          <p:nvSpPr>
            <p:cNvPr id="162" name="Cube 161"/>
            <p:cNvSpPr/>
            <p:nvPr/>
          </p:nvSpPr>
          <p:spPr>
            <a:xfrm>
              <a:off x="25491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Cube 210"/>
            <p:cNvSpPr/>
            <p:nvPr/>
          </p:nvSpPr>
          <p:spPr>
            <a:xfrm>
              <a:off x="30063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ube 211"/>
            <p:cNvSpPr/>
            <p:nvPr/>
          </p:nvSpPr>
          <p:spPr>
            <a:xfrm>
              <a:off x="3463513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Cube 212"/>
            <p:cNvSpPr/>
            <p:nvPr/>
          </p:nvSpPr>
          <p:spPr>
            <a:xfrm>
              <a:off x="3913909" y="36117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Cube 213"/>
            <p:cNvSpPr/>
            <p:nvPr/>
          </p:nvSpPr>
          <p:spPr>
            <a:xfrm>
              <a:off x="2549113" y="31545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ube 214"/>
            <p:cNvSpPr/>
            <p:nvPr/>
          </p:nvSpPr>
          <p:spPr>
            <a:xfrm>
              <a:off x="3913909" y="31545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Cube 215"/>
            <p:cNvSpPr/>
            <p:nvPr/>
          </p:nvSpPr>
          <p:spPr>
            <a:xfrm>
              <a:off x="25491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Cube 216"/>
            <p:cNvSpPr/>
            <p:nvPr/>
          </p:nvSpPr>
          <p:spPr>
            <a:xfrm>
              <a:off x="30063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ube 217"/>
            <p:cNvSpPr/>
            <p:nvPr/>
          </p:nvSpPr>
          <p:spPr>
            <a:xfrm>
              <a:off x="3463513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ube 218"/>
            <p:cNvSpPr/>
            <p:nvPr/>
          </p:nvSpPr>
          <p:spPr>
            <a:xfrm>
              <a:off x="3913909" y="2697368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50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24" grpId="0" animBg="1"/>
      <p:bldP spid="24" grpId="1" animBg="1"/>
      <p:bldP spid="103" grpId="0" animBg="1"/>
      <p:bldP spid="10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544661" y="3581400"/>
            <a:ext cx="2017939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12 unit cubes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44661" y="3581400"/>
            <a:ext cx="2017939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Reveal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28600" y="275360"/>
            <a:ext cx="2362200" cy="11640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Before we see the answer, describe several  different ways you can see this structure.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3581400" y="1136196"/>
            <a:ext cx="1981200" cy="1988004"/>
            <a:chOff x="5898511" y="2438400"/>
            <a:chExt cx="1981200" cy="1988004"/>
          </a:xfrm>
        </p:grpSpPr>
        <p:sp>
          <p:nvSpPr>
            <p:cNvPr id="106" name="Cube 105"/>
            <p:cNvSpPr/>
            <p:nvPr/>
          </p:nvSpPr>
          <p:spPr>
            <a:xfrm>
              <a:off x="5898511" y="38100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ube 106"/>
            <p:cNvSpPr/>
            <p:nvPr/>
          </p:nvSpPr>
          <p:spPr>
            <a:xfrm>
              <a:off x="6355711" y="38100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ube 107"/>
            <p:cNvSpPr/>
            <p:nvPr/>
          </p:nvSpPr>
          <p:spPr>
            <a:xfrm>
              <a:off x="6812911" y="38100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ube 108"/>
            <p:cNvSpPr/>
            <p:nvPr/>
          </p:nvSpPr>
          <p:spPr>
            <a:xfrm>
              <a:off x="7263307" y="38100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ube 109"/>
            <p:cNvSpPr/>
            <p:nvPr/>
          </p:nvSpPr>
          <p:spPr>
            <a:xfrm>
              <a:off x="6355711" y="33528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ube 110"/>
            <p:cNvSpPr/>
            <p:nvPr/>
          </p:nvSpPr>
          <p:spPr>
            <a:xfrm>
              <a:off x="6812911" y="33528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ube 111"/>
            <p:cNvSpPr/>
            <p:nvPr/>
          </p:nvSpPr>
          <p:spPr>
            <a:xfrm>
              <a:off x="6355711" y="28956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ube 112"/>
            <p:cNvSpPr/>
            <p:nvPr/>
          </p:nvSpPr>
          <p:spPr>
            <a:xfrm>
              <a:off x="6812911" y="28956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ube 113"/>
            <p:cNvSpPr/>
            <p:nvPr/>
          </p:nvSpPr>
          <p:spPr>
            <a:xfrm>
              <a:off x="5898511" y="24384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ube 114"/>
            <p:cNvSpPr/>
            <p:nvPr/>
          </p:nvSpPr>
          <p:spPr>
            <a:xfrm>
              <a:off x="6355711" y="24384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ube 115"/>
            <p:cNvSpPr/>
            <p:nvPr/>
          </p:nvSpPr>
          <p:spPr>
            <a:xfrm>
              <a:off x="6812911" y="24384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ube 116"/>
            <p:cNvSpPr/>
            <p:nvPr/>
          </p:nvSpPr>
          <p:spPr>
            <a:xfrm>
              <a:off x="7263307" y="24384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59003" y="4668134"/>
            <a:ext cx="1650797" cy="1656466"/>
            <a:chOff x="5898511" y="2438400"/>
            <a:chExt cx="1981200" cy="1988004"/>
          </a:xfrm>
          <a:solidFill>
            <a:schemeClr val="bg1"/>
          </a:solidFill>
        </p:grpSpPr>
        <p:sp>
          <p:nvSpPr>
            <p:cNvPr id="119" name="Cube 118"/>
            <p:cNvSpPr/>
            <p:nvPr/>
          </p:nvSpPr>
          <p:spPr>
            <a:xfrm>
              <a:off x="58985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ube 119"/>
            <p:cNvSpPr/>
            <p:nvPr/>
          </p:nvSpPr>
          <p:spPr>
            <a:xfrm>
              <a:off x="63557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ube 120"/>
            <p:cNvSpPr/>
            <p:nvPr/>
          </p:nvSpPr>
          <p:spPr>
            <a:xfrm>
              <a:off x="68129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Cube 121"/>
            <p:cNvSpPr/>
            <p:nvPr/>
          </p:nvSpPr>
          <p:spPr>
            <a:xfrm>
              <a:off x="7263307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ube 122"/>
            <p:cNvSpPr/>
            <p:nvPr/>
          </p:nvSpPr>
          <p:spPr>
            <a:xfrm>
              <a:off x="6355711" y="33528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Cube 123"/>
            <p:cNvSpPr/>
            <p:nvPr/>
          </p:nvSpPr>
          <p:spPr>
            <a:xfrm>
              <a:off x="6812911" y="33528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Cube 124"/>
            <p:cNvSpPr/>
            <p:nvPr/>
          </p:nvSpPr>
          <p:spPr>
            <a:xfrm>
              <a:off x="6355711" y="28956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Cube 125"/>
            <p:cNvSpPr/>
            <p:nvPr/>
          </p:nvSpPr>
          <p:spPr>
            <a:xfrm>
              <a:off x="6812911" y="28956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ube 126"/>
            <p:cNvSpPr/>
            <p:nvPr/>
          </p:nvSpPr>
          <p:spPr>
            <a:xfrm>
              <a:off x="58985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ube 127"/>
            <p:cNvSpPr/>
            <p:nvPr/>
          </p:nvSpPr>
          <p:spPr>
            <a:xfrm>
              <a:off x="63557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ube 128"/>
            <p:cNvSpPr/>
            <p:nvPr/>
          </p:nvSpPr>
          <p:spPr>
            <a:xfrm>
              <a:off x="68129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ube 129"/>
            <p:cNvSpPr/>
            <p:nvPr/>
          </p:nvSpPr>
          <p:spPr>
            <a:xfrm>
              <a:off x="7263307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692603" y="4668134"/>
            <a:ext cx="1650797" cy="1656466"/>
            <a:chOff x="5898511" y="2438400"/>
            <a:chExt cx="1981200" cy="1988004"/>
          </a:xfrm>
          <a:solidFill>
            <a:schemeClr val="bg1"/>
          </a:solidFill>
        </p:grpSpPr>
        <p:sp>
          <p:nvSpPr>
            <p:cNvPr id="143" name="Cube 142"/>
            <p:cNvSpPr/>
            <p:nvPr/>
          </p:nvSpPr>
          <p:spPr>
            <a:xfrm>
              <a:off x="58985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ube 143"/>
            <p:cNvSpPr/>
            <p:nvPr/>
          </p:nvSpPr>
          <p:spPr>
            <a:xfrm>
              <a:off x="63557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Cube 144"/>
            <p:cNvSpPr/>
            <p:nvPr/>
          </p:nvSpPr>
          <p:spPr>
            <a:xfrm>
              <a:off x="68129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Cube 145"/>
            <p:cNvSpPr/>
            <p:nvPr/>
          </p:nvSpPr>
          <p:spPr>
            <a:xfrm>
              <a:off x="7263307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Cube 146"/>
            <p:cNvSpPr/>
            <p:nvPr/>
          </p:nvSpPr>
          <p:spPr>
            <a:xfrm>
              <a:off x="6355711" y="33528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Cube 147"/>
            <p:cNvSpPr/>
            <p:nvPr/>
          </p:nvSpPr>
          <p:spPr>
            <a:xfrm>
              <a:off x="6812911" y="33528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ube 148"/>
            <p:cNvSpPr/>
            <p:nvPr/>
          </p:nvSpPr>
          <p:spPr>
            <a:xfrm>
              <a:off x="6355711" y="28956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Cube 149"/>
            <p:cNvSpPr/>
            <p:nvPr/>
          </p:nvSpPr>
          <p:spPr>
            <a:xfrm>
              <a:off x="6812911" y="28956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Cube 150"/>
            <p:cNvSpPr/>
            <p:nvPr/>
          </p:nvSpPr>
          <p:spPr>
            <a:xfrm>
              <a:off x="58985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ube 151"/>
            <p:cNvSpPr/>
            <p:nvPr/>
          </p:nvSpPr>
          <p:spPr>
            <a:xfrm>
              <a:off x="63557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be 152"/>
            <p:cNvSpPr/>
            <p:nvPr/>
          </p:nvSpPr>
          <p:spPr>
            <a:xfrm>
              <a:off x="68129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Cube 153"/>
            <p:cNvSpPr/>
            <p:nvPr/>
          </p:nvSpPr>
          <p:spPr>
            <a:xfrm>
              <a:off x="7263307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826203" y="4668134"/>
            <a:ext cx="1650797" cy="1656466"/>
            <a:chOff x="5898511" y="2438400"/>
            <a:chExt cx="1981200" cy="1988004"/>
          </a:xfrm>
          <a:solidFill>
            <a:schemeClr val="bg1"/>
          </a:solidFill>
        </p:grpSpPr>
        <p:sp>
          <p:nvSpPr>
            <p:cNvPr id="156" name="Cube 155"/>
            <p:cNvSpPr/>
            <p:nvPr/>
          </p:nvSpPr>
          <p:spPr>
            <a:xfrm>
              <a:off x="58985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ube 156"/>
            <p:cNvSpPr/>
            <p:nvPr/>
          </p:nvSpPr>
          <p:spPr>
            <a:xfrm>
              <a:off x="63557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ube 157"/>
            <p:cNvSpPr/>
            <p:nvPr/>
          </p:nvSpPr>
          <p:spPr>
            <a:xfrm>
              <a:off x="68129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ube 158"/>
            <p:cNvSpPr/>
            <p:nvPr/>
          </p:nvSpPr>
          <p:spPr>
            <a:xfrm>
              <a:off x="7263307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Cube 159"/>
            <p:cNvSpPr/>
            <p:nvPr/>
          </p:nvSpPr>
          <p:spPr>
            <a:xfrm>
              <a:off x="6355711" y="33528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ube 160"/>
            <p:cNvSpPr/>
            <p:nvPr/>
          </p:nvSpPr>
          <p:spPr>
            <a:xfrm>
              <a:off x="6812911" y="33528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ube 161"/>
            <p:cNvSpPr/>
            <p:nvPr/>
          </p:nvSpPr>
          <p:spPr>
            <a:xfrm>
              <a:off x="6355711" y="28956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ube 164"/>
            <p:cNvSpPr/>
            <p:nvPr/>
          </p:nvSpPr>
          <p:spPr>
            <a:xfrm>
              <a:off x="6812911" y="28956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Cube 210"/>
            <p:cNvSpPr/>
            <p:nvPr/>
          </p:nvSpPr>
          <p:spPr>
            <a:xfrm>
              <a:off x="58985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ube 211"/>
            <p:cNvSpPr/>
            <p:nvPr/>
          </p:nvSpPr>
          <p:spPr>
            <a:xfrm>
              <a:off x="63557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Cube 212"/>
            <p:cNvSpPr/>
            <p:nvPr/>
          </p:nvSpPr>
          <p:spPr>
            <a:xfrm>
              <a:off x="68129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Cube 213"/>
            <p:cNvSpPr/>
            <p:nvPr/>
          </p:nvSpPr>
          <p:spPr>
            <a:xfrm>
              <a:off x="7263307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959803" y="4668134"/>
            <a:ext cx="1650797" cy="1656466"/>
            <a:chOff x="5898511" y="2438400"/>
            <a:chExt cx="1981200" cy="1988004"/>
          </a:xfrm>
          <a:solidFill>
            <a:schemeClr val="bg1"/>
          </a:solidFill>
        </p:grpSpPr>
        <p:sp>
          <p:nvSpPr>
            <p:cNvPr id="216" name="Cube 215"/>
            <p:cNvSpPr/>
            <p:nvPr/>
          </p:nvSpPr>
          <p:spPr>
            <a:xfrm>
              <a:off x="58985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Cube 216"/>
            <p:cNvSpPr/>
            <p:nvPr/>
          </p:nvSpPr>
          <p:spPr>
            <a:xfrm>
              <a:off x="63557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ube 217"/>
            <p:cNvSpPr/>
            <p:nvPr/>
          </p:nvSpPr>
          <p:spPr>
            <a:xfrm>
              <a:off x="6812911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ube 218"/>
            <p:cNvSpPr/>
            <p:nvPr/>
          </p:nvSpPr>
          <p:spPr>
            <a:xfrm>
              <a:off x="7263307" y="38100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Cube 219"/>
            <p:cNvSpPr/>
            <p:nvPr/>
          </p:nvSpPr>
          <p:spPr>
            <a:xfrm>
              <a:off x="6355711" y="33528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Cube 220"/>
            <p:cNvSpPr/>
            <p:nvPr/>
          </p:nvSpPr>
          <p:spPr>
            <a:xfrm>
              <a:off x="6812911" y="33528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Cube 221"/>
            <p:cNvSpPr/>
            <p:nvPr/>
          </p:nvSpPr>
          <p:spPr>
            <a:xfrm>
              <a:off x="6355711" y="28956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Cube 222"/>
            <p:cNvSpPr/>
            <p:nvPr/>
          </p:nvSpPr>
          <p:spPr>
            <a:xfrm>
              <a:off x="6812911" y="28956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Cube 223"/>
            <p:cNvSpPr/>
            <p:nvPr/>
          </p:nvSpPr>
          <p:spPr>
            <a:xfrm>
              <a:off x="58985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Cube 224"/>
            <p:cNvSpPr/>
            <p:nvPr/>
          </p:nvSpPr>
          <p:spPr>
            <a:xfrm>
              <a:off x="63557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ube 225"/>
            <p:cNvSpPr/>
            <p:nvPr/>
          </p:nvSpPr>
          <p:spPr>
            <a:xfrm>
              <a:off x="6812911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Cube 226"/>
            <p:cNvSpPr/>
            <p:nvPr/>
          </p:nvSpPr>
          <p:spPr>
            <a:xfrm>
              <a:off x="7263307" y="2438400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26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24" grpId="0" animBg="1"/>
      <p:bldP spid="24" grpId="1" animBg="1"/>
      <p:bldP spid="103" grpId="0" animBg="1"/>
      <p:bldP spid="10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P2 Maths Activities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7969" y="2204864"/>
            <a:ext cx="8562282" cy="453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1" y="90872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1003" y="1219392"/>
            <a:ext cx="7398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L.I – I can describe the position of an item using the correct language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843" y="2004222"/>
            <a:ext cx="8562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Complete page 3 </a:t>
            </a:r>
            <a:r>
              <a:rPr lang="en-GB" sz="2400" dirty="0" smtClean="0">
                <a:latin typeface="Comic Sans MS" panose="030F0702030302020204" pitchFamily="66" charset="0"/>
              </a:rPr>
              <a:t>in your workbook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Play: IXL Maths </a:t>
            </a:r>
            <a:r>
              <a:rPr lang="en-GB" sz="1600" dirty="0">
                <a:hlinkClick r:id="rId4"/>
              </a:rPr>
              <a:t>https://uk.ixl.com/math/year-2/beside-and-next-to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endParaRPr lang="en-GB" sz="16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05184"/>
            <a:ext cx="9526" cy="476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3573016"/>
            <a:ext cx="2352619" cy="304395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29" y="3534796"/>
            <a:ext cx="3485261" cy="312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P3 Numeracy Activities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969" y="2420888"/>
            <a:ext cx="8562282" cy="432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1" y="13250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1587135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To use counting on and addition strategies to find the total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969" y="2564904"/>
            <a:ext cx="8562282" cy="4062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Addition and Subtraction workbook</a:t>
            </a:r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     Please do the </a:t>
            </a:r>
            <a:r>
              <a:rPr lang="en-GB" sz="2400" dirty="0" smtClean="0">
                <a:latin typeface="Comic Sans MS" panose="030F0702030302020204" pitchFamily="66" charset="0"/>
              </a:rPr>
              <a:t>second </a:t>
            </a:r>
            <a:r>
              <a:rPr lang="en-GB" sz="2400" dirty="0" smtClean="0">
                <a:latin typeface="Comic Sans MS" panose="030F0702030302020204" pitchFamily="66" charset="0"/>
              </a:rPr>
              <a:t>page of your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    booklet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2. IXL Maths: </a:t>
            </a:r>
            <a:r>
              <a:rPr lang="en-GB" sz="2400" b="1" dirty="0" smtClean="0">
                <a:latin typeface="Comic Sans MS" panose="030F0702030302020204" pitchFamily="66" charset="0"/>
              </a:rPr>
              <a:t>Adding 2 multiples of 10 within 100 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hlinkClick r:id="rId6"/>
              </a:rPr>
              <a:t>https://uk.ixl.com/math/year-2/add-two-multiples-of-ten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95" y="3717032"/>
            <a:ext cx="1560708" cy="201622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02" y="4170939"/>
            <a:ext cx="2191056" cy="156231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6" y="2495270"/>
            <a:ext cx="2430449" cy="3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579296" cy="5445224"/>
          </a:xfrm>
        </p:spPr>
        <p:txBody>
          <a:bodyPr/>
          <a:lstStyle/>
          <a:p>
            <a:r>
              <a:rPr lang="en-GB" dirty="0" smtClean="0"/>
              <a:t>                                                 </a:t>
            </a:r>
            <a:endParaRPr lang="en-GB" dirty="0"/>
          </a:p>
        </p:txBody>
      </p:sp>
      <p:pic>
        <p:nvPicPr>
          <p:cNvPr id="5122" name="Picture 2" descr="C:\Users\jane.stanners\Desktop\h&amp;h\invisible in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b="7856"/>
          <a:stretch/>
        </p:blipFill>
        <p:spPr bwMode="auto">
          <a:xfrm>
            <a:off x="179512" y="980728"/>
            <a:ext cx="579382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1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Science For Fun</a:t>
            </a:r>
            <a:endParaRPr lang="en-GB" sz="5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1688" y="1700808"/>
            <a:ext cx="32406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This is a great experiment but it is better to be 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c</a:t>
            </a:r>
            <a:r>
              <a:rPr lang="en-GB" sz="2400" b="1" dirty="0" smtClean="0">
                <a:latin typeface="Comic Sans MS" panose="030F0702030302020204" pitchFamily="66" charset="0"/>
              </a:rPr>
              <a:t>arried out with a grown-up.</a:t>
            </a: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Let us know how it goes</a:t>
            </a:r>
            <a:r>
              <a:rPr lang="en-GB" sz="2400" b="1" dirty="0" smtClean="0">
                <a:latin typeface="Comic Sans MS" panose="030F0702030302020204" pitchFamily="66" charset="0"/>
              </a:rPr>
              <a:t>!</a:t>
            </a:r>
          </a:p>
          <a:p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I’ve attached the full size sheet so you can read it more clearly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119553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R.E.- Mary is Our Mother</a:t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Mary appeared to children to show her love.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jane.stanners\Desktop\h&amp;h\loud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906"/>
            <a:ext cx="24935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ne.stanners\Desktop\h&amp;h\fat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4149080"/>
            <a:ext cx="28158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717" y="6221055"/>
            <a:ext cx="79208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           </a:t>
            </a:r>
            <a:r>
              <a:rPr lang="en-GB" dirty="0" smtClean="0">
                <a:solidFill>
                  <a:schemeClr val="tx2"/>
                </a:solidFill>
              </a:rPr>
              <a:t>  </a:t>
            </a:r>
            <a:r>
              <a:rPr lang="en-GB" b="1" dirty="0" smtClean="0">
                <a:solidFill>
                  <a:schemeClr val="tx2"/>
                </a:solidFill>
              </a:rPr>
              <a:t>Remember Mary will always listen to your prayers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7" y="1628800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1858 while she was gathering firewood Bernadette was </a:t>
            </a:r>
            <a:r>
              <a:rPr lang="en-GB" dirty="0" smtClean="0">
                <a:latin typeface="Comic Sans MS" panose="030F0702030302020204" pitchFamily="66" charset="0"/>
              </a:rPr>
              <a:t>visited </a:t>
            </a:r>
            <a:r>
              <a:rPr lang="en-GB" dirty="0" smtClean="0">
                <a:latin typeface="Comic Sans MS" panose="030F0702030302020204" pitchFamily="66" charset="0"/>
              </a:rPr>
              <a:t>by Mary. At first no one would believe that Our Lady </a:t>
            </a:r>
            <a:r>
              <a:rPr lang="en-GB" dirty="0" smtClean="0">
                <a:latin typeface="Comic Sans MS" panose="030F0702030302020204" pitchFamily="66" charset="0"/>
              </a:rPr>
              <a:t>was </a:t>
            </a:r>
            <a:r>
              <a:rPr lang="en-GB" dirty="0" smtClean="0">
                <a:latin typeface="Comic Sans MS" panose="030F0702030302020204" pitchFamily="66" charset="0"/>
              </a:rPr>
              <a:t>visiting Bernadette. Our Lady appeared several times to </a:t>
            </a:r>
            <a:r>
              <a:rPr lang="en-GB" dirty="0" smtClean="0">
                <a:latin typeface="Comic Sans MS" panose="030F0702030302020204" pitchFamily="66" charset="0"/>
              </a:rPr>
              <a:t>Bernadette </a:t>
            </a:r>
            <a:r>
              <a:rPr lang="en-GB" dirty="0" smtClean="0">
                <a:latin typeface="Comic Sans MS" panose="030F0702030302020204" pitchFamily="66" charset="0"/>
              </a:rPr>
              <a:t>and eventually she was believed. Now people </a:t>
            </a:r>
            <a:r>
              <a:rPr lang="en-GB" dirty="0" smtClean="0">
                <a:latin typeface="Comic Sans MS" panose="030F0702030302020204" pitchFamily="66" charset="0"/>
              </a:rPr>
              <a:t>from </a:t>
            </a:r>
            <a:r>
              <a:rPr lang="en-GB" dirty="0" smtClean="0">
                <a:latin typeface="Comic Sans MS" panose="030F0702030302020204" pitchFamily="66" charset="0"/>
              </a:rPr>
              <a:t>all over the world go to Lourdes to visit the spot she </a:t>
            </a:r>
            <a:r>
              <a:rPr lang="en-GB" dirty="0" smtClean="0">
                <a:latin typeface="Comic Sans MS" panose="030F0702030302020204" pitchFamily="66" charset="0"/>
              </a:rPr>
              <a:t>appeared </a:t>
            </a:r>
            <a:r>
              <a:rPr lang="en-GB" dirty="0" smtClean="0">
                <a:latin typeface="Comic Sans MS" panose="030F0702030302020204" pitchFamily="66" charset="0"/>
              </a:rPr>
              <a:t>at. They go to pray to Mary and ask for help.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6624" y="4005064"/>
            <a:ext cx="6099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1917 Our Lady visited three shepherd children in Fatima </a:t>
            </a:r>
            <a:r>
              <a:rPr lang="en-GB" dirty="0" smtClean="0">
                <a:latin typeface="Comic Sans MS" panose="030F0702030302020204" pitchFamily="66" charset="0"/>
              </a:rPr>
              <a:t>Portugal</a:t>
            </a:r>
            <a:r>
              <a:rPr lang="en-GB" dirty="0" smtClean="0">
                <a:latin typeface="Comic Sans MS" panose="030F0702030302020204" pitchFamily="66" charset="0"/>
              </a:rPr>
              <a:t>. She visited them several </a:t>
            </a:r>
            <a:r>
              <a:rPr lang="en-GB" dirty="0" smtClean="0">
                <a:latin typeface="Comic Sans MS" panose="030F0702030302020204" pitchFamily="66" charset="0"/>
              </a:rPr>
              <a:t>times teaching them special </a:t>
            </a:r>
            <a:r>
              <a:rPr lang="en-GB" dirty="0" smtClean="0">
                <a:latin typeface="Comic Sans MS" panose="030F0702030302020204" pitchFamily="66" charset="0"/>
              </a:rPr>
              <a:t>prayers. Once again they were not believed.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 smtClean="0">
                <a:latin typeface="Comic Sans MS" panose="030F0702030302020204" pitchFamily="66" charset="0"/>
              </a:rPr>
              <a:t>children never changed their story and people began </a:t>
            </a:r>
            <a:r>
              <a:rPr lang="en-GB" dirty="0" smtClean="0">
                <a:latin typeface="Comic Sans MS" panose="030F0702030302020204" pitchFamily="66" charset="0"/>
              </a:rPr>
              <a:t>to </a:t>
            </a:r>
            <a:r>
              <a:rPr lang="en-GB" dirty="0" smtClean="0">
                <a:latin typeface="Comic Sans MS" panose="030F0702030302020204" pitchFamily="66" charset="0"/>
              </a:rPr>
              <a:t>believe them and pray too. </a:t>
            </a:r>
            <a:r>
              <a:rPr lang="en-GB" dirty="0" smtClean="0">
                <a:latin typeface="Comic Sans MS" panose="030F0702030302020204" pitchFamily="66" charset="0"/>
              </a:rPr>
              <a:t>A church </a:t>
            </a:r>
            <a:r>
              <a:rPr lang="en-GB" dirty="0" smtClean="0">
                <a:latin typeface="Comic Sans MS" panose="030F0702030302020204" pitchFamily="66" charset="0"/>
              </a:rPr>
              <a:t>was also built on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 smtClean="0">
                <a:latin typeface="Comic Sans MS" panose="030F0702030302020204" pitchFamily="66" charset="0"/>
              </a:rPr>
              <a:t>spot where Mary appeared and people visit to pray.</a:t>
            </a:r>
          </a:p>
        </p:txBody>
      </p:sp>
    </p:spTree>
    <p:extLst>
      <p:ext uri="{BB962C8B-B14F-4D97-AF65-F5344CB8AC3E}">
        <p14:creationId xmlns:p14="http://schemas.microsoft.com/office/powerpoint/2010/main" val="12534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15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Leave a comment on the blog or upload a picture of what you have done or </a:t>
            </a:r>
            <a:r>
              <a:rPr lang="en-GB" sz="36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made today.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the rest of your day Primary 2/3!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476672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830" y="1370112"/>
            <a:ext cx="660839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We are learning to read and spell this weeks common words.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474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2863" y="2267744"/>
            <a:ext cx="8562282" cy="4401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3095" y="2325082"/>
            <a:ext cx="856228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Sing with Mr Mac- Boom shake the Alphabet </a:t>
            </a:r>
            <a:r>
              <a:rPr lang="en-GB" sz="2400" dirty="0" smtClean="0">
                <a:hlinkClick r:id="rId6"/>
              </a:rPr>
              <a:t>https</a:t>
            </a:r>
            <a:r>
              <a:rPr lang="en-GB" sz="2400" dirty="0">
                <a:hlinkClick r:id="rId6"/>
              </a:rPr>
              <a:t>://</a:t>
            </a:r>
            <a:r>
              <a:rPr lang="en-GB" sz="2400" dirty="0" smtClean="0">
                <a:hlinkClick r:id="rId6"/>
              </a:rPr>
              <a:t>www.youtube.com/watch?v=Emb2yvwAHtc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Common words:</a:t>
            </a: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   Stage 2 words- </a:t>
            </a:r>
            <a:r>
              <a:rPr lang="en-GB" sz="2400" b="1" dirty="0" smtClean="0">
                <a:latin typeface="Comic Sans MS" panose="030F0702030302020204" pitchFamily="66" charset="0"/>
              </a:rPr>
              <a:t>Father, head, Mother, jump</a:t>
            </a: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Stage </a:t>
            </a:r>
            <a:r>
              <a:rPr lang="en-GB" sz="2400" b="1" dirty="0" smtClean="0">
                <a:latin typeface="Comic Sans MS" panose="030F0702030302020204" pitchFamily="66" charset="0"/>
              </a:rPr>
              <a:t>3 </a:t>
            </a:r>
            <a:r>
              <a:rPr lang="en-GB" sz="2400" b="1" dirty="0" smtClean="0">
                <a:latin typeface="Comic Sans MS" panose="030F0702030302020204" pitchFamily="66" charset="0"/>
              </a:rPr>
              <a:t>words- put, different, light, sentence, stop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Write your words out and underline the vowels in red.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Choose a couple of your words and write a sentence for each one. </a:t>
            </a:r>
          </a:p>
          <a:p>
            <a:pPr lvl="1"/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jenna.mclean\Desktop\spelling clipart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" y="163358"/>
            <a:ext cx="3336119" cy="85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nna.mclean\Desktop\spelling clipart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398"/>
            <a:ext cx="3203848" cy="8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3999" cy="47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8" y="9087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L.I -I can read words containing the ‘e-e’ phoneme.</a:t>
            </a:r>
          </a:p>
          <a:p>
            <a:pPr algn="ctr"/>
            <a:r>
              <a:rPr lang="en-GB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Task:  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Roll the dice, read a word from the line of the number you rolled. First to get 4 in a row wins. </a:t>
            </a:r>
            <a:endParaRPr lang="en-GB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68363" y="332655"/>
            <a:ext cx="6807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omic Sans MS" panose="030F0702030302020204" pitchFamily="66" charset="0"/>
              </a:rPr>
              <a:t>Stage 2- Roll and Read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468" y="9087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L.I -I can read words containing the </a:t>
            </a:r>
            <a:r>
              <a:rPr lang="en-GB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</a:t>
            </a:r>
            <a:r>
              <a:rPr lang="en-GB" b="1" dirty="0">
                <a:latin typeface="Comic Sans MS" panose="030F0702030302020204" pitchFamily="66" charset="0"/>
              </a:rPr>
              <a:t>u</a:t>
            </a:r>
            <a:r>
              <a:rPr lang="en-GB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 </a:t>
            </a:r>
            <a:r>
              <a:rPr lang="en-GB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phoneme.</a:t>
            </a:r>
          </a:p>
          <a:p>
            <a:pPr algn="ctr"/>
            <a:r>
              <a:rPr lang="en-GB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Task:  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Roll the dice, read a word from the line of the number you rolled. First to get 4 in a row wins. </a:t>
            </a:r>
            <a:endParaRPr lang="en-GB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68363" y="332655"/>
            <a:ext cx="6807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omic Sans MS" panose="030F0702030302020204" pitchFamily="66" charset="0"/>
              </a:rPr>
              <a:t>Stage </a:t>
            </a:r>
            <a:r>
              <a:rPr lang="en-GB" sz="4400" b="1" dirty="0" smtClean="0">
                <a:latin typeface="Comic Sans MS" panose="030F0702030302020204" pitchFamily="66" charset="0"/>
              </a:rPr>
              <a:t>3- </a:t>
            </a:r>
            <a:r>
              <a:rPr lang="en-GB" sz="4400" b="1" dirty="0" smtClean="0">
                <a:latin typeface="Comic Sans MS" panose="030F0702030302020204" pitchFamily="66" charset="0"/>
              </a:rPr>
              <a:t>Roll and Read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712968" cy="46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507" y="1700809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918920" cy="432048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16832"/>
            <a:ext cx="8287072" cy="45365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  <a:hlinkClick r:id="rId2"/>
              </a:rPr>
              <a:t>https://www.oxfordowl.co.uk/?sellanguage=en&amp;mode=hub</a:t>
            </a:r>
            <a:r>
              <a:rPr lang="en-GB" sz="2400" cap="none" dirty="0" smtClean="0">
                <a:latin typeface="Comic Sans MS" panose="030F0702030302020204" pitchFamily="66" charset="0"/>
              </a:rPr>
              <a:t/>
            </a:r>
            <a:br>
              <a:rPr lang="en-GB" sz="2400" cap="none" dirty="0" smtClean="0">
                <a:latin typeface="Comic Sans MS" panose="030F0702030302020204" pitchFamily="66" charset="0"/>
              </a:rPr>
            </a:br>
            <a:r>
              <a:rPr lang="en-GB" sz="2400" i="1" cap="none" dirty="0" smtClean="0">
                <a:latin typeface="Comic Sans MS" panose="030F0702030302020204" pitchFamily="66" charset="0"/>
              </a:rPr>
              <a:t>username:</a:t>
            </a:r>
            <a:r>
              <a:rPr lang="en-GB" sz="2400" cap="none" dirty="0" smtClean="0">
                <a:latin typeface="Comic Sans MS" panose="030F0702030302020204" pitchFamily="66" charset="0"/>
              </a:rPr>
              <a:t> </a:t>
            </a:r>
            <a:r>
              <a:rPr lang="en-GB" sz="2400" cap="none" dirty="0" err="1" smtClean="0">
                <a:latin typeface="Comic Sans MS" panose="030F0702030302020204" pitchFamily="66" charset="0"/>
              </a:rPr>
              <a:t>stantsps</a:t>
            </a:r>
            <a:r>
              <a:rPr lang="en-GB" sz="2400" cap="none" dirty="0" smtClean="0">
                <a:latin typeface="Comic Sans MS" panose="030F0702030302020204" pitchFamily="66" charset="0"/>
              </a:rPr>
              <a:t/>
            </a:r>
            <a:br>
              <a:rPr lang="en-GB" sz="2400" cap="none" dirty="0" smtClean="0">
                <a:latin typeface="Comic Sans MS" panose="030F0702030302020204" pitchFamily="66" charset="0"/>
              </a:rPr>
            </a:br>
            <a:r>
              <a:rPr lang="en-GB" sz="2400" i="1" cap="none" dirty="0" err="1" smtClean="0">
                <a:latin typeface="Comic Sans MS" panose="030F0702030302020204" pitchFamily="66" charset="0"/>
              </a:rPr>
              <a:t>password:homelearning</a:t>
            </a:r>
            <a:r>
              <a:rPr lang="en-GB" sz="2400" i="1" cap="none" dirty="0" smtClean="0">
                <a:latin typeface="Comic Sans MS" panose="030F0702030302020204" pitchFamily="66" charset="0"/>
              </a:rPr>
              <a:t> </a:t>
            </a:r>
            <a:endParaRPr lang="en-GB" sz="2400" cap="non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</a:rPr>
              <a:t>Use this week’s reading </a:t>
            </a:r>
            <a:r>
              <a:rPr lang="en-GB" sz="2400" cap="none" dirty="0" smtClean="0">
                <a:latin typeface="Comic Sans MS" panose="030F0702030302020204" pitchFamily="66" charset="0"/>
              </a:rPr>
              <a:t>book: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Was this a fiction or a non- fiction book?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T</a:t>
            </a:r>
            <a:r>
              <a:rPr lang="en-GB" sz="2400" cap="none" dirty="0" smtClean="0">
                <a:latin typeface="Comic Sans MS" panose="030F0702030302020204" pitchFamily="66" charset="0"/>
              </a:rPr>
              <a:t>urn to the page that best shows or describes th</a:t>
            </a:r>
            <a:r>
              <a:rPr lang="en-GB" sz="2400" dirty="0" smtClean="0">
                <a:latin typeface="Comic Sans MS" panose="030F0702030302020204" pitchFamily="66" charset="0"/>
              </a:rPr>
              <a:t>e setting of the story. Describe the setting to your grown up.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cap="none" dirty="0" smtClean="0">
                <a:latin typeface="Comic Sans MS" panose="030F0702030302020204" pitchFamily="66" charset="0"/>
              </a:rPr>
              <a:t>Using this page and your imagination, draw  your own picture of the story’s setting. </a:t>
            </a:r>
            <a:r>
              <a:rPr lang="en-GB" i="1" cap="none" dirty="0" smtClean="0">
                <a:latin typeface="Comic Sans MS" panose="030F0702030302020204" pitchFamily="66" charset="0"/>
              </a:rPr>
              <a:t>(you might want to share this on twitter so I can see) </a:t>
            </a:r>
            <a:endParaRPr lang="en-GB" sz="2400" i="1" cap="none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Oxford Owl has landed | Teaching News | Teach Prim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40" y="116632"/>
            <a:ext cx="2285674" cy="16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864095"/>
          </a:xfrm>
        </p:spPr>
        <p:txBody>
          <a:bodyPr>
            <a:noAutofit/>
          </a:bodyPr>
          <a:lstStyle/>
          <a:p>
            <a:r>
              <a:rPr lang="en-GB" sz="4400" b="1" u="sng" dirty="0" smtClean="0">
                <a:latin typeface="Comic Sans MS" panose="030F0702030302020204" pitchFamily="66" charset="0"/>
              </a:rPr>
              <a:t>Story Time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488832" cy="3960440"/>
          </a:xfrm>
        </p:spPr>
        <p:txBody>
          <a:bodyPr>
            <a:normAutofit fontScale="77500" lnSpcReduction="20000"/>
          </a:bodyPr>
          <a:lstStyle/>
          <a:p>
            <a:endParaRPr lang="en-GB" sz="2000" dirty="0" smtClean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400" dirty="0" smtClean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000" dirty="0" smtClean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000" dirty="0" smtClean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000" dirty="0" smtClean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r>
              <a:rPr lang="en-GB" sz="2400" dirty="0">
                <a:hlinkClick r:id="rId3"/>
              </a:rPr>
              <a:t>https://www.youtube.com/watch?v=mj20MAmb1c4&amp;list=PLv315_-qxKRv3XhNNMs9scvQ3QIdk4uLH&amp;index=16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677394" cy="367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0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611560" y="2420888"/>
            <a:ext cx="7272808" cy="388843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– Warm Up 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1515425"/>
            <a:ext cx="680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To use mental strategies to solve maths problems and be able to explain my strategy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69303" y="3068960"/>
            <a:ext cx="53573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>
                    <a:alpha val="5700"/>
                  </a:sys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Cube Conversions </a:t>
            </a:r>
            <a:r>
              <a:rPr lang="en-US" sz="54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>
                    <a:alpha val="5700"/>
                  </a:sys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en-US" sz="5400" b="1" spc="100" dirty="0">
              <a:ln w="180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>
                  <a:alpha val="5700"/>
                </a:sys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7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– Warm Up 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515425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On the next slide you will see some shapes made of cubes.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You need to work out how many cubes make up the shape.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You also need to see how many different ways you can see the shape.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Maybe a cube shape made of 5 cubes you see as 3 and 2 cubes or 4 and 1 cubes to make the 5 cube shape. 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3544661" y="3591945"/>
            <a:ext cx="2017939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</a:t>
            </a:r>
            <a:r>
              <a:rPr lang="en-US" b="1" dirty="0" smtClean="0">
                <a:solidFill>
                  <a:schemeClr val="bg1"/>
                </a:solidFill>
              </a:rPr>
              <a:t> unit cubes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44661" y="3581400"/>
            <a:ext cx="2017939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Reveal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06598" y="1136196"/>
            <a:ext cx="1530804" cy="1988004"/>
            <a:chOff x="148998" y="2448606"/>
            <a:chExt cx="1530804" cy="1988004"/>
          </a:xfrm>
        </p:grpSpPr>
        <p:sp>
          <p:nvSpPr>
            <p:cNvPr id="38" name="Cube 37"/>
            <p:cNvSpPr/>
            <p:nvPr/>
          </p:nvSpPr>
          <p:spPr>
            <a:xfrm>
              <a:off x="606198" y="38202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/>
            <p:cNvSpPr/>
            <p:nvPr/>
          </p:nvSpPr>
          <p:spPr>
            <a:xfrm>
              <a:off x="148998" y="33630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>
              <a:off x="606198" y="33630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/>
            <p:cNvSpPr/>
            <p:nvPr/>
          </p:nvSpPr>
          <p:spPr>
            <a:xfrm>
              <a:off x="1063398" y="33630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/>
            <p:cNvSpPr/>
            <p:nvPr/>
          </p:nvSpPr>
          <p:spPr>
            <a:xfrm>
              <a:off x="148998" y="29058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606198" y="29058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1063398" y="29058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606198" y="24486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03196" y="1136196"/>
            <a:ext cx="1530804" cy="1988004"/>
            <a:chOff x="148998" y="2448606"/>
            <a:chExt cx="1530804" cy="1988004"/>
          </a:xfrm>
        </p:grpSpPr>
        <p:sp>
          <p:nvSpPr>
            <p:cNvPr id="47" name="Cube 46"/>
            <p:cNvSpPr/>
            <p:nvPr/>
          </p:nvSpPr>
          <p:spPr>
            <a:xfrm>
              <a:off x="606198" y="3820206"/>
              <a:ext cx="616404" cy="616404"/>
            </a:xfrm>
            <a:prstGeom prst="cub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ube 50"/>
            <p:cNvSpPr/>
            <p:nvPr/>
          </p:nvSpPr>
          <p:spPr>
            <a:xfrm>
              <a:off x="148998" y="3363006"/>
              <a:ext cx="616404" cy="616404"/>
            </a:xfrm>
            <a:prstGeom prst="cub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ube 51"/>
            <p:cNvSpPr/>
            <p:nvPr/>
          </p:nvSpPr>
          <p:spPr>
            <a:xfrm>
              <a:off x="606198" y="3363006"/>
              <a:ext cx="616404" cy="616404"/>
            </a:xfrm>
            <a:prstGeom prst="cub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be 52"/>
            <p:cNvSpPr/>
            <p:nvPr/>
          </p:nvSpPr>
          <p:spPr>
            <a:xfrm>
              <a:off x="1063398" y="3363006"/>
              <a:ext cx="616404" cy="616404"/>
            </a:xfrm>
            <a:prstGeom prst="cub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be 53"/>
            <p:cNvSpPr/>
            <p:nvPr/>
          </p:nvSpPr>
          <p:spPr>
            <a:xfrm>
              <a:off x="148998" y="2905806"/>
              <a:ext cx="616404" cy="616404"/>
            </a:xfrm>
            <a:prstGeom prst="cub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ube 54"/>
            <p:cNvSpPr/>
            <p:nvPr/>
          </p:nvSpPr>
          <p:spPr>
            <a:xfrm>
              <a:off x="606198" y="2905806"/>
              <a:ext cx="616404" cy="616404"/>
            </a:xfrm>
            <a:prstGeom prst="cub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ube 55"/>
            <p:cNvSpPr/>
            <p:nvPr/>
          </p:nvSpPr>
          <p:spPr>
            <a:xfrm>
              <a:off x="1063398" y="2905806"/>
              <a:ext cx="616404" cy="616404"/>
            </a:xfrm>
            <a:prstGeom prst="cub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ube 56"/>
            <p:cNvSpPr/>
            <p:nvPr/>
          </p:nvSpPr>
          <p:spPr>
            <a:xfrm>
              <a:off x="606198" y="2448606"/>
              <a:ext cx="616404" cy="616404"/>
            </a:xfrm>
            <a:prstGeom prst="cub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03196" y="1136196"/>
            <a:ext cx="1530804" cy="1988004"/>
            <a:chOff x="148998" y="2448606"/>
            <a:chExt cx="1530804" cy="1988004"/>
          </a:xfrm>
        </p:grpSpPr>
        <p:sp>
          <p:nvSpPr>
            <p:cNvPr id="72" name="Cube 71"/>
            <p:cNvSpPr/>
            <p:nvPr/>
          </p:nvSpPr>
          <p:spPr>
            <a:xfrm>
              <a:off x="606198" y="3820206"/>
              <a:ext cx="616404" cy="616404"/>
            </a:xfrm>
            <a:prstGeom prst="cub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ube 72"/>
            <p:cNvSpPr/>
            <p:nvPr/>
          </p:nvSpPr>
          <p:spPr>
            <a:xfrm>
              <a:off x="148998" y="33630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be 74"/>
            <p:cNvSpPr/>
            <p:nvPr/>
          </p:nvSpPr>
          <p:spPr>
            <a:xfrm>
              <a:off x="606198" y="33630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ube 75"/>
            <p:cNvSpPr/>
            <p:nvPr/>
          </p:nvSpPr>
          <p:spPr>
            <a:xfrm>
              <a:off x="1063398" y="33630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ube 76"/>
            <p:cNvSpPr/>
            <p:nvPr/>
          </p:nvSpPr>
          <p:spPr>
            <a:xfrm>
              <a:off x="148998" y="29058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be 78"/>
            <p:cNvSpPr/>
            <p:nvPr/>
          </p:nvSpPr>
          <p:spPr>
            <a:xfrm>
              <a:off x="606198" y="29058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ube 79"/>
            <p:cNvSpPr/>
            <p:nvPr/>
          </p:nvSpPr>
          <p:spPr>
            <a:xfrm>
              <a:off x="1063398" y="2905806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ube 81"/>
            <p:cNvSpPr/>
            <p:nvPr/>
          </p:nvSpPr>
          <p:spPr>
            <a:xfrm>
              <a:off x="606198" y="2448606"/>
              <a:ext cx="616404" cy="616404"/>
            </a:xfrm>
            <a:prstGeom prst="cub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03196" y="1136196"/>
            <a:ext cx="1530804" cy="1988004"/>
            <a:chOff x="148998" y="2448606"/>
            <a:chExt cx="1530804" cy="1988004"/>
          </a:xfrm>
          <a:solidFill>
            <a:srgbClr val="FF0000"/>
          </a:solidFill>
        </p:grpSpPr>
        <p:sp>
          <p:nvSpPr>
            <p:cNvPr id="93" name="Cube 92"/>
            <p:cNvSpPr/>
            <p:nvPr/>
          </p:nvSpPr>
          <p:spPr>
            <a:xfrm>
              <a:off x="606198" y="3820206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ube 93"/>
            <p:cNvSpPr/>
            <p:nvPr/>
          </p:nvSpPr>
          <p:spPr>
            <a:xfrm>
              <a:off x="148998" y="3363006"/>
              <a:ext cx="616404" cy="616404"/>
            </a:xfrm>
            <a:prstGeom prst="cub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ube 94"/>
            <p:cNvSpPr/>
            <p:nvPr/>
          </p:nvSpPr>
          <p:spPr>
            <a:xfrm>
              <a:off x="606198" y="3363006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ube 95"/>
            <p:cNvSpPr/>
            <p:nvPr/>
          </p:nvSpPr>
          <p:spPr>
            <a:xfrm>
              <a:off x="1063398" y="3363006"/>
              <a:ext cx="616404" cy="616404"/>
            </a:xfrm>
            <a:prstGeom prst="cub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ube 96"/>
            <p:cNvSpPr/>
            <p:nvPr/>
          </p:nvSpPr>
          <p:spPr>
            <a:xfrm>
              <a:off x="148998" y="2905806"/>
              <a:ext cx="616404" cy="616404"/>
            </a:xfrm>
            <a:prstGeom prst="cub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ube 97"/>
            <p:cNvSpPr/>
            <p:nvPr/>
          </p:nvSpPr>
          <p:spPr>
            <a:xfrm>
              <a:off x="606198" y="2905806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ube 98"/>
            <p:cNvSpPr/>
            <p:nvPr/>
          </p:nvSpPr>
          <p:spPr>
            <a:xfrm>
              <a:off x="1063398" y="2905806"/>
              <a:ext cx="616404" cy="616404"/>
            </a:xfrm>
            <a:prstGeom prst="cub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Cube 99"/>
            <p:cNvSpPr/>
            <p:nvPr/>
          </p:nvSpPr>
          <p:spPr>
            <a:xfrm>
              <a:off x="606198" y="2448606"/>
              <a:ext cx="616404" cy="616404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228600"/>
            <a:ext cx="2133600" cy="11640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How many unit cubes make up this structure?  Explain how you know.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28600" y="228600"/>
            <a:ext cx="2133600" cy="11640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How else can you think about this structure?  Is there another way to see it?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228600" y="228600"/>
            <a:ext cx="2133600" cy="11640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Are there even more ways you can picture or think about this structure?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28600" y="228600"/>
            <a:ext cx="2133600" cy="11640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You may have seen some groups like these: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28600" y="228600"/>
            <a:ext cx="2133600" cy="11640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It’s time to reveal the answer.  Let’s find out the total number of unit cubes. </a:t>
            </a:r>
          </a:p>
        </p:txBody>
      </p:sp>
    </p:spTree>
    <p:extLst>
      <p:ext uri="{BB962C8B-B14F-4D97-AF65-F5344CB8AC3E}">
        <p14:creationId xmlns:p14="http://schemas.microsoft.com/office/powerpoint/2010/main" val="168557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3" grpId="1" animBg="1"/>
      <p:bldP spid="4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Spring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947</TotalTime>
  <Words>728</Words>
  <Application>Microsoft Office PowerPoint</Application>
  <PresentationFormat>On-screen Show (4:3)</PresentationFormat>
  <Paragraphs>115</Paragraphs>
  <Slides>16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Spring</vt:lpstr>
      <vt:lpstr> Wednesday 20th of May  </vt:lpstr>
      <vt:lpstr>Literacy</vt:lpstr>
      <vt:lpstr>PowerPoint Presentation</vt:lpstr>
      <vt:lpstr>PowerPoint Presentation</vt:lpstr>
      <vt:lpstr>Reading</vt:lpstr>
      <vt:lpstr>Story Time </vt:lpstr>
      <vt:lpstr>Numeracy – Warm Up </vt:lpstr>
      <vt:lpstr>Numeracy – Warm Up </vt:lpstr>
      <vt:lpstr>PowerPoint Presentation</vt:lpstr>
      <vt:lpstr>PowerPoint Presentation</vt:lpstr>
      <vt:lpstr>PowerPoint Presentation</vt:lpstr>
      <vt:lpstr>P2 Maths Activities </vt:lpstr>
      <vt:lpstr>P3 Numeracy Activities </vt:lpstr>
      <vt:lpstr>Science For Fun</vt:lpstr>
      <vt:lpstr>R.E.- Mary is Our Mother Mary appeared to children to show her love.</vt:lpstr>
      <vt:lpstr>Leave a comment on the blog or upload a picture of what you have done or made today.  Enjoy the rest of your day Primary 2/3!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112</cp:revision>
  <dcterms:created xsi:type="dcterms:W3CDTF">2020-03-21T18:06:53Z</dcterms:created>
  <dcterms:modified xsi:type="dcterms:W3CDTF">2020-05-19T16:27:22Z</dcterms:modified>
</cp:coreProperties>
</file>