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7"/>
  </p:notesMasterIdLst>
  <p:sldIdLst>
    <p:sldId id="308" r:id="rId2"/>
    <p:sldId id="261" r:id="rId3"/>
    <p:sldId id="268" r:id="rId4"/>
    <p:sldId id="306" r:id="rId5"/>
    <p:sldId id="314" r:id="rId6"/>
    <p:sldId id="315" r:id="rId7"/>
    <p:sldId id="288" r:id="rId8"/>
    <p:sldId id="313" r:id="rId9"/>
    <p:sldId id="322" r:id="rId10"/>
    <p:sldId id="317" r:id="rId11"/>
    <p:sldId id="318" r:id="rId12"/>
    <p:sldId id="319" r:id="rId13"/>
    <p:sldId id="320" r:id="rId14"/>
    <p:sldId id="321" r:id="rId15"/>
    <p:sldId id="323" r:id="rId16"/>
    <p:sldId id="275" r:id="rId17"/>
    <p:sldId id="324" r:id="rId18"/>
    <p:sldId id="325" r:id="rId19"/>
    <p:sldId id="326" r:id="rId20"/>
    <p:sldId id="327" r:id="rId21"/>
    <p:sldId id="328" r:id="rId22"/>
    <p:sldId id="329" r:id="rId23"/>
    <p:sldId id="330" r:id="rId24"/>
    <p:sldId id="331"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19/05/2020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2</a:t>
            </a:fld>
            <a:endParaRPr lang="en-GB"/>
          </a:p>
        </p:txBody>
      </p:sp>
    </p:spTree>
    <p:extLst>
      <p:ext uri="{BB962C8B-B14F-4D97-AF65-F5344CB8AC3E}">
        <p14:creationId xmlns:p14="http://schemas.microsoft.com/office/powerpoint/2010/main" val="333807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524FD3-DA4C-4A0E-81F8-6ECB430FA298}" type="datetimeFigureOut">
              <a:rPr lang="en-GB" smtClean="0"/>
              <a:t>19/05/2020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4829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48290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4829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4829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4829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524FD3-DA4C-4A0E-81F8-6ECB430FA298}" type="datetimeFigureOut">
              <a:rPr lang="en-GB" smtClean="0"/>
              <a:t>19/05/2020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524FD3-DA4C-4A0E-81F8-6ECB430FA298}" type="datetimeFigureOut">
              <a:rPr lang="en-GB" smtClean="0"/>
              <a:t>19/05/2020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524FD3-DA4C-4A0E-81F8-6ECB430FA298}" type="datetimeFigureOut">
              <a:rPr lang="en-GB" smtClean="0"/>
              <a:t>19/05/2020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743A06-F6AF-4C0E-8F0E-DA186D2E19F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524FD3-DA4C-4A0E-81F8-6ECB430FA298}" type="datetimeFigureOut">
              <a:rPr lang="en-GB" smtClean="0"/>
              <a:t>19/05/2020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Lpwf5N0rfV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hyperlink" Target="https://www.youtube.com/playlist?list=PLyCLoPd4VxBvQafyve889qVcPxYEjdSTl"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blogs.glowscotland.org.uk/wl/public/stanthonypsblog/uploads/sites/2943/2020/05/19075712/Chapter-5-Prior-Knowledge.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blogs.glowscotland.org.uk/wl/public/stanthonypsblog/uploads/sites/2943/2020/05/19075656/Chapter-14-Visulisation.pdf" TargetMode="External"/><Relationship Id="rId5" Type="http://schemas.openxmlformats.org/officeDocument/2006/relationships/hyperlink" Target="https://blogs.glowscotland.org.uk/wl/public/stanthonypsblog/uploads/sites/2943/2020/05/19075641/t-or-1114-the-zoo-vet-what-am-i-animal-powerpoint_ver_2.pptx" TargetMode="External"/><Relationship Id="rId4" Type="http://schemas.openxmlformats.org/officeDocument/2006/relationships/hyperlink" Target="https://blogs.glowscotland.org.uk/wl/public/stanthonypsblog/uploads/sites/2943/2020/05/19075626/t-or-1117-the-zoo-vet-story-powerpoint_ver_2.pptx"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4" y="1484783"/>
            <a:ext cx="8144073" cy="364619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normAutofit fontScale="90000"/>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dirty="0" smtClean="0">
                <a:latin typeface="Comic Sans MS" panose="030F0702030302020204" pitchFamily="66" charset="0"/>
              </a:rPr>
              <a:t>Tuesday 19</a:t>
            </a:r>
            <a:r>
              <a:rPr lang="en-GB" baseline="30000" dirty="0" smtClean="0">
                <a:latin typeface="Comic Sans MS" panose="030F0702030302020204" pitchFamily="66" charset="0"/>
              </a:rPr>
              <a:t>th</a:t>
            </a:r>
            <a:r>
              <a:rPr lang="en-GB" b="1" dirty="0" smtClean="0">
                <a:latin typeface="Comic Sans MS" panose="030F0702030302020204" pitchFamily="66" charset="0"/>
              </a:rPr>
              <a:t> </a:t>
            </a:r>
            <a:r>
              <a:rPr lang="en-GB" dirty="0" smtClean="0">
                <a:latin typeface="Comic Sans MS" panose="030F0702030302020204" pitchFamily="66" charset="0"/>
              </a:rPr>
              <a:t>May</a:t>
            </a: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smtClean="0">
                <a:latin typeface="Comic Sans MS" panose="030F0702030302020204" pitchFamily="66" charset="0"/>
              </a:rPr>
              <a:t>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lstStyle/>
          <a:p>
            <a:pPr algn="ctr"/>
            <a:r>
              <a:rPr lang="en-GB" sz="3200" b="1" dirty="0" smtClean="0">
                <a:latin typeface="Comic Sans MS" panose="030F0702030302020204" pitchFamily="66" charset="0"/>
              </a:rPr>
              <a:t>Good Morning Primary 4!</a:t>
            </a:r>
          </a:p>
          <a:p>
            <a:pPr algn="ctr"/>
            <a:endParaRPr lang="en-GB" sz="2800" dirty="0" smtClean="0">
              <a:latin typeface="Comic Sans MS" panose="030F0702030302020204" pitchFamily="66" charset="0"/>
            </a:endParaRPr>
          </a:p>
          <a:p>
            <a:pPr algn="ctr"/>
            <a:r>
              <a:rPr lang="en-GB" sz="2800" dirty="0" smtClean="0">
                <a:latin typeface="Comic Sans MS" panose="030F0702030302020204" pitchFamily="66" charset="0"/>
              </a:rPr>
              <a:t>French: </a:t>
            </a:r>
            <a:r>
              <a:rPr lang="en-GB" sz="2800" b="1" dirty="0" smtClean="0">
                <a:latin typeface="Comic Sans MS" panose="030F0702030302020204" pitchFamily="66" charset="0"/>
              </a:rPr>
              <a:t>Bonjour la class!  Ca </a:t>
            </a:r>
            <a:r>
              <a:rPr lang="en-GB" sz="2800" b="1" dirty="0" err="1" smtClean="0">
                <a:latin typeface="Comic Sans MS" panose="030F0702030302020204" pitchFamily="66" charset="0"/>
              </a:rPr>
              <a:t>Va</a:t>
            </a:r>
            <a:r>
              <a:rPr lang="en-GB" sz="2800" b="1" dirty="0" smtClean="0">
                <a:latin typeface="Comic Sans MS" panose="030F0702030302020204" pitchFamily="66" charset="0"/>
              </a:rPr>
              <a:t>?</a:t>
            </a:r>
            <a:endParaRPr lang="en-GB" b="1" dirty="0" smtClean="0">
              <a:latin typeface="Comic Sans MS" panose="030F0702030302020204" pitchFamily="66" charset="0"/>
            </a:endParaRPr>
          </a:p>
          <a:p>
            <a:pPr algn="ctr"/>
            <a:endParaRPr lang="en-GB" sz="1050" b="1" dirty="0">
              <a:latin typeface="Comic Sans MS" panose="030F0702030302020204" pitchFamily="66" charset="0"/>
            </a:endParaRPr>
          </a:p>
          <a:p>
            <a:pPr algn="ctr"/>
            <a:r>
              <a:rPr lang="en-GB" sz="2400" b="1" dirty="0" err="1" smtClean="0">
                <a:latin typeface="Comic Sans MS" panose="030F0702030302020204" pitchFamily="66" charset="0"/>
              </a:rPr>
              <a:t>Quelle</a:t>
            </a:r>
            <a:r>
              <a:rPr lang="en-GB" sz="2400" b="1" dirty="0" smtClean="0">
                <a:latin typeface="Comic Sans MS" panose="030F0702030302020204" pitchFamily="66" charset="0"/>
              </a:rPr>
              <a:t> </a:t>
            </a:r>
            <a:r>
              <a:rPr lang="en-GB" sz="2400" b="1" dirty="0" err="1" smtClean="0">
                <a:latin typeface="Comic Sans MS" panose="030F0702030302020204" pitchFamily="66" charset="0"/>
              </a:rPr>
              <a:t>est</a:t>
            </a:r>
            <a:r>
              <a:rPr lang="en-GB" sz="2400" b="1" dirty="0" smtClean="0">
                <a:latin typeface="Comic Sans MS" panose="030F0702030302020204" pitchFamily="66" charset="0"/>
              </a:rPr>
              <a:t> la date </a:t>
            </a:r>
            <a:r>
              <a:rPr lang="en-GB" sz="2400" b="1" dirty="0" err="1" smtClean="0">
                <a:latin typeface="Comic Sans MS" panose="030F0702030302020204" pitchFamily="66" charset="0"/>
              </a:rPr>
              <a:t>aujourd’hui</a:t>
            </a:r>
            <a:r>
              <a:rPr lang="en-GB" sz="2400" b="1" dirty="0" smtClean="0">
                <a:latin typeface="Comic Sans MS" panose="030F0702030302020204" pitchFamily="66" charset="0"/>
              </a:rPr>
              <a:t>? </a:t>
            </a:r>
          </a:p>
          <a:p>
            <a:pPr algn="ctr"/>
            <a:endParaRPr lang="en-GB" sz="2400" b="1" dirty="0" smtClean="0">
              <a:solidFill>
                <a:schemeClr val="bg2">
                  <a:lumMod val="50000"/>
                </a:schemeClr>
              </a:solidFill>
              <a:latin typeface="Comic Sans MS" panose="030F0702030302020204" pitchFamily="66" charset="0"/>
            </a:endParaRPr>
          </a:p>
          <a:p>
            <a:pPr algn="ctr"/>
            <a:r>
              <a:rPr lang="en-GB" sz="2400" b="1" dirty="0" err="1" smtClean="0">
                <a:solidFill>
                  <a:schemeClr val="bg2">
                    <a:lumMod val="50000"/>
                  </a:schemeClr>
                </a:solidFill>
                <a:latin typeface="Comic Sans MS" panose="030F0702030302020204" pitchFamily="66" charset="0"/>
              </a:rPr>
              <a:t>Aujourd’hui</a:t>
            </a:r>
            <a:r>
              <a:rPr lang="en-GB" sz="2400" b="1" dirty="0" smtClean="0">
                <a:solidFill>
                  <a:schemeClr val="bg2">
                    <a:lumMod val="50000"/>
                  </a:schemeClr>
                </a:solidFill>
                <a:latin typeface="Comic Sans MS" panose="030F0702030302020204" pitchFamily="66" charset="0"/>
              </a:rPr>
              <a:t> </a:t>
            </a:r>
            <a:r>
              <a:rPr lang="en-GB" sz="2400" b="1" dirty="0" err="1" smtClean="0">
                <a:solidFill>
                  <a:schemeClr val="bg2">
                    <a:lumMod val="50000"/>
                  </a:schemeClr>
                </a:solidFill>
                <a:latin typeface="Comic Sans MS" panose="030F0702030302020204" pitchFamily="66" charset="0"/>
              </a:rPr>
              <a:t>cest</a:t>
            </a:r>
            <a:r>
              <a:rPr lang="en-GB" sz="2400" b="1" dirty="0">
                <a:solidFill>
                  <a:schemeClr val="bg2">
                    <a:lumMod val="50000"/>
                  </a:schemeClr>
                </a:solidFill>
                <a:latin typeface="Comic Sans MS" panose="030F0702030302020204" pitchFamily="66" charset="0"/>
              </a:rPr>
              <a:t> </a:t>
            </a:r>
            <a:r>
              <a:rPr lang="en-GB" sz="2400" b="1" dirty="0" smtClean="0">
                <a:solidFill>
                  <a:schemeClr val="bg2">
                    <a:lumMod val="50000"/>
                  </a:schemeClr>
                </a:solidFill>
                <a:latin typeface="Comic Sans MS" panose="030F0702030302020204" pitchFamily="66" charset="0"/>
              </a:rPr>
              <a:t>Mardi 19</a:t>
            </a:r>
            <a:r>
              <a:rPr lang="en-GB" sz="2400" b="1" baseline="30000" dirty="0" smtClean="0">
                <a:solidFill>
                  <a:schemeClr val="bg2">
                    <a:lumMod val="50000"/>
                  </a:schemeClr>
                </a:solidFill>
                <a:latin typeface="Comic Sans MS" panose="030F0702030302020204" pitchFamily="66" charset="0"/>
              </a:rPr>
              <a:t>th</a:t>
            </a:r>
            <a:r>
              <a:rPr lang="en-GB" sz="2400" b="1" dirty="0" smtClean="0">
                <a:solidFill>
                  <a:schemeClr val="bg2">
                    <a:lumMod val="50000"/>
                  </a:schemeClr>
                </a:solidFill>
                <a:latin typeface="Comic Sans MS" panose="030F0702030302020204" pitchFamily="66" charset="0"/>
              </a:rPr>
              <a:t> Mai 2020</a:t>
            </a:r>
          </a:p>
          <a:p>
            <a:pPr algn="ctr"/>
            <a:endParaRPr lang="en-GB" sz="2400" b="1" dirty="0">
              <a:solidFill>
                <a:schemeClr val="tx1"/>
              </a:solidFill>
              <a:latin typeface="Comic Sans MS" panose="030F0702030302020204" pitchFamily="66" charset="0"/>
            </a:endParaRPr>
          </a:p>
          <a:p>
            <a:pPr algn="ctr"/>
            <a:r>
              <a:rPr lang="en-GB" sz="2400" b="1" u="sng" dirty="0" smtClean="0">
                <a:solidFill>
                  <a:schemeClr val="tx1"/>
                </a:solidFill>
                <a:latin typeface="Comic Sans MS" panose="030F0702030302020204" pitchFamily="66" charset="0"/>
              </a:rPr>
              <a:t>Listen to the days of the week song! </a:t>
            </a:r>
          </a:p>
          <a:p>
            <a:pPr algn="ctr"/>
            <a:endParaRPr lang="en-GB" sz="2400" b="1" dirty="0" smtClean="0">
              <a:solidFill>
                <a:schemeClr val="bg2">
                  <a:lumMod val="50000"/>
                </a:schemeClr>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2843808" y="5805263"/>
            <a:ext cx="4572000" cy="830997"/>
          </a:xfrm>
          <a:prstGeom prst="rect">
            <a:avLst/>
          </a:prstGeom>
        </p:spPr>
        <p:txBody>
          <a:bodyPr>
            <a:spAutoFit/>
          </a:bodyPr>
          <a:lstStyle/>
          <a:p>
            <a:pPr algn="ctr"/>
            <a:r>
              <a:rPr lang="en-GB" sz="2400" b="1" dirty="0">
                <a:hlinkClick r:id="rId2"/>
              </a:rPr>
              <a:t>https://www.youtube.com/watch?v=Lpwf5N0rfVE</a:t>
            </a:r>
            <a:endParaRPr lang="en-GB" sz="2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24" y="5345028"/>
            <a:ext cx="1973450" cy="1419622"/>
          </a:xfrm>
          <a:prstGeom prst="rect">
            <a:avLst/>
          </a:prstGeom>
        </p:spPr>
      </p:pic>
    </p:spTree>
    <p:extLst>
      <p:ext uri="{BB962C8B-B14F-4D97-AF65-F5344CB8AC3E}">
        <p14:creationId xmlns:p14="http://schemas.microsoft.com/office/powerpoint/2010/main" val="2862196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3189288"/>
            <a:ext cx="52847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0"/>
          <p:cNvSpPr>
            <a:spLocks noGrp="1"/>
          </p:cNvSpPr>
          <p:nvPr>
            <p:ph type="title"/>
          </p:nvPr>
        </p:nvSpPr>
        <p:spPr>
          <a:xfrm>
            <a:off x="457200" y="479425"/>
            <a:ext cx="8220075" cy="993775"/>
          </a:xfrm>
        </p:spPr>
        <p:txBody>
          <a:bodyPr/>
          <a:lstStyle/>
          <a:p>
            <a:pPr eaLnBrk="1" hangingPunct="1"/>
            <a:r>
              <a:rPr lang="en-GB" altLang="en-US" sz="3600" smtClean="0"/>
              <a:t>Finding Half (½)</a:t>
            </a:r>
          </a:p>
        </p:txBody>
      </p:sp>
      <p:sp>
        <p:nvSpPr>
          <p:cNvPr id="5" name="Rectangle 4"/>
          <p:cNvSpPr>
            <a:spLocks noChangeArrowheads="1"/>
          </p:cNvSpPr>
          <p:nvPr/>
        </p:nvSpPr>
        <p:spPr bwMode="auto">
          <a:xfrm>
            <a:off x="755650" y="1357313"/>
            <a:ext cx="77184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a:solidFill>
                  <a:schemeClr val="tx1"/>
                </a:solidFill>
              </a:rPr>
              <a:t>To find half of a number of objects, you need to </a:t>
            </a:r>
            <a:br>
              <a:rPr lang="en-GB" altLang="en-US" sz="2400">
                <a:solidFill>
                  <a:schemeClr val="tx1"/>
                </a:solidFill>
              </a:rPr>
            </a:br>
            <a:r>
              <a:rPr lang="en-GB" altLang="en-US" sz="2400">
                <a:solidFill>
                  <a:schemeClr val="tx1"/>
                </a:solidFill>
              </a:rPr>
              <a:t>divide them by two. </a:t>
            </a:r>
          </a:p>
          <a:p>
            <a:pPr algn="ctr" eaLnBrk="1" hangingPunct="1">
              <a:lnSpc>
                <a:spcPct val="100000"/>
              </a:lnSpc>
              <a:spcBef>
                <a:spcPct val="0"/>
              </a:spcBef>
              <a:buFontTx/>
              <a:buNone/>
            </a:pPr>
            <a:r>
              <a:rPr lang="en-GB" altLang="en-US" sz="2400">
                <a:solidFill>
                  <a:schemeClr val="tx1"/>
                </a:solidFill>
              </a:rPr>
              <a:t>Count the number of cakes.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8388" y="3189288"/>
            <a:ext cx="103028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2719388"/>
            <a:ext cx="103028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2787650"/>
            <a:ext cx="10302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3551238"/>
            <a:ext cx="103028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4165600"/>
            <a:ext cx="10302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8788" y="4356100"/>
            <a:ext cx="10302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3525838"/>
            <a:ext cx="103028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4191000"/>
            <a:ext cx="10302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750888" y="580390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 are 8 cakes.</a:t>
            </a:r>
            <a:endParaRPr lang="en-GB" altLang="en-US" i="1">
              <a:solidFill>
                <a:srgbClr val="FF0000"/>
              </a:solidFill>
            </a:endParaRPr>
          </a:p>
        </p:txBody>
      </p:sp>
    </p:spTree>
    <p:extLst>
      <p:ext uri="{BB962C8B-B14F-4D97-AF65-F5344CB8AC3E}">
        <p14:creationId xmlns:p14="http://schemas.microsoft.com/office/powerpoint/2010/main" val="422547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nodeType="afterGroup">
                            <p:stCondLst>
                              <p:cond delay="2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nodeType="afterGroup">
                            <p:stCondLst>
                              <p:cond delay="350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nodeType="afterGroup">
                            <p:stCondLst>
                              <p:cond delay="40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smtClean="0"/>
              <a:t>Finding Half (½)</a:t>
            </a:r>
          </a:p>
        </p:txBody>
      </p:sp>
      <p:sp>
        <p:nvSpPr>
          <p:cNvPr id="5" name="Rectangle 4"/>
          <p:cNvSpPr>
            <a:spLocks noChangeArrowheads="1"/>
          </p:cNvSpPr>
          <p:nvPr/>
        </p:nvSpPr>
        <p:spPr bwMode="auto">
          <a:xfrm>
            <a:off x="755650" y="134620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 are 8 cakes. Divide the cakes between the two children so that they have the same number each. The best way to do this is ‘one for me, </a:t>
            </a:r>
            <a:br>
              <a:rPr lang="en-GB" altLang="en-US">
                <a:solidFill>
                  <a:schemeClr val="tx1"/>
                </a:solidFill>
              </a:rPr>
            </a:br>
            <a:r>
              <a:rPr lang="en-GB" altLang="en-US">
                <a:solidFill>
                  <a:schemeClr val="tx1"/>
                </a:solidFill>
              </a:rPr>
              <a:t>one for you’.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2689225"/>
            <a:ext cx="23336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613" y="2689225"/>
            <a:ext cx="4540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7975" y="2481263"/>
            <a:ext cx="4540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013" y="2511425"/>
            <a:ext cx="4540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2847975"/>
            <a:ext cx="4540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6975" y="3119438"/>
            <a:ext cx="4556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1513" y="3203575"/>
            <a:ext cx="4556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2836863"/>
            <a:ext cx="4540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6650" y="3130550"/>
            <a:ext cx="4556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755650" y="56372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How many cakes does each child have?</a:t>
            </a:r>
            <a:endParaRPr lang="en-GB" altLang="en-US" i="1">
              <a:solidFill>
                <a:srgbClr val="FF0000"/>
              </a:solidFill>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9950" y="2273300"/>
            <a:ext cx="11223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2325" y="2019300"/>
            <a:ext cx="1219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52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3.05556E-6 -4.81481E-6 L -0.19271 0.24329 " pathEditMode="relative" rAng="0" ptsTypes="AA">
                                      <p:cBhvr>
                                        <p:cTn id="55" dur="1100" fill="hold"/>
                                        <p:tgtEl>
                                          <p:spTgt spid="12"/>
                                        </p:tgtEl>
                                        <p:attrNameLst>
                                          <p:attrName>ppt_x</p:attrName>
                                          <p:attrName>ppt_y</p:attrName>
                                        </p:attrNameLst>
                                      </p:cBhvr>
                                      <p:rCtr x="-9635" y="12153"/>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path" presetSubtype="0" accel="50000" decel="50000" fill="hold" nodeType="clickEffect">
                                  <p:stCondLst>
                                    <p:cond delay="0"/>
                                  </p:stCondLst>
                                  <p:childTnLst>
                                    <p:animMotion origin="layout" path="M -5.55556E-7 -4.81481E-6 L 0.23021 0.22061 " pathEditMode="relative" rAng="0" ptsTypes="AA">
                                      <p:cBhvr>
                                        <p:cTn id="59" dur="1100" fill="hold"/>
                                        <p:tgtEl>
                                          <p:spTgt spid="13"/>
                                        </p:tgtEl>
                                        <p:attrNameLst>
                                          <p:attrName>ppt_x</p:attrName>
                                          <p:attrName>ppt_y</p:attrName>
                                        </p:attrNameLst>
                                      </p:cBhvr>
                                      <p:rCtr x="11510" y="11019"/>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path" presetSubtype="0" accel="50000" decel="50000" fill="hold" nodeType="clickEffect">
                                  <p:stCondLst>
                                    <p:cond delay="0"/>
                                  </p:stCondLst>
                                  <p:childTnLst>
                                    <p:animMotion origin="layout" path="M -3.88889E-6 2.59259E-6 L -0.22934 0.33194 " pathEditMode="relative" rAng="0" ptsTypes="AA">
                                      <p:cBhvr>
                                        <p:cTn id="63" dur="1100" fill="hold"/>
                                        <p:tgtEl>
                                          <p:spTgt spid="10"/>
                                        </p:tgtEl>
                                        <p:attrNameLst>
                                          <p:attrName>ppt_x</p:attrName>
                                          <p:attrName>ppt_y</p:attrName>
                                        </p:attrNameLst>
                                      </p:cBhvr>
                                      <p:rCtr x="-11476" y="16597"/>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path" presetSubtype="0" accel="50000" decel="50000" fill="hold" nodeType="clickEffect">
                                  <p:stCondLst>
                                    <p:cond delay="0"/>
                                  </p:stCondLst>
                                  <p:childTnLst>
                                    <p:animMotion origin="layout" path="M 3.61111E-6 -2.59259E-6 L 0.09531 0.27778 " pathEditMode="relative" rAng="0" ptsTypes="AA">
                                      <p:cBhvr>
                                        <p:cTn id="67" dur="1100" fill="hold"/>
                                        <p:tgtEl>
                                          <p:spTgt spid="14"/>
                                        </p:tgtEl>
                                        <p:attrNameLst>
                                          <p:attrName>ppt_x</p:attrName>
                                          <p:attrName>ppt_y</p:attrName>
                                        </p:attrNameLst>
                                      </p:cBhvr>
                                      <p:rCtr x="4757" y="13889"/>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path" presetSubtype="0" accel="50000" decel="50000" fill="hold" nodeType="clickEffect">
                                  <p:stCondLst>
                                    <p:cond delay="0"/>
                                  </p:stCondLst>
                                  <p:childTnLst>
                                    <p:animMotion origin="layout" path="M -0.00955 -0.00186 L -0.32222 0.14861 " pathEditMode="relative" rAng="0" ptsTypes="AA">
                                      <p:cBhvr>
                                        <p:cTn id="71" dur="1100" fill="hold"/>
                                        <p:tgtEl>
                                          <p:spTgt spid="15"/>
                                        </p:tgtEl>
                                        <p:attrNameLst>
                                          <p:attrName>ppt_x</p:attrName>
                                          <p:attrName>ppt_y</p:attrName>
                                        </p:attrNameLst>
                                      </p:cBhvr>
                                      <p:rCtr x="-15642" y="7523"/>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path" presetSubtype="0" accel="50000" decel="50000" fill="hold" nodeType="clickEffect">
                                  <p:stCondLst>
                                    <p:cond delay="0"/>
                                  </p:stCondLst>
                                  <p:childTnLst>
                                    <p:animMotion origin="layout" path="M 4.72222E-6 -2.96296E-6 L 0.26336 0.18565 " pathEditMode="relative" rAng="0" ptsTypes="AA">
                                      <p:cBhvr>
                                        <p:cTn id="75" dur="1200" fill="hold"/>
                                        <p:tgtEl>
                                          <p:spTgt spid="11"/>
                                        </p:tgtEl>
                                        <p:attrNameLst>
                                          <p:attrName>ppt_x</p:attrName>
                                          <p:attrName>ppt_y</p:attrName>
                                        </p:attrNameLst>
                                      </p:cBhvr>
                                      <p:rCtr x="13160" y="9282"/>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path" presetSubtype="0" accel="50000" decel="50000" fill="hold" nodeType="clickEffect">
                                  <p:stCondLst>
                                    <p:cond delay="0"/>
                                  </p:stCondLst>
                                  <p:childTnLst>
                                    <p:animMotion origin="layout" path="M 5E-6 -3.33333E-6 L -0.10573 0.21644 " pathEditMode="relative" rAng="0" ptsTypes="AA">
                                      <p:cBhvr>
                                        <p:cTn id="79" dur="1100" fill="hold"/>
                                        <p:tgtEl>
                                          <p:spTgt spid="7"/>
                                        </p:tgtEl>
                                        <p:attrNameLst>
                                          <p:attrName>ppt_x</p:attrName>
                                          <p:attrName>ppt_y</p:attrName>
                                        </p:attrNameLst>
                                      </p:cBhvr>
                                      <p:rCtr x="-5295" y="10810"/>
                                    </p:animMotion>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path" presetSubtype="0" accel="50000" decel="50000" fill="hold" nodeType="clickEffect">
                                  <p:stCondLst>
                                    <p:cond delay="0"/>
                                  </p:stCondLst>
                                  <p:childTnLst>
                                    <p:animMotion origin="layout" path="M -3.61111E-6 -0.00486 L 0.20122 0.23634 " pathEditMode="relative" rAng="0" ptsTypes="AA">
                                      <p:cBhvr>
                                        <p:cTn id="83" dur="1300" fill="hold"/>
                                        <p:tgtEl>
                                          <p:spTgt spid="9"/>
                                        </p:tgtEl>
                                        <p:attrNameLst>
                                          <p:attrName>ppt_x</p:attrName>
                                          <p:attrName>ppt_y</p:attrName>
                                        </p:attrNameLst>
                                      </p:cBhvr>
                                      <p:rCtr x="10052" y="12060"/>
                                    </p:animMotion>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3" y="2532063"/>
            <a:ext cx="22923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2627313"/>
            <a:ext cx="232251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20"/>
          <p:cNvSpPr>
            <a:spLocks noGrp="1"/>
          </p:cNvSpPr>
          <p:nvPr>
            <p:ph type="title"/>
          </p:nvPr>
        </p:nvSpPr>
        <p:spPr>
          <a:xfrm>
            <a:off x="457200" y="479425"/>
            <a:ext cx="8220075" cy="993775"/>
          </a:xfrm>
        </p:spPr>
        <p:txBody>
          <a:bodyPr/>
          <a:lstStyle/>
          <a:p>
            <a:pPr eaLnBrk="1" hangingPunct="1"/>
            <a:r>
              <a:rPr lang="en-GB" altLang="en-US" sz="3600" smtClean="0"/>
              <a:t>Finding Half (½)</a:t>
            </a:r>
          </a:p>
        </p:txBody>
      </p:sp>
      <p:sp>
        <p:nvSpPr>
          <p:cNvPr id="5" name="Rectangle 4"/>
          <p:cNvSpPr>
            <a:spLocks noChangeArrowheads="1"/>
          </p:cNvSpPr>
          <p:nvPr/>
        </p:nvSpPr>
        <p:spPr bwMode="auto">
          <a:xfrm>
            <a:off x="755650" y="1592263"/>
            <a:ext cx="76327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spcAft>
                <a:spcPts val="2400"/>
              </a:spcAft>
              <a:buFontTx/>
              <a:buNone/>
            </a:pPr>
            <a:r>
              <a:rPr lang="en-GB" altLang="en-US" sz="2800">
                <a:solidFill>
                  <a:schemeClr val="tx1"/>
                </a:solidFill>
              </a:rPr>
              <a:t>How many cakes does each child have?</a:t>
            </a:r>
          </a:p>
          <a:p>
            <a:pPr algn="ctr" eaLnBrk="1" hangingPunct="1">
              <a:lnSpc>
                <a:spcPct val="100000"/>
              </a:lnSpc>
              <a:spcBef>
                <a:spcPct val="0"/>
              </a:spcBef>
              <a:spcAft>
                <a:spcPts val="2400"/>
              </a:spcAft>
              <a:buFontTx/>
              <a:buNone/>
            </a:pPr>
            <a:r>
              <a:rPr lang="en-GB" altLang="en-US" sz="2800">
                <a:solidFill>
                  <a:schemeClr val="tx1"/>
                </a:solidFill>
              </a:rPr>
              <a:t>Each child has 4 cakes.</a:t>
            </a:r>
          </a:p>
          <a:p>
            <a:pPr algn="ctr" eaLnBrk="1" hangingPunct="1">
              <a:lnSpc>
                <a:spcPct val="100000"/>
              </a:lnSpc>
              <a:spcBef>
                <a:spcPct val="0"/>
              </a:spcBef>
              <a:spcAft>
                <a:spcPts val="2400"/>
              </a:spcAft>
              <a:buFontTx/>
              <a:buNone/>
            </a:pPr>
            <a:r>
              <a:rPr lang="en-GB" altLang="en-US" sz="2800">
                <a:solidFill>
                  <a:schemeClr val="tx1"/>
                </a:solidFill>
              </a:rPr>
              <a:t>So half of 8 is 4.</a:t>
            </a:r>
          </a:p>
          <a:p>
            <a:pPr algn="ctr" eaLnBrk="1" hangingPunct="1">
              <a:lnSpc>
                <a:spcPct val="100000"/>
              </a:lnSpc>
              <a:spcBef>
                <a:spcPct val="0"/>
              </a:spcBef>
              <a:spcAft>
                <a:spcPts val="2400"/>
              </a:spcAft>
              <a:buFontTx/>
              <a:buNone/>
            </a:pPr>
            <a:r>
              <a:rPr lang="en-GB" altLang="en-US" sz="2800">
                <a:solidFill>
                  <a:schemeClr val="tx1"/>
                </a:solidFill>
              </a:rPr>
              <a:t>½ of 8 = 4</a:t>
            </a:r>
          </a:p>
        </p:txBody>
      </p:sp>
      <p:pic>
        <p:nvPicPr>
          <p:cNvPr id="10246"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5370513"/>
            <a:ext cx="344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5386388"/>
            <a:ext cx="344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5537200"/>
            <a:ext cx="344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4038" y="5530850"/>
            <a:ext cx="3444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5380038"/>
            <a:ext cx="344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1888" y="53086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2488" y="5487988"/>
            <a:ext cx="3444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427663"/>
            <a:ext cx="344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816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2516188"/>
            <a:ext cx="35353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288" y="2501900"/>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538" y="3092450"/>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20"/>
          <p:cNvSpPr>
            <a:spLocks noGrp="1"/>
          </p:cNvSpPr>
          <p:nvPr>
            <p:ph type="title"/>
          </p:nvPr>
        </p:nvSpPr>
        <p:spPr>
          <a:xfrm>
            <a:off x="457200" y="479425"/>
            <a:ext cx="8220075" cy="993775"/>
          </a:xfrm>
        </p:spPr>
        <p:txBody>
          <a:bodyPr/>
          <a:lstStyle/>
          <a:p>
            <a:pPr eaLnBrk="1" hangingPunct="1"/>
            <a:r>
              <a:rPr lang="en-GB" altLang="en-US" sz="3600" smtClean="0"/>
              <a:t>Finding Half (½)</a:t>
            </a:r>
          </a:p>
        </p:txBody>
      </p:sp>
      <p:sp>
        <p:nvSpPr>
          <p:cNvPr id="11270"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Now try another one. This time there are 12 cakes. If we divide them between two, how many cakes does each child have?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513" y="3495675"/>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5" y="3294063"/>
            <a:ext cx="509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788" y="2466975"/>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2476500"/>
            <a:ext cx="511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2728913"/>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288" y="2981325"/>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763" y="2855913"/>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1475" y="3225800"/>
            <a:ext cx="509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288" y="3041650"/>
            <a:ext cx="509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425" y="3495675"/>
            <a:ext cx="509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076450"/>
            <a:ext cx="12319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3138" y="2076450"/>
            <a:ext cx="1223962"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843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61111E-6 -4.07407E-6 L -0.23907 0.24954 " pathEditMode="relative" rAng="0" ptsTypes="AA">
                                      <p:cBhvr>
                                        <p:cTn id="6" dur="1000" fill="hold"/>
                                        <p:tgtEl>
                                          <p:spTgt spid="22"/>
                                        </p:tgtEl>
                                        <p:attrNameLst>
                                          <p:attrName>ppt_x</p:attrName>
                                          <p:attrName>ppt_y</p:attrName>
                                        </p:attrNameLst>
                                      </p:cBhvr>
                                      <p:rCtr x="-11962" y="1247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1.66667E-6 -4.07407E-6 L 0.21788 0.24838 " pathEditMode="relative" rAng="0" ptsTypes="AA">
                                      <p:cBhvr>
                                        <p:cTn id="10" dur="1000" fill="hold"/>
                                        <p:tgtEl>
                                          <p:spTgt spid="24"/>
                                        </p:tgtEl>
                                        <p:attrNameLst>
                                          <p:attrName>ppt_x</p:attrName>
                                          <p:attrName>ppt_y</p:attrName>
                                        </p:attrNameLst>
                                      </p:cBhvr>
                                      <p:rCtr x="10885" y="1240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0.00781 -0.00209 L -0.09271 0.27291 " pathEditMode="relative" rAng="0" ptsTypes="AA">
                                      <p:cBhvr>
                                        <p:cTn id="14" dur="1100" fill="hold"/>
                                        <p:tgtEl>
                                          <p:spTgt spid="25"/>
                                        </p:tgtEl>
                                        <p:attrNameLst>
                                          <p:attrName>ppt_x</p:attrName>
                                          <p:attrName>ppt_y</p:attrName>
                                        </p:attrNameLst>
                                      </p:cBhvr>
                                      <p:rCtr x="-5035" y="1375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nodeType="clickEffect">
                                  <p:stCondLst>
                                    <p:cond delay="0"/>
                                  </p:stCondLst>
                                  <p:childTnLst>
                                    <p:animMotion origin="layout" path="M -2.5E-6 -0.00556 L 0.21337 0.30301 " pathEditMode="relative" rAng="0" ptsTypes="AA">
                                      <p:cBhvr>
                                        <p:cTn id="18" dur="1200" fill="hold"/>
                                        <p:tgtEl>
                                          <p:spTgt spid="26"/>
                                        </p:tgtEl>
                                        <p:attrNameLst>
                                          <p:attrName>ppt_x</p:attrName>
                                          <p:attrName>ppt_y</p:attrName>
                                        </p:attrNameLst>
                                      </p:cBhvr>
                                      <p:rCtr x="10660" y="15417"/>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2.77778E-7 -3.7037E-7 L -0.1533 0.33056 " pathEditMode="relative" rAng="0" ptsTypes="AA">
                                      <p:cBhvr>
                                        <p:cTn id="22" dur="1000" fill="hold"/>
                                        <p:tgtEl>
                                          <p:spTgt spid="27"/>
                                        </p:tgtEl>
                                        <p:attrNameLst>
                                          <p:attrName>ppt_x</p:attrName>
                                          <p:attrName>ppt_y</p:attrName>
                                        </p:attrNameLst>
                                      </p:cBhvr>
                                      <p:rCtr x="-7674" y="16528"/>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nodeType="clickEffect">
                                  <p:stCondLst>
                                    <p:cond delay="0"/>
                                  </p:stCondLst>
                                  <p:childTnLst>
                                    <p:animMotion origin="layout" path="M -0.02379 -0.02963 L -0.02222 0.28611 " pathEditMode="relative" rAng="0" ptsTypes="AA">
                                      <p:cBhvr>
                                        <p:cTn id="26" dur="1000" fill="hold"/>
                                        <p:tgtEl>
                                          <p:spTgt spid="28"/>
                                        </p:tgtEl>
                                        <p:attrNameLst>
                                          <p:attrName>ppt_x</p:attrName>
                                          <p:attrName>ppt_y</p:attrName>
                                        </p:attrNameLst>
                                      </p:cBhvr>
                                      <p:rCtr x="69" y="15787"/>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nodeType="clickEffect">
                                  <p:stCondLst>
                                    <p:cond delay="0"/>
                                  </p:stCondLst>
                                  <p:childTnLst>
                                    <p:animMotion origin="layout" path="M -2.77778E-7 -4.07407E-6 L -0.23125 0.2794 " pathEditMode="relative" rAng="0" ptsTypes="AA">
                                      <p:cBhvr>
                                        <p:cTn id="30" dur="1000" fill="hold"/>
                                        <p:tgtEl>
                                          <p:spTgt spid="29"/>
                                        </p:tgtEl>
                                        <p:attrNameLst>
                                          <p:attrName>ppt_x</p:attrName>
                                          <p:attrName>ppt_y</p:attrName>
                                        </p:attrNameLst>
                                      </p:cBhvr>
                                      <p:rCtr x="-11563" y="13958"/>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nodeType="clickEffect">
                                  <p:stCondLst>
                                    <p:cond delay="0"/>
                                  </p:stCondLst>
                                  <p:childTnLst>
                                    <p:animMotion origin="layout" path="M 0 -2.96296E-6 L 0.21337 0.28334 " pathEditMode="relative" rAng="0" ptsTypes="AA">
                                      <p:cBhvr>
                                        <p:cTn id="34" dur="1000" fill="hold"/>
                                        <p:tgtEl>
                                          <p:spTgt spid="30"/>
                                        </p:tgtEl>
                                        <p:attrNameLst>
                                          <p:attrName>ppt_x</p:attrName>
                                          <p:attrName>ppt_y</p:attrName>
                                        </p:attrNameLst>
                                      </p:cBhvr>
                                      <p:rCtr x="10660" y="14167"/>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nodeType="clickEffect">
                                  <p:stCondLst>
                                    <p:cond delay="0"/>
                                  </p:stCondLst>
                                  <p:childTnLst>
                                    <p:animMotion origin="layout" path="M -2.5E-6 1.48148E-6 L -0.09062 0.23727 " pathEditMode="relative" rAng="0" ptsTypes="AA">
                                      <p:cBhvr>
                                        <p:cTn id="38" dur="1000" fill="hold"/>
                                        <p:tgtEl>
                                          <p:spTgt spid="31"/>
                                        </p:tgtEl>
                                        <p:attrNameLst>
                                          <p:attrName>ppt_x</p:attrName>
                                          <p:attrName>ppt_y</p:attrName>
                                        </p:attrNameLst>
                                      </p:cBhvr>
                                      <p:rCtr x="-4531" y="11852"/>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nodeType="clickEffect">
                                  <p:stCondLst>
                                    <p:cond delay="0"/>
                                  </p:stCondLst>
                                  <p:childTnLst>
                                    <p:animMotion origin="layout" path="M -4.72222E-6 3.33333E-6 L 0.0823 0.27963 " pathEditMode="relative" rAng="0" ptsTypes="AA">
                                      <p:cBhvr>
                                        <p:cTn id="42" dur="1000" fill="hold"/>
                                        <p:tgtEl>
                                          <p:spTgt spid="32"/>
                                        </p:tgtEl>
                                        <p:attrNameLst>
                                          <p:attrName>ppt_x</p:attrName>
                                          <p:attrName>ppt_y</p:attrName>
                                        </p:attrNameLst>
                                      </p:cBhvr>
                                      <p:rCtr x="4115" y="13981"/>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4.72222E-6 -4.07407E-6 L 0.04757 0.19792 " pathEditMode="relative" rAng="0" ptsTypes="AA">
                                      <p:cBhvr>
                                        <p:cTn id="46" dur="1000" fill="hold"/>
                                        <p:tgtEl>
                                          <p:spTgt spid="33"/>
                                        </p:tgtEl>
                                        <p:attrNameLst>
                                          <p:attrName>ppt_x</p:attrName>
                                          <p:attrName>ppt_y</p:attrName>
                                        </p:attrNameLst>
                                      </p:cBhvr>
                                      <p:rCtr x="2378" y="9884"/>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path" presetSubtype="0" accel="50000" decel="50000" fill="hold" nodeType="clickEffect">
                                  <p:stCondLst>
                                    <p:cond delay="0"/>
                                  </p:stCondLst>
                                  <p:childTnLst>
                                    <p:animMotion origin="layout" path="M -4.16667E-6 2.96296E-6 L 0.01997 0.22662 " pathEditMode="relative" rAng="0" ptsTypes="AA">
                                      <p:cBhvr>
                                        <p:cTn id="50" dur="1000" fill="hold"/>
                                        <p:tgtEl>
                                          <p:spTgt spid="34"/>
                                        </p:tgtEl>
                                        <p:attrNameLst>
                                          <p:attrName>ppt_x</p:attrName>
                                          <p:attrName>ppt_y</p:attrName>
                                        </p:attrNameLst>
                                      </p:cBhvr>
                                      <p:rCtr x="990" y="1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425" y="2235200"/>
            <a:ext cx="24130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2230438"/>
            <a:ext cx="23590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20"/>
          <p:cNvSpPr>
            <a:spLocks noGrp="1"/>
          </p:cNvSpPr>
          <p:nvPr>
            <p:ph type="title"/>
          </p:nvPr>
        </p:nvSpPr>
        <p:spPr>
          <a:xfrm>
            <a:off x="457200" y="479425"/>
            <a:ext cx="8220075" cy="993775"/>
          </a:xfrm>
        </p:spPr>
        <p:txBody>
          <a:bodyPr/>
          <a:lstStyle/>
          <a:p>
            <a:pPr eaLnBrk="1" hangingPunct="1"/>
            <a:r>
              <a:rPr lang="en-GB" altLang="en-US" sz="3600" smtClean="0"/>
              <a:t>Finding Half (½)</a:t>
            </a:r>
          </a:p>
        </p:txBody>
      </p:sp>
      <p:sp>
        <p:nvSpPr>
          <p:cNvPr id="5" name="Rectangle 4"/>
          <p:cNvSpPr>
            <a:spLocks noChangeArrowheads="1"/>
          </p:cNvSpPr>
          <p:nvPr/>
        </p:nvSpPr>
        <p:spPr bwMode="auto">
          <a:xfrm>
            <a:off x="755650" y="1514475"/>
            <a:ext cx="76327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a:solidFill>
                  <a:schemeClr val="tx1"/>
                </a:solidFill>
              </a:rPr>
              <a:t>How many cakes does each child have this time?</a:t>
            </a:r>
          </a:p>
          <a:p>
            <a:pPr algn="ctr" eaLnBrk="1" hangingPunct="1">
              <a:lnSpc>
                <a:spcPct val="100000"/>
              </a:lnSpc>
              <a:spcBef>
                <a:spcPct val="0"/>
              </a:spcBef>
              <a:buFontTx/>
              <a:buNone/>
            </a:pPr>
            <a:endParaRPr lang="en-GB" altLang="en-US" sz="2400">
              <a:solidFill>
                <a:schemeClr val="tx1"/>
              </a:solidFill>
            </a:endParaRPr>
          </a:p>
          <a:p>
            <a:pPr algn="ctr" eaLnBrk="1" hangingPunct="1">
              <a:lnSpc>
                <a:spcPct val="100000"/>
              </a:lnSpc>
              <a:spcBef>
                <a:spcPct val="0"/>
              </a:spcBef>
              <a:buFontTx/>
              <a:buNone/>
            </a:pPr>
            <a:r>
              <a:rPr lang="en-GB" altLang="en-US" sz="2400">
                <a:solidFill>
                  <a:schemeClr val="tx1"/>
                </a:solidFill>
              </a:rPr>
              <a:t>Each child has 6 cakes.</a:t>
            </a:r>
          </a:p>
          <a:p>
            <a:pPr algn="ctr" eaLnBrk="1" hangingPunct="1">
              <a:lnSpc>
                <a:spcPct val="100000"/>
              </a:lnSpc>
              <a:spcBef>
                <a:spcPct val="0"/>
              </a:spcBef>
              <a:buFontTx/>
              <a:buNone/>
            </a:pPr>
            <a:endParaRPr lang="en-GB" altLang="en-US" sz="2400">
              <a:solidFill>
                <a:schemeClr val="tx1"/>
              </a:solidFill>
            </a:endParaRPr>
          </a:p>
          <a:p>
            <a:pPr algn="ctr" eaLnBrk="1" hangingPunct="1">
              <a:lnSpc>
                <a:spcPct val="100000"/>
              </a:lnSpc>
              <a:spcBef>
                <a:spcPct val="0"/>
              </a:spcBef>
              <a:buFontTx/>
              <a:buNone/>
            </a:pPr>
            <a:r>
              <a:rPr lang="en-GB" altLang="en-US" sz="2400">
                <a:solidFill>
                  <a:schemeClr val="tx1"/>
                </a:solidFill>
              </a:rPr>
              <a:t>So half of 12 is 6.</a:t>
            </a:r>
          </a:p>
          <a:p>
            <a:pPr algn="ctr" eaLnBrk="1" hangingPunct="1">
              <a:lnSpc>
                <a:spcPct val="100000"/>
              </a:lnSpc>
              <a:spcBef>
                <a:spcPct val="0"/>
              </a:spcBef>
              <a:buFontTx/>
              <a:buNone/>
            </a:pPr>
            <a:endParaRPr lang="en-GB" altLang="en-US" sz="2400">
              <a:solidFill>
                <a:schemeClr val="tx1"/>
              </a:solidFill>
            </a:endParaRPr>
          </a:p>
          <a:p>
            <a:pPr algn="ctr" eaLnBrk="1" hangingPunct="1">
              <a:lnSpc>
                <a:spcPct val="100000"/>
              </a:lnSpc>
              <a:spcBef>
                <a:spcPct val="0"/>
              </a:spcBef>
              <a:buFontTx/>
              <a:buNone/>
            </a:pPr>
            <a:r>
              <a:rPr lang="en-GB" altLang="en-US" sz="2400">
                <a:solidFill>
                  <a:schemeClr val="tx1"/>
                </a:solidFill>
              </a:rPr>
              <a:t>½ of 12 = 6</a:t>
            </a:r>
          </a:p>
        </p:txBody>
      </p:sp>
      <p:pic>
        <p:nvPicPr>
          <p:cNvPr id="12294"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3925" y="5173663"/>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7375" y="5173663"/>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5435600"/>
            <a:ext cx="3286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2350" y="5372100"/>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5156200"/>
            <a:ext cx="3286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3188" y="5424488"/>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92700"/>
            <a:ext cx="3286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5092700"/>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5318125"/>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5318125"/>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9688" y="5075238"/>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5372100"/>
            <a:ext cx="330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696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a:t>
            </a:r>
            <a:r>
              <a:rPr lang="en-GB" sz="3200" u="sng" dirty="0">
                <a:latin typeface="Comic Sans MS" panose="030F0702030302020204" pitchFamily="66" charset="0"/>
              </a:rPr>
              <a:t>2</a:t>
            </a:r>
            <a:r>
              <a:rPr lang="en-GB" sz="3200" u="sng" dirty="0" smtClean="0">
                <a:latin typeface="Comic Sans MS" panose="030F0702030302020204" pitchFamily="66" charset="0"/>
              </a:rPr>
              <a:t>)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699980"/>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8082363" y="93856"/>
            <a:ext cx="828039" cy="606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810" y="855456"/>
            <a:ext cx="8036007" cy="830997"/>
          </a:xfrm>
          <a:prstGeom prst="rect">
            <a:avLst/>
          </a:prstGeom>
          <a:noFill/>
        </p:spPr>
        <p:txBody>
          <a:bodyPr wrap="square" rtlCol="0">
            <a:spAutoFit/>
          </a:bodyPr>
          <a:lstStyle/>
          <a:p>
            <a:pPr algn="ctr"/>
            <a:r>
              <a:rPr lang="en-GB" sz="2400" b="1" dirty="0" smtClean="0"/>
              <a:t>L.I. I am learning how to use division to find the fraction of an amoun</a:t>
            </a:r>
            <a:r>
              <a:rPr lang="en-GB" sz="2400" b="1" dirty="0"/>
              <a:t>t</a:t>
            </a:r>
            <a:r>
              <a:rPr lang="en-GB" sz="2400" b="1" dirty="0" smtClean="0"/>
              <a:t> </a:t>
            </a:r>
            <a:endParaRPr lang="en-GB" sz="2400" b="1" dirty="0"/>
          </a:p>
        </p:txBody>
      </p:sp>
      <p:sp>
        <p:nvSpPr>
          <p:cNvPr id="8" name="TextBox 7"/>
          <p:cNvSpPr txBox="1"/>
          <p:nvPr/>
        </p:nvSpPr>
        <p:spPr>
          <a:xfrm>
            <a:off x="460375" y="1844824"/>
            <a:ext cx="8282442" cy="400110"/>
          </a:xfrm>
          <a:prstGeom prst="rect">
            <a:avLst/>
          </a:prstGeom>
          <a:noFill/>
        </p:spPr>
        <p:txBody>
          <a:bodyPr wrap="square" rtlCol="0">
            <a:spAutoFit/>
          </a:bodyPr>
          <a:lstStyle/>
          <a:p>
            <a:pPr algn="ctr"/>
            <a:endParaRPr lang="en-GB" sz="2000" dirty="0"/>
          </a:p>
        </p:txBody>
      </p:sp>
      <mc:AlternateContent xmlns:mc="http://schemas.openxmlformats.org/markup-compatibility/2006" xmlns:a14="http://schemas.microsoft.com/office/drawing/2010/main">
        <mc:Choice Requires="a14">
          <p:sp>
            <p:nvSpPr>
              <p:cNvPr id="3" name="TextBox 2"/>
              <p:cNvSpPr txBox="1"/>
              <p:nvPr/>
            </p:nvSpPr>
            <p:spPr>
              <a:xfrm>
                <a:off x="4373571" y="1870348"/>
                <a:ext cx="4369246" cy="4578818"/>
              </a:xfrm>
              <a:prstGeom prst="rect">
                <a:avLst/>
              </a:prstGeom>
              <a:noFill/>
            </p:spPr>
            <p:txBody>
              <a:bodyPr wrap="square" rtlCol="0">
                <a:spAutoFit/>
              </a:bodyPr>
              <a:lstStyle/>
              <a:p>
                <a:pPr algn="ctr"/>
                <a:r>
                  <a:rPr lang="en-GB" sz="2800" b="1" dirty="0" smtClean="0"/>
                  <a:t>TASK: </a:t>
                </a:r>
                <a:r>
                  <a:rPr lang="en-GB" sz="2800" dirty="0" smtClean="0"/>
                  <a:t>Download the fractions worksheet and answer the questions in your jotters. </a:t>
                </a:r>
              </a:p>
              <a:p>
                <a:pPr algn="ctr"/>
                <a:endParaRPr lang="en-GB" sz="2800" dirty="0"/>
              </a:p>
              <a:p>
                <a:pPr algn="ctr"/>
                <a:r>
                  <a:rPr lang="en-GB" sz="2800" dirty="0" smtClean="0"/>
                  <a:t>The aim is to find </a:t>
                </a:r>
                <a14:m>
                  <m:oMath xmlns:m="http://schemas.openxmlformats.org/officeDocument/2006/math">
                    <m:f>
                      <m:fPr>
                        <m:ctrlPr>
                          <a:rPr lang="en-GB" sz="2800" i="1" smtClean="0">
                            <a:latin typeface="Cambria Math"/>
                          </a:rPr>
                        </m:ctrlPr>
                      </m:fPr>
                      <m:num>
                        <m:r>
                          <a:rPr lang="en-GB" sz="2800" b="0" i="1" smtClean="0">
                            <a:latin typeface="Cambria Math"/>
                          </a:rPr>
                          <m:t>1</m:t>
                        </m:r>
                      </m:num>
                      <m:den>
                        <m:r>
                          <a:rPr lang="en-GB" sz="2800" b="0" i="1" smtClean="0">
                            <a:latin typeface="Cambria Math"/>
                          </a:rPr>
                          <m:t>2 </m:t>
                        </m:r>
                      </m:den>
                    </m:f>
                  </m:oMath>
                </a14:m>
                <a:r>
                  <a:rPr lang="en-GB" sz="2800" dirty="0" smtClean="0"/>
                  <a:t> of lots of different amounts. </a:t>
                </a:r>
              </a:p>
              <a:p>
                <a:pPr algn="ctr"/>
                <a:endParaRPr lang="en-GB" sz="2800" dirty="0"/>
              </a:p>
              <a:p>
                <a:pPr algn="ctr"/>
                <a:r>
                  <a:rPr lang="en-GB" sz="2800" dirty="0" smtClean="0"/>
                  <a:t>Good luck! </a:t>
                </a:r>
                <a:endParaRPr lang="en-GB"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4373571" y="1870348"/>
                <a:ext cx="4369246" cy="4578818"/>
              </a:xfrm>
              <a:prstGeom prst="rect">
                <a:avLst/>
              </a:prstGeom>
              <a:blipFill rotWithShape="1">
                <a:blip r:embed="rId6"/>
                <a:stretch>
                  <a:fillRect l="-2510" t="-1332" r="-5160" b="-2796"/>
                </a:stretch>
              </a:blipFill>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432" t="23054" r="66386" b="11839"/>
          <a:stretch/>
        </p:blipFill>
        <p:spPr bwMode="auto">
          <a:xfrm>
            <a:off x="971600" y="1672711"/>
            <a:ext cx="3257955" cy="423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89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975" y="1481526"/>
            <a:ext cx="8599784" cy="2862322"/>
          </a:xfrm>
          <a:prstGeom prst="rect">
            <a:avLst/>
          </a:prstGeom>
          <a:noFill/>
        </p:spPr>
        <p:txBody>
          <a:bodyPr wrap="square" rtlCol="0">
            <a:spAutoFit/>
          </a:bodyPr>
          <a:lstStyle/>
          <a:p>
            <a:pPr algn="ctr"/>
            <a:r>
              <a:rPr lang="en-GB" sz="2000" dirty="0" smtClean="0">
                <a:latin typeface="Comic Sans MS" panose="030F0702030302020204" pitchFamily="66" charset="0"/>
              </a:rPr>
              <a:t>Over the last few months, we’ve seen how important it is to help other people in times of need.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During Jesus’ lifetime, he helped many people in different ways.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This afternoon, we are looking at one such story.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The story is all about Jesus healing </a:t>
            </a:r>
            <a:r>
              <a:rPr lang="en-GB" sz="2000" dirty="0">
                <a:latin typeface="Comic Sans MS" panose="030F0702030302020204" pitchFamily="66" charset="0"/>
              </a:rPr>
              <a:t>a</a:t>
            </a:r>
            <a:r>
              <a:rPr lang="en-GB" sz="2000" dirty="0" smtClean="0">
                <a:latin typeface="Comic Sans MS" panose="030F0702030302020204" pitchFamily="66" charset="0"/>
              </a:rPr>
              <a:t> Centurion’s servant. </a:t>
            </a:r>
          </a:p>
          <a:p>
            <a:pPr algn="ctr"/>
            <a:endParaRPr lang="en-GB" sz="2000" dirty="0">
              <a:latin typeface="Comic Sans MS" panose="030F0702030302020204" pitchFamily="66" charset="0"/>
            </a:endParaRPr>
          </a:p>
        </p:txBody>
      </p:sp>
      <p:pic>
        <p:nvPicPr>
          <p:cNvPr id="3075" name="Picture 3" descr="C:\Users\craig.paterson\AppData\Local\Microsoft\Windows\INetCache\IE\Z3YLT172\201605031815_hm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403575"/>
            <a:ext cx="1219202" cy="121920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23254" y="4072138"/>
            <a:ext cx="6381057" cy="2160240"/>
          </a:xfrm>
          <a:prstGeom prst="cloudCallout">
            <a:avLst>
              <a:gd name="adj1" fmla="val -62032"/>
              <a:gd name="adj2" fmla="val 6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563888" y="4552093"/>
            <a:ext cx="3816424" cy="1292662"/>
          </a:xfrm>
          <a:prstGeom prst="rect">
            <a:avLst/>
          </a:prstGeom>
          <a:noFill/>
        </p:spPr>
        <p:txBody>
          <a:bodyPr wrap="square" rtlCol="0">
            <a:spAutoFit/>
          </a:bodyPr>
          <a:lstStyle/>
          <a:p>
            <a:pPr algn="ctr"/>
            <a:r>
              <a:rPr lang="en-GB" sz="2000" dirty="0">
                <a:latin typeface="Comic Sans MS" panose="030F0702030302020204" pitchFamily="66" charset="0"/>
              </a:rPr>
              <a:t>Before you read the story, can you find out what a Centurion was? </a:t>
            </a:r>
          </a:p>
          <a:p>
            <a:endParaRPr lang="en-GB" dirty="0"/>
          </a:p>
        </p:txBody>
      </p:sp>
    </p:spTree>
    <p:extLst>
      <p:ext uri="{BB962C8B-B14F-4D97-AF65-F5344CB8AC3E}">
        <p14:creationId xmlns:p14="http://schemas.microsoft.com/office/powerpoint/2010/main" val="275541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8935" y="2031723"/>
            <a:ext cx="3903985" cy="3847207"/>
          </a:xfrm>
          <a:prstGeom prst="rect">
            <a:avLst/>
          </a:prstGeom>
          <a:noFill/>
        </p:spPr>
        <p:txBody>
          <a:bodyPr wrap="square" rtlCol="0">
            <a:spAutoFit/>
          </a:bodyPr>
          <a:lstStyle/>
          <a:p>
            <a:pPr algn="ctr"/>
            <a:r>
              <a:rPr lang="en-GB" sz="3200" dirty="0" smtClean="0">
                <a:latin typeface="Comic Sans MS" panose="030F0702030302020204" pitchFamily="66" charset="0"/>
              </a:rPr>
              <a:t>A Centurion was a professional officer in the Roman Army! </a:t>
            </a:r>
          </a:p>
          <a:p>
            <a:pPr algn="ctr"/>
            <a:endParaRPr lang="en-GB" sz="3200" dirty="0">
              <a:latin typeface="Comic Sans MS" panose="030F0702030302020204" pitchFamily="66" charset="0"/>
            </a:endParaRPr>
          </a:p>
          <a:p>
            <a:pPr algn="ctr"/>
            <a:r>
              <a:rPr lang="en-GB" sz="3200" dirty="0" smtClean="0">
                <a:latin typeface="Comic Sans MS" panose="030F0702030302020204" pitchFamily="66" charset="0"/>
              </a:rPr>
              <a:t>See the next slides to read the story!</a:t>
            </a:r>
          </a:p>
          <a:p>
            <a:pPr algn="ctr"/>
            <a:endParaRPr lang="en-GB" sz="2000" dirty="0">
              <a:latin typeface="Comic Sans MS" panose="030F0702030302020204" pitchFamily="66"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259" y="1852981"/>
            <a:ext cx="3299066" cy="4204692"/>
          </a:xfrm>
          <a:prstGeom prst="rect">
            <a:avLst/>
          </a:prstGeom>
        </p:spPr>
      </p:pic>
    </p:spTree>
    <p:extLst>
      <p:ext uri="{BB962C8B-B14F-4D97-AF65-F5344CB8AC3E}">
        <p14:creationId xmlns:p14="http://schemas.microsoft.com/office/powerpoint/2010/main" val="317807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94413" y="2249241"/>
            <a:ext cx="3903985" cy="3108543"/>
          </a:xfrm>
          <a:prstGeom prst="rect">
            <a:avLst/>
          </a:prstGeom>
          <a:noFill/>
        </p:spPr>
        <p:txBody>
          <a:bodyPr wrap="square" rtlCol="0">
            <a:spAutoFit/>
          </a:bodyPr>
          <a:lstStyle/>
          <a:p>
            <a:pPr algn="ctr"/>
            <a:r>
              <a:rPr lang="en-GB" sz="2800" dirty="0"/>
              <a:t>When Jesus arrived in Capernaum, a centurion came to Jesus. A</a:t>
            </a:r>
            <a:r>
              <a:rPr lang="en-GB" sz="2800" dirty="0" smtClean="0"/>
              <a:t> </a:t>
            </a:r>
            <a:r>
              <a:rPr lang="en-GB" sz="2800" dirty="0"/>
              <a:t>centurion is a Roman </a:t>
            </a:r>
            <a:r>
              <a:rPr lang="en-GB" sz="2800" dirty="0" smtClean="0"/>
              <a:t>soldier, who </a:t>
            </a:r>
            <a:r>
              <a:rPr lang="en-GB" sz="2800" dirty="0"/>
              <a:t>is in charge of 100 men.</a:t>
            </a:r>
            <a:endParaRPr lang="en-GB" sz="2800" dirty="0">
              <a:latin typeface="Comic Sans MS" panose="030F0702030302020204"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2194124"/>
            <a:ext cx="4117687" cy="2998191"/>
          </a:xfrm>
          <a:prstGeom prst="rect">
            <a:avLst/>
          </a:prstGeom>
        </p:spPr>
      </p:pic>
    </p:spTree>
    <p:extLst>
      <p:ext uri="{BB962C8B-B14F-4D97-AF65-F5344CB8AC3E}">
        <p14:creationId xmlns:p14="http://schemas.microsoft.com/office/powerpoint/2010/main" val="4029849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49" y="2011507"/>
            <a:ext cx="4486144" cy="3280493"/>
          </a:xfrm>
          <a:prstGeom prst="rect">
            <a:avLst/>
          </a:prstGeom>
        </p:spPr>
      </p:pic>
      <p:sp>
        <p:nvSpPr>
          <p:cNvPr id="9" name="Rectangle 8"/>
          <p:cNvSpPr/>
          <p:nvPr/>
        </p:nvSpPr>
        <p:spPr>
          <a:xfrm>
            <a:off x="5076056" y="2011507"/>
            <a:ext cx="3510136" cy="3539430"/>
          </a:xfrm>
          <a:prstGeom prst="rect">
            <a:avLst/>
          </a:prstGeom>
        </p:spPr>
        <p:txBody>
          <a:bodyPr wrap="square">
            <a:spAutoFit/>
          </a:bodyPr>
          <a:lstStyle/>
          <a:p>
            <a:pPr algn="ctr"/>
            <a:r>
              <a:rPr lang="en-GB" sz="2800" dirty="0"/>
              <a:t>The centurion explained to Jesus that he </a:t>
            </a:r>
            <a:r>
              <a:rPr lang="en-GB" sz="2800" dirty="0" smtClean="0"/>
              <a:t>had </a:t>
            </a:r>
            <a:r>
              <a:rPr lang="en-GB" sz="2800" dirty="0"/>
              <a:t>a servant at </a:t>
            </a:r>
            <a:r>
              <a:rPr lang="en-GB" sz="2800" dirty="0" smtClean="0"/>
              <a:t>home, who was paralysed, </a:t>
            </a:r>
            <a:r>
              <a:rPr lang="en-GB" sz="2800" dirty="0"/>
              <a:t>in a lot of pain and about to die.</a:t>
            </a:r>
          </a:p>
        </p:txBody>
      </p:sp>
    </p:spTree>
    <p:extLst>
      <p:ext uri="{BB962C8B-B14F-4D97-AF65-F5344CB8AC3E}">
        <p14:creationId xmlns:p14="http://schemas.microsoft.com/office/powerpoint/2010/main" val="419598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9" y="312737"/>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07975" y="2646204"/>
            <a:ext cx="8562282" cy="402315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073" y="13096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1332071"/>
            <a:ext cx="6696744" cy="1200329"/>
          </a:xfrm>
          <a:prstGeom prst="rect">
            <a:avLst/>
          </a:prstGeom>
          <a:noFill/>
        </p:spPr>
        <p:txBody>
          <a:bodyPr wrap="square" rtlCol="0">
            <a:spAutoFit/>
          </a:bodyPr>
          <a:lstStyle/>
          <a:p>
            <a:r>
              <a:rPr lang="en-GB" sz="2400" b="1" dirty="0" smtClean="0">
                <a:latin typeface="Comic Sans MS" panose="030F0702030302020204" pitchFamily="66" charset="0"/>
              </a:rPr>
              <a:t>LI: We are learning to move our body well, exploring how to manage and control it, finding out how to use and share space. </a:t>
            </a:r>
            <a:endParaRPr lang="en-GB" sz="2400" b="1" dirty="0">
              <a:latin typeface="Comic Sans MS" panose="030F0702030302020204" pitchFamily="66" charset="0"/>
            </a:endParaRPr>
          </a:p>
        </p:txBody>
      </p:sp>
      <p:sp>
        <p:nvSpPr>
          <p:cNvPr id="2" name="TextBox 1"/>
          <p:cNvSpPr txBox="1"/>
          <p:nvPr/>
        </p:nvSpPr>
        <p:spPr>
          <a:xfrm>
            <a:off x="612776" y="2780928"/>
            <a:ext cx="8038312" cy="2616101"/>
          </a:xfrm>
          <a:prstGeom prst="rect">
            <a:avLst/>
          </a:prstGeom>
          <a:noFill/>
        </p:spPr>
        <p:txBody>
          <a:bodyPr wrap="square" rtlCol="0">
            <a:spAutoFit/>
          </a:bodyPr>
          <a:lstStyle/>
          <a:p>
            <a:pPr algn="ctr"/>
            <a:r>
              <a:rPr lang="en-GB" sz="2400" b="1" dirty="0" smtClean="0">
                <a:latin typeface="Comic Sans MS" panose="030F0702030302020204" pitchFamily="66" charset="0"/>
              </a:rPr>
              <a:t>P.E with Joe- Tuesday</a:t>
            </a:r>
          </a:p>
          <a:p>
            <a:pPr algn="ctr"/>
            <a:r>
              <a:rPr lang="en-GB" sz="2400" b="1" dirty="0" smtClean="0">
                <a:latin typeface="Comic Sans MS" panose="030F0702030302020204" pitchFamily="66" charset="0"/>
              </a:rPr>
              <a:t> 19</a:t>
            </a:r>
            <a:r>
              <a:rPr lang="en-GB" sz="2400" b="1" baseline="30000" dirty="0" smtClean="0">
                <a:latin typeface="Comic Sans MS" panose="030F0702030302020204" pitchFamily="66" charset="0"/>
              </a:rPr>
              <a:t>th</a:t>
            </a:r>
            <a:r>
              <a:rPr lang="en-GB" sz="2400" b="1" dirty="0" smtClean="0">
                <a:latin typeface="Comic Sans MS" panose="030F0702030302020204" pitchFamily="66" charset="0"/>
              </a:rPr>
              <a:t> May Video </a:t>
            </a:r>
          </a:p>
          <a:p>
            <a:pPr algn="ctr"/>
            <a:r>
              <a:rPr lang="en-GB" dirty="0" smtClean="0">
                <a:latin typeface="Comic Sans MS" panose="030F0702030302020204" pitchFamily="66" charset="0"/>
              </a:rPr>
              <a:t>(he is nearly as fun as Mr Martin, not quite, but nearly)</a:t>
            </a:r>
          </a:p>
          <a:p>
            <a:pPr algn="ctr"/>
            <a:endParaRPr lang="en-GB" dirty="0">
              <a:latin typeface="Comic Sans MS" panose="030F0702030302020204" pitchFamily="66" charset="0"/>
            </a:endParaRPr>
          </a:p>
          <a:p>
            <a:pPr algn="ctr"/>
            <a:r>
              <a:rPr lang="en-GB" sz="2000" dirty="0">
                <a:hlinkClick r:id="rId5"/>
              </a:rPr>
              <a:t>https://www.youtube.com/playlist?list=PLyCLoPd4VxBvQafyve889qVcPxYEjdSTl</a:t>
            </a:r>
            <a:endParaRPr lang="en-GB" sz="2000" b="1" dirty="0" smtClean="0">
              <a:latin typeface="Comic Sans MS" panose="030F0702030302020204" pitchFamily="66" charset="0"/>
            </a:endParaRPr>
          </a:p>
          <a:p>
            <a:pPr algn="ctr"/>
            <a:endParaRPr lang="en-GB" sz="2000" b="1" dirty="0">
              <a:latin typeface="Comic Sans MS" panose="030F0702030302020204" pitchFamily="66" charset="0"/>
            </a:endParaRPr>
          </a:p>
          <a:p>
            <a:pPr algn="ctr"/>
            <a:endParaRPr lang="en-GB" sz="2000" b="1" dirty="0">
              <a:latin typeface="Comic Sans MS" panose="030F0702030302020204" pitchFamily="66"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4365104"/>
            <a:ext cx="3816424" cy="2193421"/>
          </a:xfrm>
          <a:prstGeom prst="rect">
            <a:avLst/>
          </a:prstGeom>
        </p:spPr>
      </p:pic>
    </p:spTree>
    <p:extLst>
      <p:ext uri="{BB962C8B-B14F-4D97-AF65-F5344CB8AC3E}">
        <p14:creationId xmlns:p14="http://schemas.microsoft.com/office/powerpoint/2010/main" val="1907243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6929" y="1521596"/>
            <a:ext cx="7488831" cy="2862322"/>
          </a:xfrm>
          <a:prstGeom prst="rect">
            <a:avLst/>
          </a:prstGeom>
          <a:noFill/>
        </p:spPr>
        <p:txBody>
          <a:bodyPr wrap="square" rtlCol="0">
            <a:spAutoFit/>
          </a:bodyPr>
          <a:lstStyle/>
          <a:p>
            <a:pPr algn="ctr"/>
            <a:r>
              <a:rPr lang="en-GB" sz="2000" dirty="0"/>
              <a:t>Jesus told the centurion that He would come to his house and heal the servant. But, the centurion replied that all Jesus had to do </a:t>
            </a:r>
            <a:r>
              <a:rPr lang="en-GB" sz="2000" dirty="0" smtClean="0"/>
              <a:t>was </a:t>
            </a:r>
            <a:r>
              <a:rPr lang="en-GB" sz="2000" dirty="0"/>
              <a:t>say the word and his servant would be healed. Jesus didn’t need to come to his house!</a:t>
            </a:r>
          </a:p>
          <a:p>
            <a:pPr algn="ctr"/>
            <a:r>
              <a:rPr lang="en-GB" sz="2000" dirty="0"/>
              <a:t>The centurion </a:t>
            </a:r>
            <a:r>
              <a:rPr lang="en-GB" sz="2000" dirty="0" smtClean="0"/>
              <a:t>said, </a:t>
            </a:r>
            <a:r>
              <a:rPr lang="en-GB" sz="2000" dirty="0"/>
              <a:t>“I have soldiers under me and have the authority to tell them what to do. If I tell a soldier to go, he will go. If I tell another soldier to come, he comes. If I tell a soldier to do something, he will do it.”</a:t>
            </a:r>
          </a:p>
          <a:p>
            <a:pPr algn="ctr"/>
            <a:endParaRPr lang="en-GB" sz="2000" dirty="0">
              <a:latin typeface="Comic Sans MS" panose="030F0702030302020204"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349" y="4149080"/>
            <a:ext cx="3048000" cy="2200275"/>
          </a:xfrm>
          <a:prstGeom prst="rect">
            <a:avLst/>
          </a:prstGeom>
        </p:spPr>
      </p:pic>
    </p:spTree>
    <p:extLst>
      <p:ext uri="{BB962C8B-B14F-4D97-AF65-F5344CB8AC3E}">
        <p14:creationId xmlns:p14="http://schemas.microsoft.com/office/powerpoint/2010/main" val="4195989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44007" y="1595021"/>
            <a:ext cx="4388433" cy="4401205"/>
          </a:xfrm>
          <a:prstGeom prst="rect">
            <a:avLst/>
          </a:prstGeom>
          <a:noFill/>
        </p:spPr>
        <p:txBody>
          <a:bodyPr wrap="square" rtlCol="0">
            <a:spAutoFit/>
          </a:bodyPr>
          <a:lstStyle/>
          <a:p>
            <a:pPr algn="ctr"/>
            <a:r>
              <a:rPr lang="en-GB" sz="2800" dirty="0"/>
              <a:t>When Jesus heard of the centurion’s faith in Him, he was amazed! Jesus told him that He had not seen such faith before! The centurion believed that Jesus could heal his sick servant and not even have to touch him!</a:t>
            </a:r>
            <a:endParaRPr lang="en-GB" dirty="0">
              <a:latin typeface="Comic Sans MS" panose="030F0702030302020204"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16" y="2376763"/>
            <a:ext cx="3815421" cy="2837719"/>
          </a:xfrm>
          <a:prstGeom prst="rect">
            <a:avLst/>
          </a:prstGeom>
        </p:spPr>
      </p:pic>
    </p:spTree>
    <p:extLst>
      <p:ext uri="{BB962C8B-B14F-4D97-AF65-F5344CB8AC3E}">
        <p14:creationId xmlns:p14="http://schemas.microsoft.com/office/powerpoint/2010/main" val="4195989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16016" y="1996649"/>
            <a:ext cx="3903985" cy="4339650"/>
          </a:xfrm>
          <a:prstGeom prst="rect">
            <a:avLst/>
          </a:prstGeom>
          <a:noFill/>
        </p:spPr>
        <p:txBody>
          <a:bodyPr wrap="square" rtlCol="0">
            <a:spAutoFit/>
          </a:bodyPr>
          <a:lstStyle/>
          <a:p>
            <a:pPr algn="ctr"/>
            <a:r>
              <a:rPr lang="en-GB" sz="3200" dirty="0"/>
              <a:t>Jesus told the </a:t>
            </a:r>
            <a:r>
              <a:rPr lang="en-GB" sz="3200" dirty="0" smtClean="0"/>
              <a:t>centurion to leave and go home. The Centurion had so much faith that </a:t>
            </a:r>
            <a:r>
              <a:rPr lang="en-GB" sz="3200" dirty="0"/>
              <a:t>Jesus said his servant would be </a:t>
            </a:r>
            <a:r>
              <a:rPr lang="en-GB" sz="3200" dirty="0" smtClean="0"/>
              <a:t>healed</a:t>
            </a:r>
            <a:r>
              <a:rPr lang="en-GB" sz="3200" dirty="0" smtClean="0">
                <a:latin typeface="Comic Sans MS" panose="030F0702030302020204" pitchFamily="66" charset="0"/>
              </a:rPr>
              <a:t>!</a:t>
            </a:r>
          </a:p>
          <a:p>
            <a:pPr algn="ctr"/>
            <a:endParaRPr lang="en-GB" sz="2000" dirty="0">
              <a:latin typeface="Comic Sans MS" panose="030F0702030302020204"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42" y="2135447"/>
            <a:ext cx="3955492" cy="2855371"/>
          </a:xfrm>
          <a:prstGeom prst="rect">
            <a:avLst/>
          </a:prstGeom>
        </p:spPr>
      </p:pic>
    </p:spTree>
    <p:extLst>
      <p:ext uri="{BB962C8B-B14F-4D97-AF65-F5344CB8AC3E}">
        <p14:creationId xmlns:p14="http://schemas.microsoft.com/office/powerpoint/2010/main" val="4195989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80349" y="1813819"/>
            <a:ext cx="3903985" cy="4524315"/>
          </a:xfrm>
          <a:prstGeom prst="rect">
            <a:avLst/>
          </a:prstGeom>
          <a:noFill/>
        </p:spPr>
        <p:txBody>
          <a:bodyPr wrap="square" rtlCol="0">
            <a:spAutoFit/>
          </a:bodyPr>
          <a:lstStyle/>
          <a:p>
            <a:pPr algn="ctr"/>
            <a:r>
              <a:rPr lang="en-GB" sz="3200" dirty="0"/>
              <a:t>And, his servant was healed right </a:t>
            </a:r>
            <a:r>
              <a:rPr lang="en-GB" sz="3200" dirty="0" smtClean="0"/>
              <a:t>then, without Jesus even touching him! When </a:t>
            </a:r>
            <a:r>
              <a:rPr lang="en-GB" sz="3200" dirty="0"/>
              <a:t>the power of Jesus healed someone, it </a:t>
            </a:r>
            <a:r>
              <a:rPr lang="en-GB" sz="3200" dirty="0" smtClean="0"/>
              <a:t>was </a:t>
            </a:r>
            <a:r>
              <a:rPr lang="en-GB" sz="3200" dirty="0"/>
              <a:t>called a miracle. </a:t>
            </a:r>
            <a:endParaRPr lang="en-GB" sz="2000" dirty="0">
              <a:latin typeface="Comic Sans MS" panose="030F0702030302020204"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34" y="2411059"/>
            <a:ext cx="3838823" cy="2819136"/>
          </a:xfrm>
          <a:prstGeom prst="rect">
            <a:avLst/>
          </a:prstGeom>
        </p:spPr>
      </p:pic>
    </p:spTree>
    <p:extLst>
      <p:ext uri="{BB962C8B-B14F-4D97-AF65-F5344CB8AC3E}">
        <p14:creationId xmlns:p14="http://schemas.microsoft.com/office/powerpoint/2010/main" val="419598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133326"/>
            <a:ext cx="8229600" cy="634082"/>
          </a:xfrm>
        </p:spPr>
        <p:txBody>
          <a:bodyPr>
            <a:noAutofit/>
          </a:bodyPr>
          <a:lstStyle/>
          <a:p>
            <a:pPr algn="ctr"/>
            <a:r>
              <a:rPr lang="en-GB" sz="5400" dirty="0" smtClean="0">
                <a:latin typeface="Comic Sans MS" panose="030F0702030302020204" pitchFamily="66" charset="0"/>
              </a:rPr>
              <a:t>Religious Education </a:t>
            </a:r>
            <a:endParaRPr lang="en-GB" sz="5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871937" y="933187"/>
            <a:ext cx="7416824" cy="446276"/>
          </a:xfrm>
          <a:prstGeom prst="rect">
            <a:avLst/>
          </a:prstGeom>
          <a:noFill/>
        </p:spPr>
        <p:txBody>
          <a:bodyPr wrap="square" rtlCol="0">
            <a:spAutoFit/>
          </a:bodyPr>
          <a:lstStyle/>
          <a:p>
            <a:pPr algn="ctr"/>
            <a:r>
              <a:rPr lang="en-GB" sz="2300" b="1" dirty="0" smtClean="0"/>
              <a:t>L.I. I am learning about how Jesus helped others.</a:t>
            </a:r>
            <a:endParaRPr lang="en-GB" sz="2300" b="1"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75" y="79429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7170" y="1762217"/>
            <a:ext cx="8347521" cy="1877437"/>
          </a:xfrm>
          <a:prstGeom prst="rect">
            <a:avLst/>
          </a:prstGeom>
          <a:noFill/>
        </p:spPr>
        <p:txBody>
          <a:bodyPr wrap="square" rtlCol="0">
            <a:spAutoFit/>
          </a:bodyPr>
          <a:lstStyle/>
          <a:p>
            <a:pPr algn="ctr"/>
            <a:r>
              <a:rPr lang="en-GB" sz="2400" dirty="0" smtClean="0">
                <a:latin typeface="Comic Sans MS" panose="030F0702030302020204" pitchFamily="66" charset="0"/>
              </a:rPr>
              <a:t>What lessons do </a:t>
            </a:r>
            <a:r>
              <a:rPr lang="en-GB" sz="2400" b="1" i="1" dirty="0" smtClean="0">
                <a:latin typeface="Comic Sans MS" panose="030F0702030302020204" pitchFamily="66" charset="0"/>
              </a:rPr>
              <a:t>you think </a:t>
            </a:r>
            <a:r>
              <a:rPr lang="en-GB" sz="2400" dirty="0" smtClean="0">
                <a:latin typeface="Comic Sans MS" panose="030F0702030302020204" pitchFamily="66" charset="0"/>
              </a:rPr>
              <a:t>that the story is trying to teach?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How did </a:t>
            </a:r>
            <a:r>
              <a:rPr lang="en-GB" sz="2400" b="1" i="1" dirty="0" smtClean="0">
                <a:latin typeface="Comic Sans MS" panose="030F0702030302020204" pitchFamily="66" charset="0"/>
              </a:rPr>
              <a:t>you feel </a:t>
            </a:r>
            <a:r>
              <a:rPr lang="en-GB" sz="2400" dirty="0" smtClean="0">
                <a:latin typeface="Comic Sans MS" panose="030F0702030302020204" pitchFamily="66" charset="0"/>
              </a:rPr>
              <a:t>as you read the story? </a:t>
            </a:r>
          </a:p>
          <a:p>
            <a:pPr algn="ctr"/>
            <a:endParaRPr lang="en-GB" sz="2000" dirty="0">
              <a:latin typeface="Comic Sans MS" panose="030F0702030302020204" pitchFamily="66" charset="0"/>
            </a:endParaRPr>
          </a:p>
        </p:txBody>
      </p:sp>
      <p:pic>
        <p:nvPicPr>
          <p:cNvPr id="4098" name="Picture 2" descr="C:\Users\craig.paterson\AppData\Local\Microsoft\Windows\INetCache\IE\S7I5Y6QY\Inkscape_icons_free-hand-draw.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345" y="3861048"/>
            <a:ext cx="2827715" cy="28277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0375" y="4063701"/>
            <a:ext cx="4572000" cy="1200329"/>
          </a:xfrm>
          <a:prstGeom prst="rect">
            <a:avLst/>
          </a:prstGeom>
          <a:ln w="19050">
            <a:solidFill>
              <a:srgbClr val="002060"/>
            </a:solidFill>
          </a:ln>
        </p:spPr>
        <p:txBody>
          <a:bodyPr>
            <a:spAutoFit/>
          </a:bodyPr>
          <a:lstStyle/>
          <a:p>
            <a:pPr algn="ctr"/>
            <a:r>
              <a:rPr lang="en-GB" sz="2400" b="1" dirty="0">
                <a:latin typeface="Comic Sans MS" panose="030F0702030302020204" pitchFamily="66" charset="0"/>
              </a:rPr>
              <a:t>TASK: Draw a picture of the Centurion talking to Jesus about his paralysed servant</a:t>
            </a:r>
            <a:r>
              <a:rPr lang="en-GB" sz="2400" b="1" dirty="0" smtClean="0">
                <a:latin typeface="Comic Sans MS" panose="030F0702030302020204" pitchFamily="66" charset="0"/>
              </a:rPr>
              <a:t>.  </a:t>
            </a:r>
            <a:r>
              <a:rPr lang="en-GB" sz="2400" dirty="0" smtClean="0">
                <a:latin typeface="Comic Sans MS" panose="030F0702030302020204" pitchFamily="66" charset="0"/>
              </a:rPr>
              <a:t> </a:t>
            </a:r>
            <a:endParaRPr lang="en-GB" sz="2400" dirty="0">
              <a:latin typeface="Comic Sans MS" panose="030F0702030302020204" pitchFamily="66" charset="0"/>
            </a:endParaRPr>
          </a:p>
        </p:txBody>
      </p:sp>
    </p:spTree>
    <p:extLst>
      <p:ext uri="{BB962C8B-B14F-4D97-AF65-F5344CB8AC3E}">
        <p14:creationId xmlns:p14="http://schemas.microsoft.com/office/powerpoint/2010/main" val="4195989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96855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3687080"/>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Feel free to leave comments / questions on Teams throughout the day and I will try my best to get back to you.</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your day, Primary 4!</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403" y="1010072"/>
            <a:ext cx="7362530" cy="576064"/>
          </a:xfrm>
        </p:spPr>
        <p:txBody>
          <a:bodyPr>
            <a:noAutofit/>
          </a:bodyPr>
          <a:lstStyle/>
          <a:p>
            <a:pPr marL="0" indent="0" algn="ctr">
              <a:buNone/>
            </a:pPr>
            <a:r>
              <a:rPr lang="en-GB" sz="2000" b="1" u="sng" dirty="0" smtClean="0">
                <a:latin typeface="Comic Sans MS" panose="030F0702030302020204" pitchFamily="66" charset="0"/>
              </a:rPr>
              <a:t>LI: I can recognise and spell words that use the phoneme ‘oe’ </a:t>
            </a:r>
            <a:endParaRPr lang="en-GB" sz="2800" b="1" u="sng" dirty="0">
              <a:latin typeface="Comic Sans MS" panose="030F0702030302020204" pitchFamily="66" charset="0"/>
            </a:endParaRPr>
          </a:p>
        </p:txBody>
      </p:sp>
      <p:sp>
        <p:nvSpPr>
          <p:cNvPr id="2" name="Title 1"/>
          <p:cNvSpPr>
            <a:spLocks noGrp="1"/>
          </p:cNvSpPr>
          <p:nvPr>
            <p:ph type="title"/>
          </p:nvPr>
        </p:nvSpPr>
        <p:spPr>
          <a:xfrm>
            <a:off x="612776" y="312739"/>
            <a:ext cx="7991672" cy="595981"/>
          </a:xfrm>
        </p:spPr>
        <p:txBody>
          <a:bodyPr>
            <a:noAutofit/>
          </a:bodyPr>
          <a:lstStyle/>
          <a:p>
            <a:pPr algn="ctr"/>
            <a:r>
              <a:rPr lang="en-GB" sz="2400" b="1" u="sng" dirty="0" smtClean="0">
                <a:latin typeface="Comic Sans MS" panose="030F0702030302020204" pitchFamily="66" charset="0"/>
              </a:rPr>
              <a:t>Spelling slide 1 (Tom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9257" y="65101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469503" y="1882180"/>
            <a:ext cx="8216081" cy="5324535"/>
          </a:xfrm>
          <a:prstGeom prst="rect">
            <a:avLst/>
          </a:prstGeom>
          <a:noFill/>
          <a:ln>
            <a:noFill/>
          </a:ln>
        </p:spPr>
        <p:txBody>
          <a:bodyPr wrap="square" rtlCol="0">
            <a:spAutoFit/>
          </a:bodyPr>
          <a:lstStyle/>
          <a:p>
            <a:pPr algn="ctr"/>
            <a:r>
              <a:rPr lang="en-GB" sz="2200" dirty="0" smtClean="0"/>
              <a:t>Today, we are continuing to look at our new phoneme! </a:t>
            </a:r>
            <a:endParaRPr lang="en-GB" sz="2200" dirty="0"/>
          </a:p>
          <a:p>
            <a:pPr algn="ctr"/>
            <a:endParaRPr lang="en-GB" sz="2200" b="1" u="sng" dirty="0" smtClean="0"/>
          </a:p>
          <a:p>
            <a:pPr algn="ctr"/>
            <a:r>
              <a:rPr lang="en-GB" sz="2200" b="1" u="sng" dirty="0" smtClean="0"/>
              <a:t>The ‘oe’ phoneme</a:t>
            </a:r>
            <a:r>
              <a:rPr lang="en-GB" sz="2200" u="sng" dirty="0" smtClean="0"/>
              <a:t> </a:t>
            </a:r>
          </a:p>
          <a:p>
            <a:pPr algn="ctr"/>
            <a:endParaRPr lang="en-GB" sz="2200" dirty="0" smtClean="0"/>
          </a:p>
          <a:p>
            <a:pPr algn="ctr"/>
            <a:r>
              <a:rPr lang="en-GB" sz="2200" dirty="0"/>
              <a:t>(Don’t worry – we will move onto some new words soon!) </a:t>
            </a:r>
            <a:endParaRPr lang="en-GB" sz="2200" dirty="0" smtClean="0"/>
          </a:p>
          <a:p>
            <a:pPr algn="ctr"/>
            <a:endParaRPr lang="en-GB" sz="2200" b="1" dirty="0"/>
          </a:p>
          <a:p>
            <a:pPr algn="ctr"/>
            <a:r>
              <a:rPr lang="en-GB" sz="2200" b="1" u="sng" dirty="0" smtClean="0"/>
              <a:t>TASK</a:t>
            </a:r>
            <a:r>
              <a:rPr lang="en-GB" sz="2200" b="1" dirty="0" smtClean="0"/>
              <a:t>= look at your ‘oe’ words list and use diacritical marking on them. See the next slide to remind yourself of how to diacritically mark! </a:t>
            </a:r>
          </a:p>
          <a:p>
            <a:pPr algn="ctr"/>
            <a:endParaRPr lang="en-GB" sz="2200" b="1" dirty="0"/>
          </a:p>
          <a:p>
            <a:pPr algn="ctr"/>
            <a:r>
              <a:rPr lang="en-GB" sz="2200" b="1" u="sng" dirty="0" smtClean="0"/>
              <a:t>EXAMPLES:</a:t>
            </a:r>
            <a:r>
              <a:rPr lang="en-GB" sz="2200" dirty="0" smtClean="0"/>
              <a:t>   </a:t>
            </a:r>
            <a:r>
              <a:rPr lang="en-GB" sz="3200" u="sng" dirty="0" smtClean="0"/>
              <a:t>wh</a:t>
            </a:r>
            <a:r>
              <a:rPr lang="en-GB" sz="3200" dirty="0" smtClean="0"/>
              <a:t>ole    </a:t>
            </a:r>
          </a:p>
          <a:p>
            <a:pPr algn="ctr"/>
            <a:endParaRPr lang="en-GB" sz="3200" b="1" u="sng" dirty="0"/>
          </a:p>
          <a:p>
            <a:pPr algn="ctr"/>
            <a:r>
              <a:rPr lang="en-GB" sz="3200" dirty="0" smtClean="0"/>
              <a:t>            r</a:t>
            </a:r>
            <a:r>
              <a:rPr lang="en-GB" sz="3200" u="sng" dirty="0" smtClean="0"/>
              <a:t>oa</a:t>
            </a:r>
            <a:r>
              <a:rPr lang="en-GB" sz="3200" dirty="0" smtClean="0"/>
              <a:t>d</a:t>
            </a:r>
            <a:endParaRPr lang="en-GB" sz="3200" dirty="0"/>
          </a:p>
          <a:p>
            <a:pPr algn="ctr"/>
            <a:endParaRPr lang="en-GB" sz="2400" dirty="0"/>
          </a:p>
        </p:txBody>
      </p:sp>
      <p:sp>
        <p:nvSpPr>
          <p:cNvPr id="11" name="Arc 10"/>
          <p:cNvSpPr/>
          <p:nvPr/>
        </p:nvSpPr>
        <p:spPr>
          <a:xfrm>
            <a:off x="5508104" y="5071052"/>
            <a:ext cx="410394" cy="460311"/>
          </a:xfrm>
          <a:prstGeom prst="arc">
            <a:avLst>
              <a:gd name="adj1" fmla="val 1102503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Oval 12"/>
          <p:cNvSpPr/>
          <p:nvPr/>
        </p:nvSpPr>
        <p:spPr>
          <a:xfrm>
            <a:off x="5650572" y="5713411"/>
            <a:ext cx="125458" cy="57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650572" y="6640590"/>
            <a:ext cx="125458" cy="57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932040" y="6669360"/>
            <a:ext cx="125458" cy="57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882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403" y="1010072"/>
            <a:ext cx="7362530" cy="576064"/>
          </a:xfrm>
        </p:spPr>
        <p:txBody>
          <a:bodyPr>
            <a:noAutofit/>
          </a:bodyPr>
          <a:lstStyle/>
          <a:p>
            <a:pPr marL="0" indent="0" algn="ctr">
              <a:buNone/>
            </a:pPr>
            <a:r>
              <a:rPr lang="en-GB" sz="2000" b="1" u="sng" dirty="0" smtClean="0">
                <a:latin typeface="Comic Sans MS" panose="030F0702030302020204" pitchFamily="66" charset="0"/>
              </a:rPr>
              <a:t>LI: I can recognise and spell words that use the phoneme ‘oe’ </a:t>
            </a:r>
            <a:endParaRPr lang="en-GB" sz="2800" b="1" u="sng"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14445"/>
          <a:stretch/>
        </p:blipFill>
        <p:spPr>
          <a:xfrm>
            <a:off x="1408039" y="836712"/>
            <a:ext cx="6299694" cy="5867400"/>
          </a:xfrm>
          <a:prstGeom prst="rect">
            <a:avLst/>
          </a:prstGeom>
        </p:spPr>
      </p:pic>
      <p:sp>
        <p:nvSpPr>
          <p:cNvPr id="15" name="Title 1"/>
          <p:cNvSpPr>
            <a:spLocks noGrp="1"/>
          </p:cNvSpPr>
          <p:nvPr>
            <p:ph type="title"/>
          </p:nvPr>
        </p:nvSpPr>
        <p:spPr>
          <a:xfrm>
            <a:off x="612775" y="167147"/>
            <a:ext cx="7991672" cy="595981"/>
          </a:xfrm>
        </p:spPr>
        <p:txBody>
          <a:bodyPr>
            <a:noAutofit/>
          </a:bodyPr>
          <a:lstStyle/>
          <a:p>
            <a:pPr algn="ctr"/>
            <a:r>
              <a:rPr lang="en-GB" sz="2400" b="1" u="sng" dirty="0" smtClean="0">
                <a:latin typeface="Comic Sans MS" panose="030F0702030302020204" pitchFamily="66" charset="0"/>
              </a:rPr>
              <a:t>Spelling slide 2 (Tom Fletcher &amp; Roald Dahl groups) </a:t>
            </a:r>
            <a:endParaRPr lang="en-GB" sz="2400" b="1" u="sng" dirty="0">
              <a:latin typeface="Comic Sans MS" panose="030F0702030302020204" pitchFamily="66" charset="0"/>
            </a:endParaRPr>
          </a:p>
        </p:txBody>
      </p:sp>
    </p:spTree>
    <p:extLst>
      <p:ext uri="{BB962C8B-B14F-4D97-AF65-F5344CB8AC3E}">
        <p14:creationId xmlns:p14="http://schemas.microsoft.com/office/powerpoint/2010/main" val="3012942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575" y="628800"/>
            <a:ext cx="7362530" cy="576064"/>
          </a:xfrm>
        </p:spPr>
        <p:txBody>
          <a:bodyPr>
            <a:noAutofit/>
          </a:bodyPr>
          <a:lstStyle/>
          <a:p>
            <a:pPr marL="0" indent="0" algn="ctr">
              <a:buNone/>
            </a:pPr>
            <a:r>
              <a:rPr lang="en-GB" sz="2000" b="1" u="sng" dirty="0" smtClean="0">
                <a:latin typeface="Comic Sans MS" panose="030F0702030302020204" pitchFamily="66" charset="0"/>
              </a:rPr>
              <a:t>LI: I can recognise and spell words that use the phoneme ‘oe’ </a:t>
            </a:r>
            <a:endParaRPr lang="en-GB" sz="2800" b="1" u="sng" dirty="0">
              <a:latin typeface="Comic Sans MS" panose="030F0702030302020204" pitchFamily="66" charset="0"/>
            </a:endParaRPr>
          </a:p>
        </p:txBody>
      </p:sp>
      <p:sp>
        <p:nvSpPr>
          <p:cNvPr id="2" name="Title 1"/>
          <p:cNvSpPr>
            <a:spLocks noGrp="1"/>
          </p:cNvSpPr>
          <p:nvPr>
            <p:ph type="title"/>
          </p:nvPr>
        </p:nvSpPr>
        <p:spPr>
          <a:xfrm>
            <a:off x="647105" y="62968"/>
            <a:ext cx="7991672" cy="595981"/>
          </a:xfrm>
        </p:spPr>
        <p:txBody>
          <a:bodyPr>
            <a:noAutofit/>
          </a:bodyPr>
          <a:lstStyle/>
          <a:p>
            <a:pPr algn="ctr"/>
            <a:r>
              <a:rPr lang="en-GB" sz="2400" b="1" u="sng" dirty="0" smtClean="0">
                <a:latin typeface="Comic Sans MS" panose="030F0702030302020204" pitchFamily="66" charset="0"/>
              </a:rPr>
              <a:t>Spelling slide 3 (Tom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100" y="465138"/>
            <a:ext cx="768052" cy="61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165312405"/>
              </p:ext>
            </p:extLst>
          </p:nvPr>
        </p:nvGraphicFramePr>
        <p:xfrm>
          <a:off x="280169" y="1556792"/>
          <a:ext cx="8612311" cy="4248474"/>
        </p:xfrm>
        <a:graphic>
          <a:graphicData uri="http://schemas.openxmlformats.org/drawingml/2006/table">
            <a:tbl>
              <a:tblPr firstRow="1" bandRow="1">
                <a:tableStyleId>{5C22544A-7EE6-4342-B048-85BDC9FD1C3A}</a:tableStyleId>
              </a:tblPr>
              <a:tblGrid>
                <a:gridCol w="2153078"/>
                <a:gridCol w="2153078"/>
                <a:gridCol w="2156947"/>
                <a:gridCol w="2149208"/>
              </a:tblGrid>
              <a:tr h="708079">
                <a:tc>
                  <a:txBody>
                    <a:bodyPr/>
                    <a:lstStyle/>
                    <a:p>
                      <a:pPr algn="ctr"/>
                      <a:r>
                        <a:rPr lang="en-GB" sz="2800" dirty="0" smtClean="0"/>
                        <a:t>o-e</a:t>
                      </a:r>
                      <a:endParaRPr lang="en-GB" sz="2800" dirty="0"/>
                    </a:p>
                  </a:txBody>
                  <a:tcPr/>
                </a:tc>
                <a:tc>
                  <a:txBody>
                    <a:bodyPr/>
                    <a:lstStyle/>
                    <a:p>
                      <a:pPr algn="ctr"/>
                      <a:r>
                        <a:rPr lang="en-GB" sz="2800" dirty="0" smtClean="0"/>
                        <a:t>oa</a:t>
                      </a:r>
                      <a:endParaRPr lang="en-GB" sz="2800" dirty="0"/>
                    </a:p>
                  </a:txBody>
                  <a:tcPr/>
                </a:tc>
                <a:tc>
                  <a:txBody>
                    <a:bodyPr/>
                    <a:lstStyle/>
                    <a:p>
                      <a:pPr algn="ctr"/>
                      <a:r>
                        <a:rPr lang="en-GB" sz="2800" dirty="0" smtClean="0"/>
                        <a:t>ow</a:t>
                      </a:r>
                      <a:endParaRPr lang="en-GB" sz="2800" dirty="0"/>
                    </a:p>
                  </a:txBody>
                  <a:tcPr/>
                </a:tc>
                <a:tc>
                  <a:txBody>
                    <a:bodyPr/>
                    <a:lstStyle/>
                    <a:p>
                      <a:pPr algn="ctr"/>
                      <a:r>
                        <a:rPr lang="en-GB" sz="2800" dirty="0" smtClean="0"/>
                        <a:t>oe</a:t>
                      </a:r>
                      <a:endParaRPr lang="en-GB" sz="2800" dirty="0"/>
                    </a:p>
                  </a:txBody>
                  <a:tcPr/>
                </a:tc>
              </a:tr>
              <a:tr h="708079">
                <a:tc>
                  <a:txBody>
                    <a:bodyPr/>
                    <a:lstStyle/>
                    <a:p>
                      <a:pPr algn="ctr"/>
                      <a:r>
                        <a:rPr lang="en-GB" sz="2800" dirty="0" smtClean="0"/>
                        <a:t>whole</a:t>
                      </a:r>
                      <a:endParaRPr lang="en-GB" sz="2800" dirty="0"/>
                    </a:p>
                  </a:txBody>
                  <a:tcPr/>
                </a:tc>
                <a:tc>
                  <a:txBody>
                    <a:bodyPr/>
                    <a:lstStyle/>
                    <a:p>
                      <a:pPr algn="ctr"/>
                      <a:r>
                        <a:rPr lang="en-GB" sz="2800" dirty="0" smtClean="0"/>
                        <a:t>road</a:t>
                      </a:r>
                      <a:endParaRPr lang="en-GB" sz="2800" dirty="0"/>
                    </a:p>
                  </a:txBody>
                  <a:tcPr/>
                </a:tc>
                <a:tc>
                  <a:txBody>
                    <a:bodyPr/>
                    <a:lstStyle/>
                    <a:p>
                      <a:pPr algn="ctr"/>
                      <a:r>
                        <a:rPr lang="en-GB" sz="2800" dirty="0" smtClean="0"/>
                        <a:t>know</a:t>
                      </a:r>
                      <a:endParaRPr lang="en-GB" sz="2800" dirty="0"/>
                    </a:p>
                  </a:txBody>
                  <a:tcPr/>
                </a:tc>
                <a:tc>
                  <a:txBody>
                    <a:bodyPr/>
                    <a:lstStyle/>
                    <a:p>
                      <a:pPr algn="ctr"/>
                      <a:r>
                        <a:rPr lang="en-GB" sz="2800" dirty="0" smtClean="0"/>
                        <a:t>toe</a:t>
                      </a:r>
                      <a:endParaRPr lang="en-GB" sz="2800" dirty="0"/>
                    </a:p>
                  </a:txBody>
                  <a:tcPr/>
                </a:tc>
              </a:tr>
              <a:tr h="708079">
                <a:tc>
                  <a:txBody>
                    <a:bodyPr/>
                    <a:lstStyle/>
                    <a:p>
                      <a:pPr algn="ctr"/>
                      <a:r>
                        <a:rPr lang="en-GB" sz="2800" dirty="0" smtClean="0"/>
                        <a:t>alone</a:t>
                      </a:r>
                      <a:endParaRPr lang="en-GB" sz="2800" dirty="0"/>
                    </a:p>
                  </a:txBody>
                  <a:tcPr/>
                </a:tc>
                <a:tc>
                  <a:txBody>
                    <a:bodyPr/>
                    <a:lstStyle/>
                    <a:p>
                      <a:pPr algn="ctr"/>
                      <a:r>
                        <a:rPr lang="en-GB" sz="2800" dirty="0" smtClean="0"/>
                        <a:t>coast</a:t>
                      </a:r>
                      <a:endParaRPr lang="en-GB" sz="2800" dirty="0"/>
                    </a:p>
                  </a:txBody>
                  <a:tcPr/>
                </a:tc>
                <a:tc>
                  <a:txBody>
                    <a:bodyPr/>
                    <a:lstStyle/>
                    <a:p>
                      <a:pPr algn="ctr"/>
                      <a:r>
                        <a:rPr lang="en-GB" sz="2800" dirty="0" smtClean="0"/>
                        <a:t>bowl</a:t>
                      </a:r>
                      <a:endParaRPr lang="en-GB" sz="2800" dirty="0"/>
                    </a:p>
                  </a:txBody>
                  <a:tcPr/>
                </a:tc>
                <a:tc>
                  <a:txBody>
                    <a:bodyPr/>
                    <a:lstStyle/>
                    <a:p>
                      <a:pPr algn="ctr"/>
                      <a:r>
                        <a:rPr lang="en-GB" sz="2800" dirty="0" smtClean="0"/>
                        <a:t>goes</a:t>
                      </a:r>
                      <a:endParaRPr lang="en-GB" sz="2800" dirty="0"/>
                    </a:p>
                  </a:txBody>
                  <a:tcPr/>
                </a:tc>
              </a:tr>
              <a:tr h="708079">
                <a:tc>
                  <a:txBody>
                    <a:bodyPr/>
                    <a:lstStyle/>
                    <a:p>
                      <a:pPr algn="ctr"/>
                      <a:r>
                        <a:rPr lang="en-GB" sz="2800" dirty="0" smtClean="0"/>
                        <a:t>telephone</a:t>
                      </a:r>
                      <a:endParaRPr lang="en-GB" sz="2800" dirty="0"/>
                    </a:p>
                  </a:txBody>
                  <a:tcPr/>
                </a:tc>
                <a:tc>
                  <a:txBody>
                    <a:bodyPr/>
                    <a:lstStyle/>
                    <a:p>
                      <a:pPr algn="ctr"/>
                      <a:r>
                        <a:rPr lang="en-GB" sz="2800" dirty="0" smtClean="0"/>
                        <a:t>groan</a:t>
                      </a:r>
                      <a:endParaRPr lang="en-GB" sz="2800" dirty="0"/>
                    </a:p>
                  </a:txBody>
                  <a:tcPr/>
                </a:tc>
                <a:tc>
                  <a:txBody>
                    <a:bodyPr/>
                    <a:lstStyle/>
                    <a:p>
                      <a:pPr algn="ctr"/>
                      <a:r>
                        <a:rPr lang="en-GB" sz="2800" dirty="0" smtClean="0"/>
                        <a:t>shallow</a:t>
                      </a:r>
                      <a:endParaRPr lang="en-GB" sz="2800" dirty="0"/>
                    </a:p>
                  </a:txBody>
                  <a:tcPr/>
                </a:tc>
                <a:tc>
                  <a:txBody>
                    <a:bodyPr/>
                    <a:lstStyle/>
                    <a:p>
                      <a:pPr algn="ctr"/>
                      <a:r>
                        <a:rPr lang="en-GB" sz="2800" dirty="0" smtClean="0"/>
                        <a:t>potatoes</a:t>
                      </a:r>
                      <a:endParaRPr lang="en-GB" sz="2800" dirty="0"/>
                    </a:p>
                  </a:txBody>
                  <a:tcPr/>
                </a:tc>
              </a:tr>
              <a:tr h="708079">
                <a:tc>
                  <a:txBody>
                    <a:bodyPr/>
                    <a:lstStyle/>
                    <a:p>
                      <a:pPr algn="ctr"/>
                      <a:r>
                        <a:rPr lang="en-GB" sz="2800" dirty="0" smtClean="0"/>
                        <a:t>those</a:t>
                      </a:r>
                      <a:endParaRPr lang="en-GB" sz="2800" dirty="0"/>
                    </a:p>
                  </a:txBody>
                  <a:tcPr/>
                </a:tc>
                <a:tc>
                  <a:txBody>
                    <a:bodyPr/>
                    <a:lstStyle/>
                    <a:p>
                      <a:pPr algn="ctr"/>
                      <a:r>
                        <a:rPr lang="en-GB" sz="2800" dirty="0" smtClean="0"/>
                        <a:t>coal</a:t>
                      </a:r>
                      <a:endParaRPr lang="en-GB" sz="2800" dirty="0"/>
                    </a:p>
                  </a:txBody>
                  <a:tcPr/>
                </a:tc>
                <a:tc>
                  <a:txBody>
                    <a:bodyPr/>
                    <a:lstStyle/>
                    <a:p>
                      <a:pPr algn="ctr"/>
                      <a:r>
                        <a:rPr lang="en-GB" sz="2800" dirty="0" smtClean="0"/>
                        <a:t>tomorrow</a:t>
                      </a:r>
                      <a:endParaRPr lang="en-GB" sz="2800" dirty="0"/>
                    </a:p>
                  </a:txBody>
                  <a:tcPr/>
                </a:tc>
                <a:tc>
                  <a:txBody>
                    <a:bodyPr/>
                    <a:lstStyle/>
                    <a:p>
                      <a:pPr algn="ctr"/>
                      <a:r>
                        <a:rPr lang="en-GB" sz="2800" dirty="0" smtClean="0"/>
                        <a:t>tomatoes</a:t>
                      </a:r>
                      <a:endParaRPr lang="en-GB" sz="2800" dirty="0"/>
                    </a:p>
                  </a:txBody>
                  <a:tcPr/>
                </a:tc>
              </a:tr>
              <a:tr h="708079">
                <a:tc>
                  <a:txBody>
                    <a:bodyPr/>
                    <a:lstStyle/>
                    <a:p>
                      <a:pPr algn="ctr"/>
                      <a:r>
                        <a:rPr lang="en-GB" sz="2800" dirty="0" smtClean="0"/>
                        <a:t>wrote</a:t>
                      </a:r>
                      <a:endParaRPr lang="en-GB" sz="2800" dirty="0"/>
                    </a:p>
                  </a:txBody>
                  <a:tcPr/>
                </a:tc>
                <a:tc>
                  <a:txBody>
                    <a:bodyPr/>
                    <a:lstStyle/>
                    <a:p>
                      <a:pPr algn="ctr"/>
                      <a:r>
                        <a:rPr lang="en-GB" sz="2800" dirty="0" smtClean="0"/>
                        <a:t>soak</a:t>
                      </a:r>
                      <a:endParaRPr lang="en-GB" sz="2800" dirty="0"/>
                    </a:p>
                  </a:txBody>
                  <a:tcPr/>
                </a:tc>
                <a:tc>
                  <a:txBody>
                    <a:bodyPr/>
                    <a:lstStyle/>
                    <a:p>
                      <a:pPr algn="ctr"/>
                      <a:r>
                        <a:rPr lang="en-GB" sz="2800" dirty="0" smtClean="0"/>
                        <a:t>window</a:t>
                      </a:r>
                      <a:endParaRPr lang="en-GB" sz="2800" dirty="0"/>
                    </a:p>
                  </a:txBody>
                  <a:tcPr/>
                </a:tc>
                <a:tc>
                  <a:txBody>
                    <a:bodyPr/>
                    <a:lstStyle/>
                    <a:p>
                      <a:pPr algn="ctr"/>
                      <a:r>
                        <a:rPr lang="en-GB" sz="2800" dirty="0" smtClean="0"/>
                        <a:t>foe</a:t>
                      </a:r>
                      <a:endParaRPr lang="en-GB" sz="2800" dirty="0"/>
                    </a:p>
                  </a:txBody>
                  <a:tcPr/>
                </a:tc>
              </a:tr>
            </a:tbl>
          </a:graphicData>
        </a:graphic>
      </p:graphicFrame>
    </p:spTree>
    <p:extLst>
      <p:ext uri="{BB962C8B-B14F-4D97-AF65-F5344CB8AC3E}">
        <p14:creationId xmlns:p14="http://schemas.microsoft.com/office/powerpoint/2010/main" val="2524752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itle 1"/>
          <p:cNvSpPr txBox="1">
            <a:spLocks/>
          </p:cNvSpPr>
          <p:nvPr/>
        </p:nvSpPr>
        <p:spPr>
          <a:xfrm>
            <a:off x="1150534" y="168261"/>
            <a:ext cx="7125113" cy="595981"/>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2400" u="sng" dirty="0" smtClean="0">
                <a:latin typeface="Comic Sans MS" panose="030F0702030302020204" pitchFamily="66" charset="0"/>
              </a:rPr>
              <a:t>Spelling (David Walliams Group)</a:t>
            </a:r>
          </a:p>
          <a:p>
            <a:pPr algn="ctr"/>
            <a:r>
              <a:rPr lang="en-GB" sz="2400" u="sng" dirty="0" smtClean="0">
                <a:effectLst/>
                <a:latin typeface="Comic Sans MS" panose="030F0702030302020204" pitchFamily="66" charset="0"/>
              </a:rPr>
              <a:t>L.I. I am learning to spell ‘</a:t>
            </a:r>
            <a:r>
              <a:rPr lang="en-GB" sz="2400" u="sng" dirty="0" err="1" smtClean="0">
                <a:effectLst/>
                <a:latin typeface="Comic Sans MS" panose="030F0702030302020204" pitchFamily="66" charset="0"/>
              </a:rPr>
              <a:t>ea</a:t>
            </a:r>
            <a:r>
              <a:rPr lang="en-GB" sz="2400" u="sng" dirty="0" smtClean="0">
                <a:effectLst/>
                <a:latin typeface="Comic Sans MS" panose="030F0702030302020204" pitchFamily="66" charset="0"/>
              </a:rPr>
              <a:t>’ words</a:t>
            </a:r>
            <a:r>
              <a:rPr lang="en-GB" sz="2400" u="sng" dirty="0" smtClean="0">
                <a:latin typeface="Comic Sans MS" panose="030F0702030302020204" pitchFamily="66" charset="0"/>
              </a:rPr>
              <a:t> </a:t>
            </a:r>
            <a:endParaRPr lang="en-GB" sz="2400" u="sng" dirty="0">
              <a:latin typeface="Comic Sans MS" panose="030F0702030302020204" pitchFamily="66" charset="0"/>
            </a:endParaRPr>
          </a:p>
        </p:txBody>
      </p:sp>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12779" y="364680"/>
            <a:ext cx="632145" cy="50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65288" y="1124744"/>
            <a:ext cx="7847656" cy="2862322"/>
          </a:xfrm>
          <a:prstGeom prst="rect">
            <a:avLst/>
          </a:prstGeom>
          <a:noFill/>
        </p:spPr>
        <p:txBody>
          <a:bodyPr wrap="square" rtlCol="0">
            <a:spAutoFit/>
          </a:bodyPr>
          <a:lstStyle/>
          <a:p>
            <a:pPr algn="ctr"/>
            <a:r>
              <a:rPr lang="en-GB" sz="2200" dirty="0" smtClean="0">
                <a:latin typeface="Comic Sans MS" panose="030F0702030302020204" pitchFamily="66" charset="0"/>
              </a:rPr>
              <a:t>You have worked really hard on your ‘</a:t>
            </a:r>
            <a:r>
              <a:rPr lang="en-GB" sz="2200" dirty="0" err="1" smtClean="0">
                <a:latin typeface="Comic Sans MS" panose="030F0702030302020204" pitchFamily="66" charset="0"/>
              </a:rPr>
              <a:t>ea</a:t>
            </a:r>
            <a:r>
              <a:rPr lang="en-GB" sz="2200" dirty="0" smtClean="0">
                <a:latin typeface="Comic Sans MS" panose="030F0702030302020204" pitchFamily="66" charset="0"/>
              </a:rPr>
              <a:t>’ words over the last couple of weeks. Lets have one last look at some different ‘</a:t>
            </a:r>
            <a:r>
              <a:rPr lang="en-GB" sz="2200" dirty="0" err="1" smtClean="0">
                <a:latin typeface="Comic Sans MS" panose="030F0702030302020204" pitchFamily="66" charset="0"/>
              </a:rPr>
              <a:t>ea</a:t>
            </a:r>
            <a:r>
              <a:rPr lang="en-GB" sz="2200" dirty="0" smtClean="0">
                <a:latin typeface="Comic Sans MS" panose="030F0702030302020204" pitchFamily="66" charset="0"/>
              </a:rPr>
              <a:t>’ words before we explore a new sound!</a:t>
            </a:r>
          </a:p>
          <a:p>
            <a:pPr algn="ctr"/>
            <a:endParaRPr lang="en-GB" sz="2200" b="1" u="sng" dirty="0">
              <a:latin typeface="Comic Sans MS" panose="030F0702030302020204" pitchFamily="66" charset="0"/>
            </a:endParaRPr>
          </a:p>
          <a:p>
            <a:pPr algn="ctr"/>
            <a:r>
              <a:rPr lang="en-GB" sz="2200" b="1" u="sng" dirty="0" smtClean="0">
                <a:latin typeface="Comic Sans MS" panose="030F0702030302020204" pitchFamily="66" charset="0"/>
              </a:rPr>
              <a:t>TASK: </a:t>
            </a:r>
            <a:r>
              <a:rPr lang="en-GB" sz="2200" dirty="0" smtClean="0">
                <a:latin typeface="Comic Sans MS" panose="030F0702030302020204" pitchFamily="66" charset="0"/>
              </a:rPr>
              <a:t>click on the link below to see some more words that use the ‘</a:t>
            </a:r>
            <a:r>
              <a:rPr lang="en-GB" sz="2200" dirty="0" err="1" smtClean="0">
                <a:latin typeface="Comic Sans MS" panose="030F0702030302020204" pitchFamily="66" charset="0"/>
              </a:rPr>
              <a:t>ea</a:t>
            </a:r>
            <a:r>
              <a:rPr lang="en-GB" sz="2200" dirty="0" smtClean="0">
                <a:latin typeface="Comic Sans MS" panose="030F0702030302020204" pitchFamily="66" charset="0"/>
              </a:rPr>
              <a:t>’ phoneme.</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19" t="25781" r="37921" b="6250"/>
          <a:stretch/>
        </p:blipFill>
        <p:spPr bwMode="auto">
          <a:xfrm>
            <a:off x="5004047" y="3501008"/>
            <a:ext cx="3836625" cy="295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0844" y="3501008"/>
            <a:ext cx="3923828" cy="2000548"/>
          </a:xfrm>
          <a:prstGeom prst="rect">
            <a:avLst/>
          </a:prstGeom>
          <a:noFill/>
        </p:spPr>
        <p:txBody>
          <a:bodyPr wrap="square" rtlCol="0">
            <a:spAutoFit/>
          </a:bodyPr>
          <a:lstStyle/>
          <a:p>
            <a:pPr algn="ctr"/>
            <a:endParaRPr lang="en-GB" dirty="0">
              <a:latin typeface="Comic Sans MS" panose="030F0702030302020204" pitchFamily="66" charset="0"/>
            </a:endParaRPr>
          </a:p>
          <a:p>
            <a:pPr algn="ctr"/>
            <a:r>
              <a:rPr lang="en-GB" sz="2200" dirty="0">
                <a:latin typeface="Comic Sans MS" panose="030F0702030302020204" pitchFamily="66" charset="0"/>
              </a:rPr>
              <a:t>Click the green football at the bottom of the page and play some of the ‘</a:t>
            </a:r>
            <a:r>
              <a:rPr lang="en-GB" sz="2200" dirty="0" err="1">
                <a:latin typeface="Comic Sans MS" panose="030F0702030302020204" pitchFamily="66" charset="0"/>
              </a:rPr>
              <a:t>ea</a:t>
            </a:r>
            <a:r>
              <a:rPr lang="en-GB" sz="2200" dirty="0">
                <a:latin typeface="Comic Sans MS" panose="030F0702030302020204" pitchFamily="66" charset="0"/>
              </a:rPr>
              <a:t>’ online games! </a:t>
            </a:r>
          </a:p>
          <a:p>
            <a:endParaRPr lang="en-GB" dirty="0"/>
          </a:p>
        </p:txBody>
      </p:sp>
      <p:sp>
        <p:nvSpPr>
          <p:cNvPr id="4" name="Rounded Rectangular Callout 3"/>
          <p:cNvSpPr/>
          <p:nvPr/>
        </p:nvSpPr>
        <p:spPr>
          <a:xfrm>
            <a:off x="336401" y="3501008"/>
            <a:ext cx="4252715" cy="2000548"/>
          </a:xfrm>
          <a:prstGeom prst="wedgeRoundRectCallout">
            <a:avLst>
              <a:gd name="adj1" fmla="val 60246"/>
              <a:gd name="adj2" fmla="val 425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181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67594"/>
            <a:ext cx="7125113" cy="595981"/>
          </a:xfrm>
        </p:spPr>
        <p:txBody>
          <a:bodyPr>
            <a:noAutofit/>
          </a:bodyPr>
          <a:lstStyle/>
          <a:p>
            <a:pPr algn="ctr"/>
            <a:r>
              <a:rPr lang="en-GB" sz="4400" b="1" u="sng" dirty="0" smtClean="0">
                <a:latin typeface="Comic Sans MS" panose="030F0702030302020204" pitchFamily="66" charset="0"/>
              </a:rPr>
              <a:t>Reading </a:t>
            </a:r>
            <a:endParaRPr lang="en-GB" sz="4400" b="1" u="sng"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917575" y="814819"/>
            <a:ext cx="7623249" cy="1815882"/>
          </a:xfrm>
          <a:prstGeom prst="rect">
            <a:avLst/>
          </a:prstGeom>
          <a:noFill/>
        </p:spPr>
        <p:txBody>
          <a:bodyPr wrap="square" rtlCol="0">
            <a:spAutoFit/>
          </a:bodyPr>
          <a:lstStyle/>
          <a:p>
            <a:pPr algn="ctr"/>
            <a:r>
              <a:rPr lang="en-GB" sz="2000" b="1" u="sng" dirty="0" smtClean="0">
                <a:latin typeface="Comic Sans MS" panose="030F0702030302020204" pitchFamily="66" charset="0"/>
              </a:rPr>
              <a:t>L.I I am using different reading strategies to help me understand my book</a:t>
            </a:r>
          </a:p>
          <a:p>
            <a:endParaRPr lang="en-GB" sz="2400" dirty="0" smtClean="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a:p>
            <a:pPr marL="457200" indent="-457200">
              <a:buFont typeface="+mj-lt"/>
              <a:buAutoNum type="arabicPeriod"/>
            </a:pPr>
            <a:endParaRPr lang="en-GB" sz="24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504528"/>
            <a:ext cx="1017550" cy="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12775" y="1632286"/>
            <a:ext cx="7923063" cy="2677656"/>
          </a:xfrm>
          <a:prstGeom prst="rect">
            <a:avLst/>
          </a:prstGeom>
          <a:noFill/>
        </p:spPr>
        <p:txBody>
          <a:bodyPr wrap="square" rtlCol="0">
            <a:spAutoFit/>
          </a:bodyPr>
          <a:lstStyle/>
          <a:p>
            <a:pPr algn="ctr" fontAlgn="base"/>
            <a:endParaRPr lang="en-GB" sz="2400" i="1" dirty="0" smtClean="0">
              <a:latin typeface="Comic Sans MS" panose="030F0702030302020204" pitchFamily="66" charset="0"/>
            </a:endParaRPr>
          </a:p>
          <a:p>
            <a:pPr algn="ctr"/>
            <a:endParaRPr lang="en-GB" sz="2600" b="1" i="1" u="sng" dirty="0" smtClean="0">
              <a:latin typeface="Comic Sans MS" panose="030F0702030302020204" pitchFamily="66" charset="0"/>
            </a:endParaRPr>
          </a:p>
          <a:p>
            <a:pPr fontAlgn="base"/>
            <a:endParaRPr lang="en-GB" sz="2400" i="1" dirty="0" smtClean="0"/>
          </a:p>
          <a:p>
            <a:pPr fontAlgn="base"/>
            <a:endParaRPr lang="en-GB" sz="2400" i="1" dirty="0" smtClean="0"/>
          </a:p>
          <a:p>
            <a:pPr algn="ctr"/>
            <a:endParaRPr lang="en-GB" sz="2600" b="1" i="1" dirty="0">
              <a:latin typeface="Comic Sans MS" panose="030F0702030302020204" pitchFamily="66" charset="0"/>
            </a:endParaRPr>
          </a:p>
          <a:p>
            <a:pPr algn="ctr"/>
            <a:endParaRPr lang="en-GB" sz="2600" b="1" i="1" dirty="0" smtClean="0">
              <a:latin typeface="Comic Sans MS" panose="030F0702030302020204" pitchFamily="66" charset="0"/>
            </a:endParaRPr>
          </a:p>
          <a:p>
            <a:endParaRPr lang="en-GB" dirty="0"/>
          </a:p>
        </p:txBody>
      </p:sp>
      <p:sp>
        <p:nvSpPr>
          <p:cNvPr id="3" name="Rectangle 2"/>
          <p:cNvSpPr/>
          <p:nvPr/>
        </p:nvSpPr>
        <p:spPr>
          <a:xfrm>
            <a:off x="307975" y="1722760"/>
            <a:ext cx="8656513" cy="3970318"/>
          </a:xfrm>
          <a:prstGeom prst="rect">
            <a:avLst/>
          </a:prstGeom>
        </p:spPr>
        <p:txBody>
          <a:bodyPr wrap="square">
            <a:spAutoFit/>
          </a:bodyPr>
          <a:lstStyle/>
          <a:p>
            <a:pPr fontAlgn="base"/>
            <a:r>
              <a:rPr lang="en-GB" sz="2800" b="1" i="1" u="sng" dirty="0"/>
              <a:t>David Walliams</a:t>
            </a:r>
            <a:r>
              <a:rPr lang="en-GB" sz="2800" b="1" u="sng" dirty="0"/>
              <a:t>: </a:t>
            </a:r>
            <a:endParaRPr lang="en-GB" sz="2800" b="1" u="sng" dirty="0" smtClean="0"/>
          </a:p>
          <a:p>
            <a:pPr fontAlgn="base"/>
            <a:r>
              <a:rPr lang="en-GB" sz="2800" b="1" dirty="0" smtClean="0"/>
              <a:t>New </a:t>
            </a:r>
            <a:r>
              <a:rPr lang="en-GB" sz="2800" b="1" dirty="0"/>
              <a:t>book!:</a:t>
            </a:r>
            <a:r>
              <a:rPr lang="en-GB" sz="2800" dirty="0"/>
              <a:t> </a:t>
            </a:r>
            <a:r>
              <a:rPr lang="en-GB" sz="2800" dirty="0">
                <a:hlinkClick r:id="rId4"/>
              </a:rPr>
              <a:t>t-or-1117-the-zoo-vet-story-powerpoint_ver_2</a:t>
            </a:r>
            <a:endParaRPr lang="en-GB" sz="2800" dirty="0"/>
          </a:p>
          <a:p>
            <a:pPr fontAlgn="base"/>
            <a:r>
              <a:rPr lang="en-GB" sz="2800" b="1" dirty="0"/>
              <a:t>Task –</a:t>
            </a:r>
            <a:r>
              <a:rPr lang="en-GB" sz="2800" dirty="0"/>
              <a:t> </a:t>
            </a:r>
            <a:r>
              <a:rPr lang="en-GB" sz="2800" dirty="0">
                <a:hlinkClick r:id="rId5"/>
              </a:rPr>
              <a:t>t-or-1114-the-zoo-vet-what-am-i-animal-powerpoint_ver_2</a:t>
            </a:r>
            <a:endParaRPr lang="en-GB" sz="2800" dirty="0"/>
          </a:p>
          <a:p>
            <a:pPr fontAlgn="base"/>
            <a:endParaRPr lang="en-GB" sz="2800" i="1" dirty="0" smtClean="0"/>
          </a:p>
          <a:p>
            <a:pPr fontAlgn="base"/>
            <a:r>
              <a:rPr lang="en-GB" sz="2800" b="1" i="1" u="sng" dirty="0" smtClean="0"/>
              <a:t>Roald </a:t>
            </a:r>
            <a:r>
              <a:rPr lang="en-GB" sz="2800" b="1" i="1" u="sng" dirty="0"/>
              <a:t>Dahl:</a:t>
            </a:r>
            <a:r>
              <a:rPr lang="en-GB" sz="2800" i="1" dirty="0"/>
              <a:t> </a:t>
            </a:r>
            <a:r>
              <a:rPr lang="en-GB" sz="2800" i="1" dirty="0">
                <a:hlinkClick r:id="rId6"/>
              </a:rPr>
              <a:t>Chapter 14 – </a:t>
            </a:r>
            <a:r>
              <a:rPr lang="en-GB" sz="2800" i="1" dirty="0" err="1">
                <a:hlinkClick r:id="rId6"/>
              </a:rPr>
              <a:t>Visulisation</a:t>
            </a:r>
            <a:endParaRPr lang="en-GB" sz="2800" dirty="0"/>
          </a:p>
          <a:p>
            <a:pPr fontAlgn="base"/>
            <a:endParaRPr lang="en-GB" sz="2800" i="1" dirty="0" smtClean="0"/>
          </a:p>
          <a:p>
            <a:pPr fontAlgn="base"/>
            <a:r>
              <a:rPr lang="en-GB" sz="2800" b="1" i="1" u="sng" dirty="0" smtClean="0"/>
              <a:t>Tom </a:t>
            </a:r>
            <a:r>
              <a:rPr lang="en-GB" sz="2800" b="1" i="1" u="sng" dirty="0"/>
              <a:t>Fletcher</a:t>
            </a:r>
            <a:r>
              <a:rPr lang="en-GB" sz="2800" b="1" u="sng" dirty="0"/>
              <a:t>:</a:t>
            </a:r>
            <a:r>
              <a:rPr lang="en-GB" sz="2800" u="sng" dirty="0"/>
              <a:t> </a:t>
            </a:r>
            <a:r>
              <a:rPr lang="en-GB" sz="2800" dirty="0">
                <a:hlinkClick r:id="rId7"/>
              </a:rPr>
              <a:t>Chapter 5 – Prior Knowledge</a:t>
            </a:r>
            <a:endParaRPr lang="en-GB" sz="2800" dirty="0"/>
          </a:p>
        </p:txBody>
      </p:sp>
    </p:spTree>
    <p:extLst>
      <p:ext uri="{BB962C8B-B14F-4D97-AF65-F5344CB8AC3E}">
        <p14:creationId xmlns:p14="http://schemas.microsoft.com/office/powerpoint/2010/main" val="190963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1)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699980"/>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8082363" y="93856"/>
            <a:ext cx="828039" cy="606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810" y="855456"/>
            <a:ext cx="8036007" cy="830997"/>
          </a:xfrm>
          <a:prstGeom prst="rect">
            <a:avLst/>
          </a:prstGeom>
          <a:noFill/>
        </p:spPr>
        <p:txBody>
          <a:bodyPr wrap="square" rtlCol="0">
            <a:spAutoFit/>
          </a:bodyPr>
          <a:lstStyle/>
          <a:p>
            <a:pPr algn="ctr"/>
            <a:r>
              <a:rPr lang="en-GB" sz="2400" b="1" dirty="0" smtClean="0"/>
              <a:t>L.I. I am learning how to use division to find the fraction of an amoun</a:t>
            </a:r>
            <a:r>
              <a:rPr lang="en-GB" sz="2400" b="1" dirty="0"/>
              <a:t>t</a:t>
            </a:r>
            <a:r>
              <a:rPr lang="en-GB" sz="2400" b="1" dirty="0" smtClean="0"/>
              <a:t> </a:t>
            </a:r>
            <a:endParaRPr lang="en-GB" sz="2400" b="1" dirty="0"/>
          </a:p>
        </p:txBody>
      </p:sp>
      <mc:AlternateContent xmlns:mc="http://schemas.openxmlformats.org/markup-compatibility/2006" xmlns:a14="http://schemas.microsoft.com/office/drawing/2010/main">
        <mc:Choice Requires="a14">
          <p:sp>
            <p:nvSpPr>
              <p:cNvPr id="8" name="TextBox 7"/>
              <p:cNvSpPr txBox="1"/>
              <p:nvPr/>
            </p:nvSpPr>
            <p:spPr>
              <a:xfrm>
                <a:off x="460375" y="1844824"/>
                <a:ext cx="8282442" cy="4220258"/>
              </a:xfrm>
              <a:prstGeom prst="rect">
                <a:avLst/>
              </a:prstGeom>
              <a:noFill/>
            </p:spPr>
            <p:txBody>
              <a:bodyPr wrap="square" rtlCol="0">
                <a:spAutoFit/>
              </a:bodyPr>
              <a:lstStyle/>
              <a:p>
                <a:pPr algn="ctr"/>
                <a:r>
                  <a:rPr lang="en-GB" sz="2000" dirty="0" smtClean="0"/>
                  <a:t>I am at a friends house and we have </a:t>
                </a:r>
                <a:r>
                  <a:rPr lang="en-GB" sz="2000" b="1" dirty="0" smtClean="0"/>
                  <a:t>8</a:t>
                </a:r>
                <a:r>
                  <a:rPr lang="en-GB" sz="2000" dirty="0" smtClean="0"/>
                  <a:t> sweets.</a:t>
                </a:r>
              </a:p>
              <a:p>
                <a:pPr algn="ctr"/>
                <a:endParaRPr lang="en-GB" sz="2000" dirty="0"/>
              </a:p>
              <a:p>
                <a:pPr algn="ctr"/>
                <a:r>
                  <a:rPr lang="en-GB" sz="2000" dirty="0" smtClean="0"/>
                  <a:t>As there are </a:t>
                </a:r>
                <a:r>
                  <a:rPr lang="en-GB" sz="2000" b="1" dirty="0" smtClean="0"/>
                  <a:t>2</a:t>
                </a:r>
                <a:r>
                  <a:rPr lang="en-GB" sz="2000" dirty="0" smtClean="0"/>
                  <a:t> of us, we need to share the sweets </a:t>
                </a:r>
                <a:r>
                  <a:rPr lang="en-GB" sz="2000" b="1" dirty="0" smtClean="0"/>
                  <a:t>equally </a:t>
                </a:r>
                <a:r>
                  <a:rPr lang="en-GB" sz="2000" dirty="0" smtClean="0"/>
                  <a:t>(so that we both have the same amount) by halving them!</a:t>
                </a:r>
              </a:p>
              <a:p>
                <a:pPr algn="ctr"/>
                <a:endParaRPr lang="en-GB" sz="2000" dirty="0"/>
              </a:p>
              <a:p>
                <a:pPr algn="ctr"/>
                <a:r>
                  <a:rPr lang="en-GB" sz="2000" b="1" dirty="0" smtClean="0"/>
                  <a:t>So, we must find   </a:t>
                </a:r>
                <a14:m>
                  <m:oMath xmlns:m="http://schemas.openxmlformats.org/officeDocument/2006/math">
                    <m:f>
                      <m:fPr>
                        <m:ctrlPr>
                          <a:rPr lang="en-GB" sz="2000" b="1" i="1" smtClean="0">
                            <a:latin typeface="Cambria Math"/>
                          </a:rPr>
                        </m:ctrlPr>
                      </m:fPr>
                      <m:num>
                        <m:r>
                          <a:rPr lang="en-GB" sz="2000" b="1" i="1" smtClean="0">
                            <a:latin typeface="Cambria Math"/>
                          </a:rPr>
                          <m:t>𝟏</m:t>
                        </m:r>
                      </m:num>
                      <m:den>
                        <m:r>
                          <a:rPr lang="en-GB" sz="2000" b="1" i="1" smtClean="0">
                            <a:latin typeface="Cambria Math"/>
                          </a:rPr>
                          <m:t>𝟐</m:t>
                        </m:r>
                      </m:den>
                    </m:f>
                    <m:r>
                      <a:rPr lang="en-GB" sz="2000" b="1" i="1" smtClean="0">
                        <a:latin typeface="Cambria Math"/>
                      </a:rPr>
                      <m:t> </m:t>
                    </m:r>
                    <m:r>
                      <a:rPr lang="en-GB" sz="2000" b="1" i="1" smtClean="0">
                        <a:latin typeface="Cambria Math"/>
                      </a:rPr>
                      <m:t>𝒐𝒇</m:t>
                    </m:r>
                    <m:r>
                      <a:rPr lang="en-GB" sz="2000" b="1" i="1" smtClean="0">
                        <a:latin typeface="Cambria Math"/>
                      </a:rPr>
                      <m:t> </m:t>
                    </m:r>
                    <m:r>
                      <a:rPr lang="en-GB" sz="2000" b="1" i="1" smtClean="0">
                        <a:latin typeface="Cambria Math"/>
                      </a:rPr>
                      <m:t>𝟖</m:t>
                    </m:r>
                  </m:oMath>
                </a14:m>
                <a:endParaRPr lang="en-GB" sz="2000" b="1" dirty="0" smtClean="0"/>
              </a:p>
              <a:p>
                <a:pPr algn="ctr"/>
                <a:endParaRPr lang="en-GB" sz="2000" dirty="0" smtClean="0"/>
              </a:p>
              <a:p>
                <a:pPr algn="ctr"/>
                <a:r>
                  <a:rPr lang="en-GB" sz="2000" dirty="0" smtClean="0"/>
                  <a:t>We can do this simply by dividing </a:t>
                </a:r>
                <a:r>
                  <a:rPr lang="en-GB" sz="2000" b="1" dirty="0" smtClean="0"/>
                  <a:t>8</a:t>
                </a:r>
                <a:r>
                  <a:rPr lang="en-GB" sz="2000" dirty="0" smtClean="0"/>
                  <a:t> (the amount of sweets by </a:t>
                </a:r>
                <a:r>
                  <a:rPr lang="en-GB" sz="2000" b="1" dirty="0" smtClean="0"/>
                  <a:t>2</a:t>
                </a:r>
                <a:r>
                  <a:rPr lang="en-GB" sz="2000" dirty="0" smtClean="0"/>
                  <a:t> (the denominator, or bottom number, of the fraction!) </a:t>
                </a:r>
              </a:p>
              <a:p>
                <a:pPr algn="ctr"/>
                <a:endParaRPr lang="en-GB" sz="2000" dirty="0"/>
              </a:p>
              <a:p>
                <a:pPr algn="ctr"/>
                <a:r>
                  <a:rPr lang="en-GB" sz="2000" b="1" dirty="0" smtClean="0"/>
                  <a:t>8 ÷ 2 = 4</a:t>
                </a:r>
              </a:p>
              <a:p>
                <a:pPr algn="ctr"/>
                <a:endParaRPr lang="en-GB" sz="2000" dirty="0"/>
              </a:p>
              <a:p>
                <a:pPr algn="ctr"/>
                <a:r>
                  <a:rPr lang="en-GB" sz="2000" b="1" dirty="0" smtClean="0"/>
                  <a:t>Each person gets 4 sweets each!</a:t>
                </a:r>
                <a:r>
                  <a:rPr lang="en-GB" sz="2000" dirty="0" smtClean="0"/>
                  <a:t> </a:t>
                </a:r>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60375" y="1844824"/>
                <a:ext cx="8282442" cy="4220258"/>
              </a:xfrm>
              <a:prstGeom prst="rect">
                <a:avLst/>
              </a:prstGeom>
              <a:blipFill rotWithShape="1">
                <a:blip r:embed="rId6"/>
                <a:stretch>
                  <a:fillRect l="-589" t="-723" r="-1473" b="-1879"/>
                </a:stretch>
              </a:blipFill>
            </p:spPr>
            <p:txBody>
              <a:bodyPr/>
              <a:lstStyle/>
              <a:p>
                <a:r>
                  <a:rPr lang="en-GB">
                    <a:noFill/>
                  </a:rPr>
                  <a:t> </a:t>
                </a:r>
              </a:p>
            </p:txBody>
          </p:sp>
        </mc:Fallback>
      </mc:AlternateContent>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3539" y="5085184"/>
            <a:ext cx="1412843" cy="1321495"/>
          </a:xfrm>
          <a:prstGeom prst="rect">
            <a:avLst/>
          </a:prstGeom>
        </p:spPr>
      </p:pic>
    </p:spTree>
    <p:extLst>
      <p:ext uri="{BB962C8B-B14F-4D97-AF65-F5344CB8AC3E}">
        <p14:creationId xmlns:p14="http://schemas.microsoft.com/office/powerpoint/2010/main" val="65230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a:t>
            </a:r>
            <a:r>
              <a:rPr lang="en-GB" sz="3200" u="sng" dirty="0">
                <a:latin typeface="Comic Sans MS" panose="030F0702030302020204" pitchFamily="66" charset="0"/>
              </a:rPr>
              <a:t>2</a:t>
            </a:r>
            <a:r>
              <a:rPr lang="en-GB" sz="3200" u="sng" dirty="0" smtClean="0">
                <a:latin typeface="Comic Sans MS" panose="030F0702030302020204" pitchFamily="66" charset="0"/>
              </a:rPr>
              <a:t>)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699980"/>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8082363" y="93856"/>
            <a:ext cx="828039" cy="606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810" y="855456"/>
            <a:ext cx="8036007" cy="830997"/>
          </a:xfrm>
          <a:prstGeom prst="rect">
            <a:avLst/>
          </a:prstGeom>
          <a:noFill/>
        </p:spPr>
        <p:txBody>
          <a:bodyPr wrap="square" rtlCol="0">
            <a:spAutoFit/>
          </a:bodyPr>
          <a:lstStyle/>
          <a:p>
            <a:pPr algn="ctr"/>
            <a:r>
              <a:rPr lang="en-GB" sz="2400" b="1" dirty="0" smtClean="0"/>
              <a:t>L.I. I am learning how to use division to find the fraction of an amoun</a:t>
            </a:r>
            <a:r>
              <a:rPr lang="en-GB" sz="2400" b="1" dirty="0"/>
              <a:t>t</a:t>
            </a:r>
            <a:r>
              <a:rPr lang="en-GB" sz="2400" b="1" dirty="0" smtClean="0"/>
              <a:t> </a:t>
            </a:r>
            <a:endParaRPr lang="en-GB" sz="2400" b="1" dirty="0"/>
          </a:p>
        </p:txBody>
      </p:sp>
      <p:sp>
        <p:nvSpPr>
          <p:cNvPr id="8" name="TextBox 7"/>
          <p:cNvSpPr txBox="1"/>
          <p:nvPr/>
        </p:nvSpPr>
        <p:spPr>
          <a:xfrm>
            <a:off x="460375" y="1844824"/>
            <a:ext cx="8282442" cy="400110"/>
          </a:xfrm>
          <a:prstGeom prst="rect">
            <a:avLst/>
          </a:prstGeom>
          <a:noFill/>
        </p:spPr>
        <p:txBody>
          <a:bodyPr wrap="square" rtlCol="0">
            <a:spAutoFit/>
          </a:bodyPr>
          <a:lstStyle/>
          <a:p>
            <a:pPr algn="ctr"/>
            <a:endParaRPr lang="en-GB" sz="20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6571" y="2334795"/>
            <a:ext cx="2556230" cy="2390956"/>
          </a:xfrm>
          <a:prstGeom prst="rect">
            <a:avLst/>
          </a:prstGeom>
        </p:spPr>
      </p:pic>
      <p:sp>
        <p:nvSpPr>
          <p:cNvPr id="3" name="TextBox 2"/>
          <p:cNvSpPr txBox="1"/>
          <p:nvPr/>
        </p:nvSpPr>
        <p:spPr>
          <a:xfrm>
            <a:off x="706810" y="2334795"/>
            <a:ext cx="4369246" cy="2677656"/>
          </a:xfrm>
          <a:prstGeom prst="rect">
            <a:avLst/>
          </a:prstGeom>
          <a:noFill/>
        </p:spPr>
        <p:txBody>
          <a:bodyPr wrap="square" rtlCol="0">
            <a:spAutoFit/>
          </a:bodyPr>
          <a:lstStyle/>
          <a:p>
            <a:pPr algn="ctr"/>
            <a:r>
              <a:rPr lang="en-GB" sz="2800" dirty="0" smtClean="0"/>
              <a:t>So, to half a number we always </a:t>
            </a:r>
            <a:r>
              <a:rPr lang="en-GB" sz="2800" b="1" dirty="0" smtClean="0"/>
              <a:t>divide it by 2!</a:t>
            </a:r>
          </a:p>
          <a:p>
            <a:pPr algn="ctr"/>
            <a:endParaRPr lang="en-GB" sz="2800" b="1" dirty="0"/>
          </a:p>
          <a:p>
            <a:pPr algn="ctr"/>
            <a:r>
              <a:rPr lang="en-GB" sz="2800" b="1" dirty="0" smtClean="0"/>
              <a:t>Have a look at the following slides to see some examples. </a:t>
            </a:r>
            <a:endParaRPr lang="en-GB" sz="2800" b="1" dirty="0"/>
          </a:p>
        </p:txBody>
      </p:sp>
      <p:sp>
        <p:nvSpPr>
          <p:cNvPr id="6" name="Rounded Rectangular Callout 5"/>
          <p:cNvSpPr/>
          <p:nvPr/>
        </p:nvSpPr>
        <p:spPr>
          <a:xfrm>
            <a:off x="460375" y="2044879"/>
            <a:ext cx="4903713" cy="3256329"/>
          </a:xfrm>
          <a:prstGeom prst="wedgeRoundRectCallout">
            <a:avLst>
              <a:gd name="adj1" fmla="val 62903"/>
              <a:gd name="adj2" fmla="val -145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2052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3429</TotalTime>
  <Words>1273</Words>
  <Application>Microsoft Office PowerPoint</Application>
  <PresentationFormat>On-screen Show (4:3)</PresentationFormat>
  <Paragraphs>170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 Tuesday 19th May  </vt:lpstr>
      <vt:lpstr>Health and Wellbeing </vt:lpstr>
      <vt:lpstr>Spelling slide 1 (Tom Fletcher &amp; Roald Dahl groups) </vt:lpstr>
      <vt:lpstr>Spelling slide 2 (Tom Fletcher &amp; Roald Dahl groups) </vt:lpstr>
      <vt:lpstr>Spelling slide 3 (Tom Fletcher &amp; Roald Dahl groups) </vt:lpstr>
      <vt:lpstr>PowerPoint Presentation</vt:lpstr>
      <vt:lpstr>Reading </vt:lpstr>
      <vt:lpstr>Maths (slide 1)   </vt:lpstr>
      <vt:lpstr>Maths (slide 2)   </vt:lpstr>
      <vt:lpstr>Finding Half (½)</vt:lpstr>
      <vt:lpstr>Finding Half (½)</vt:lpstr>
      <vt:lpstr>Finding Half (½)</vt:lpstr>
      <vt:lpstr>Finding Half (½)</vt:lpstr>
      <vt:lpstr>Finding Half (½)</vt:lpstr>
      <vt:lpstr>Maths (slide 2)   </vt:lpstr>
      <vt:lpstr>Religious Education </vt:lpstr>
      <vt:lpstr>Religious Education </vt:lpstr>
      <vt:lpstr>Religious Education </vt:lpstr>
      <vt:lpstr>Religious Education </vt:lpstr>
      <vt:lpstr>Religious Education </vt:lpstr>
      <vt:lpstr>Religious Education </vt:lpstr>
      <vt:lpstr>Religious Education </vt:lpstr>
      <vt:lpstr>Religious Education </vt:lpstr>
      <vt:lpstr>Religious Education </vt:lpstr>
      <vt:lpstr>Feel free to leave comments / questions on Teams throughout the day and I will try my best to get back to you.  Enjoy your day, Primary 4!</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Craig Paterson</cp:lastModifiedBy>
  <cp:revision>294</cp:revision>
  <dcterms:created xsi:type="dcterms:W3CDTF">2020-03-21T18:06:53Z</dcterms:created>
  <dcterms:modified xsi:type="dcterms:W3CDTF">2020-05-19T08:01:51Z</dcterms:modified>
</cp:coreProperties>
</file>