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B646A79E-0590-4A96-B883-7FAB9E3701CB}" type="datetimeFigureOut">
              <a:rPr lang="en-GB" smtClean="0"/>
              <a:t>18/05/2020</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9C04234-A7C7-47C0-A4A1-D12B99405D5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46A79E-0590-4A96-B883-7FAB9E3701CB}"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04234-A7C7-47C0-A4A1-D12B99405D5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46A79E-0590-4A96-B883-7FAB9E3701CB}"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04234-A7C7-47C0-A4A1-D12B99405D5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B646A79E-0590-4A96-B883-7FAB9E3701CB}" type="datetimeFigureOut">
              <a:rPr lang="en-GB" smtClean="0"/>
              <a:t>18/05/2020</a:t>
            </a:fld>
            <a:endParaRPr lang="en-GB"/>
          </a:p>
        </p:txBody>
      </p:sp>
      <p:sp>
        <p:nvSpPr>
          <p:cNvPr id="5" name="Footer Placeholder 4"/>
          <p:cNvSpPr>
            <a:spLocks noGrp="1"/>
          </p:cNvSpPr>
          <p:nvPr>
            <p:ph type="ftr" sz="quarter" idx="11"/>
          </p:nvPr>
        </p:nvSpPr>
        <p:spPr>
          <a:xfrm>
            <a:off x="457200" y="6480969"/>
            <a:ext cx="4260056" cy="300831"/>
          </a:xfrm>
        </p:spPr>
        <p:txBody>
          <a:bodyPr/>
          <a:lstStyle/>
          <a:p>
            <a:endParaRPr lang="en-GB"/>
          </a:p>
        </p:txBody>
      </p:sp>
      <p:sp>
        <p:nvSpPr>
          <p:cNvPr id="6" name="Slide Number Placeholder 5"/>
          <p:cNvSpPr>
            <a:spLocks noGrp="1"/>
          </p:cNvSpPr>
          <p:nvPr>
            <p:ph type="sldNum" sz="quarter" idx="12"/>
          </p:nvPr>
        </p:nvSpPr>
        <p:spPr/>
        <p:txBody>
          <a:bodyPr/>
          <a:lstStyle/>
          <a:p>
            <a:fld id="{99C04234-A7C7-47C0-A4A1-D12B99405D5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646A79E-0590-4A96-B883-7FAB9E3701CB}" type="datetimeFigureOut">
              <a:rPr lang="en-GB" smtClean="0"/>
              <a:t>18/05/2020</a:t>
            </a:fld>
            <a:endParaRPr lang="en-GB"/>
          </a:p>
        </p:txBody>
      </p:sp>
      <p:sp>
        <p:nvSpPr>
          <p:cNvPr id="5" name="Footer Placeholder 4"/>
          <p:cNvSpPr>
            <a:spLocks noGrp="1"/>
          </p:cNvSpPr>
          <p:nvPr>
            <p:ph type="ftr" sz="quarter" idx="11"/>
          </p:nvPr>
        </p:nvSpPr>
        <p:spPr>
          <a:xfrm>
            <a:off x="2619376" y="6480969"/>
            <a:ext cx="4260056" cy="300831"/>
          </a:xfrm>
        </p:spPr>
        <p:txBody>
          <a:bodyPr/>
          <a:lstStyle/>
          <a:p>
            <a:endParaRPr lang="en-GB"/>
          </a:p>
        </p:txBody>
      </p:sp>
      <p:sp>
        <p:nvSpPr>
          <p:cNvPr id="6" name="Slide Number Placeholder 5"/>
          <p:cNvSpPr>
            <a:spLocks noGrp="1"/>
          </p:cNvSpPr>
          <p:nvPr>
            <p:ph type="sldNum" sz="quarter" idx="12"/>
          </p:nvPr>
        </p:nvSpPr>
        <p:spPr>
          <a:xfrm>
            <a:off x="8451056" y="809624"/>
            <a:ext cx="502920" cy="300831"/>
          </a:xfrm>
        </p:spPr>
        <p:txBody>
          <a:bodyPr/>
          <a:lstStyle/>
          <a:p>
            <a:fld id="{99C04234-A7C7-47C0-A4A1-D12B99405D59}" type="slidenum">
              <a:rPr lang="en-GB" smtClean="0"/>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646A79E-0590-4A96-B883-7FAB9E3701CB}" type="datetimeFigureOut">
              <a:rPr lang="en-GB" smtClean="0"/>
              <a:t>18/05/2020</a:t>
            </a:fld>
            <a:endParaRPr lang="en-GB"/>
          </a:p>
        </p:txBody>
      </p:sp>
      <p:sp>
        <p:nvSpPr>
          <p:cNvPr id="6" name="Footer Placeholder 5"/>
          <p:cNvSpPr>
            <a:spLocks noGrp="1"/>
          </p:cNvSpPr>
          <p:nvPr>
            <p:ph type="ftr" sz="quarter" idx="11"/>
          </p:nvPr>
        </p:nvSpPr>
        <p:spPr>
          <a:xfrm>
            <a:off x="457200" y="6480969"/>
            <a:ext cx="4260056" cy="301752"/>
          </a:xfrm>
        </p:spPr>
        <p:txBody>
          <a:bodyPr/>
          <a:lstStyle/>
          <a:p>
            <a:endParaRPr lang="en-GB"/>
          </a:p>
        </p:txBody>
      </p:sp>
      <p:sp>
        <p:nvSpPr>
          <p:cNvPr id="7" name="Slide Number Placeholder 6"/>
          <p:cNvSpPr>
            <a:spLocks noGrp="1"/>
          </p:cNvSpPr>
          <p:nvPr>
            <p:ph type="sldNum" sz="quarter" idx="12"/>
          </p:nvPr>
        </p:nvSpPr>
        <p:spPr>
          <a:xfrm>
            <a:off x="7589520" y="6480969"/>
            <a:ext cx="502920" cy="301752"/>
          </a:xfrm>
        </p:spPr>
        <p:txBody>
          <a:bodyPr/>
          <a:lstStyle/>
          <a:p>
            <a:fld id="{99C04234-A7C7-47C0-A4A1-D12B99405D5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B646A79E-0590-4A96-B883-7FAB9E3701CB}" type="datetimeFigureOut">
              <a:rPr lang="en-GB" smtClean="0"/>
              <a:t>18/05/2020</a:t>
            </a:fld>
            <a:endParaRPr lang="en-GB"/>
          </a:p>
        </p:txBody>
      </p:sp>
      <p:sp>
        <p:nvSpPr>
          <p:cNvPr id="8" name="Footer Placeholder 7"/>
          <p:cNvSpPr>
            <a:spLocks noGrp="1"/>
          </p:cNvSpPr>
          <p:nvPr>
            <p:ph type="ftr" sz="quarter" idx="11"/>
          </p:nvPr>
        </p:nvSpPr>
        <p:spPr>
          <a:xfrm>
            <a:off x="457200" y="6480969"/>
            <a:ext cx="4261104" cy="301752"/>
          </a:xfrm>
        </p:spPr>
        <p:txBody>
          <a:bodyPr/>
          <a:lstStyle/>
          <a:p>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9C04234-A7C7-47C0-A4A1-D12B99405D59}"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46A79E-0590-4A96-B883-7FAB9E3701CB}" type="datetimeFigureOut">
              <a:rPr lang="en-GB" smtClean="0"/>
              <a:t>18/05/2020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C04234-A7C7-47C0-A4A1-D12B99405D5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646A79E-0590-4A96-B883-7FAB9E3701CB}" type="datetimeFigureOut">
              <a:rPr lang="en-GB" smtClean="0"/>
              <a:t>18/05/2020</a:t>
            </a:fld>
            <a:endParaRPr lang="en-GB"/>
          </a:p>
        </p:txBody>
      </p:sp>
      <p:sp>
        <p:nvSpPr>
          <p:cNvPr id="3" name="Footer Placeholder 2"/>
          <p:cNvSpPr>
            <a:spLocks noGrp="1"/>
          </p:cNvSpPr>
          <p:nvPr>
            <p:ph type="ftr" sz="quarter" idx="11"/>
          </p:nvPr>
        </p:nvSpPr>
        <p:spPr>
          <a:xfrm>
            <a:off x="457200" y="6481890"/>
            <a:ext cx="4260056" cy="300831"/>
          </a:xfrm>
        </p:spPr>
        <p:txBody>
          <a:bodyPr/>
          <a:lstStyle/>
          <a:p>
            <a:endParaRPr lang="en-GB"/>
          </a:p>
        </p:txBody>
      </p:sp>
      <p:sp>
        <p:nvSpPr>
          <p:cNvPr id="4" name="Slide Number Placeholder 3"/>
          <p:cNvSpPr>
            <a:spLocks noGrp="1"/>
          </p:cNvSpPr>
          <p:nvPr>
            <p:ph type="sldNum" sz="quarter" idx="12"/>
          </p:nvPr>
        </p:nvSpPr>
        <p:spPr>
          <a:xfrm>
            <a:off x="7589520" y="6480969"/>
            <a:ext cx="502920" cy="301752"/>
          </a:xfrm>
        </p:spPr>
        <p:txBody>
          <a:bodyPr/>
          <a:lstStyle/>
          <a:p>
            <a:fld id="{99C04234-A7C7-47C0-A4A1-D12B99405D5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646A79E-0590-4A96-B883-7FAB9E3701CB}" type="datetimeFigureOut">
              <a:rPr lang="en-GB" smtClean="0"/>
              <a:t>18/05/2020</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9C04234-A7C7-47C0-A4A1-D12B99405D59}"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646A79E-0590-4A96-B883-7FAB9E3701CB}" type="datetimeFigureOut">
              <a:rPr lang="en-GB" smtClean="0"/>
              <a:t>18/05/2020</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9C04234-A7C7-47C0-A4A1-D12B99405D59}"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646A79E-0590-4A96-B883-7FAB9E3701CB}" type="datetimeFigureOut">
              <a:rPr lang="en-GB" smtClean="0"/>
              <a:t>18/05/2020</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9C04234-A7C7-47C0-A4A1-D12B99405D59}"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latin typeface="SassoonCRInfantMedium" panose="02000603020000020003" pitchFamily="2" charset="0"/>
              </a:rPr>
              <a:t>The </a:t>
            </a:r>
            <a:r>
              <a:rPr lang="en-GB" dirty="0" err="1" smtClean="0">
                <a:latin typeface="SassoonCRInfantMedium" panose="02000603020000020003" pitchFamily="2" charset="0"/>
              </a:rPr>
              <a:t>Jacobites</a:t>
            </a: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So what happened next?</a:t>
            </a:r>
            <a:endParaRPr lang="en-GB" dirty="0">
              <a:latin typeface="SassoonCRInfantMedium" panose="02000603020000020003" pitchFamily="2" charset="0"/>
            </a:endParaRPr>
          </a:p>
        </p:txBody>
      </p:sp>
      <p:sp>
        <p:nvSpPr>
          <p:cNvPr id="5" name="Content Placeholder 4"/>
          <p:cNvSpPr>
            <a:spLocks noGrp="1"/>
          </p:cNvSpPr>
          <p:nvPr>
            <p:ph idx="1"/>
          </p:nvPr>
        </p:nvSpPr>
        <p:spPr/>
        <p:txBody>
          <a:bodyPr/>
          <a:lstStyle/>
          <a:p>
            <a:r>
              <a:rPr lang="en-GB" sz="2400" dirty="0" smtClean="0">
                <a:latin typeface="SassoonCRInfantMedium" panose="02000603020000020003" pitchFamily="2" charset="0"/>
              </a:rPr>
              <a:t>In 1714 Queen Anne died and George, a </a:t>
            </a:r>
            <a:r>
              <a:rPr lang="en-GB" sz="2400" dirty="0">
                <a:latin typeface="SassoonCRInfantMedium" panose="02000603020000020003" pitchFamily="2" charset="0"/>
              </a:rPr>
              <a:t>H</a:t>
            </a:r>
            <a:r>
              <a:rPr lang="en-GB" sz="2400" dirty="0" smtClean="0">
                <a:latin typeface="SassoonCRInfantMedium" panose="02000603020000020003" pitchFamily="2" charset="0"/>
              </a:rPr>
              <a:t>anoverian [</a:t>
            </a:r>
            <a:r>
              <a:rPr lang="en-GB" sz="2400" dirty="0">
                <a:latin typeface="SassoonCRInfantMedium" panose="02000603020000020003" pitchFamily="2" charset="0"/>
              </a:rPr>
              <a:t>G</a:t>
            </a:r>
            <a:r>
              <a:rPr lang="en-GB" sz="2400" dirty="0" smtClean="0">
                <a:latin typeface="SassoonCRInfantMedium" panose="02000603020000020003" pitchFamily="2" charset="0"/>
              </a:rPr>
              <a:t>erman</a:t>
            </a:r>
            <a:r>
              <a:rPr lang="en-GB" sz="2400" dirty="0" smtClean="0">
                <a:latin typeface="SassoonCRInfantMedium" panose="02000603020000020003" pitchFamily="2" charset="0"/>
              </a:rPr>
              <a:t>], was crowned King of Great Britain.</a:t>
            </a:r>
          </a:p>
          <a:p>
            <a:r>
              <a:rPr lang="en-GB" sz="2400" dirty="0" smtClean="0">
                <a:latin typeface="SassoonCRInfantMedium" panose="02000603020000020003" pitchFamily="2" charset="0"/>
              </a:rPr>
              <a:t>George I was protestant. This was important to ensure the protestant religion remained dominant.</a:t>
            </a:r>
          </a:p>
          <a:p>
            <a:r>
              <a:rPr lang="en-GB" sz="2400" dirty="0" smtClean="0">
                <a:latin typeface="SassoonCRInfantMedium" panose="02000603020000020003" pitchFamily="2" charset="0"/>
              </a:rPr>
              <a:t>He only spoke a few words of English and was very unpopular.</a:t>
            </a:r>
          </a:p>
          <a:p>
            <a:pPr marL="64008" indent="0">
              <a:buNone/>
            </a:pPr>
            <a:r>
              <a:rPr lang="en-GB" sz="2400" dirty="0">
                <a:latin typeface="SassoonCRInfantMedium" panose="02000603020000020003" pitchFamily="2" charset="0"/>
              </a:rPr>
              <a:t> </a:t>
            </a:r>
            <a:r>
              <a:rPr lang="en-GB" sz="2400" dirty="0" smtClean="0">
                <a:latin typeface="SassoonCRInfantMedium" panose="02000603020000020003" pitchFamily="2" charset="0"/>
              </a:rPr>
              <a:t>                  </a:t>
            </a:r>
          </a:p>
          <a:p>
            <a:pPr marL="64008" indent="0">
              <a:buNone/>
            </a:pPr>
            <a:r>
              <a:rPr lang="en-GB" dirty="0" smtClean="0">
                <a:latin typeface="SassoonCRInfantMedium" panose="02000603020000020003" pitchFamily="2" charset="0"/>
              </a:rPr>
              <a:t> </a:t>
            </a:r>
          </a:p>
          <a:p>
            <a:endParaRPr lang="en-GB" dirty="0">
              <a:latin typeface="SassoonCRInfantMedium" panose="02000603020000020003" pitchFamily="2" charset="0"/>
            </a:endParaRPr>
          </a:p>
        </p:txBody>
      </p:sp>
      <p:pic>
        <p:nvPicPr>
          <p:cNvPr id="1026" name="Picture 2" descr="C:\Users\marianne.docherty\AppData\Local\Microsoft\Windows\INetCache\IE\VPM0XAD3\George_III_of_the_United_Kingdom[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4293095"/>
            <a:ext cx="2376264" cy="2410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773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CRInfantMedium" panose="02000603020000020003" pitchFamily="2" charset="0"/>
              </a:rPr>
              <a:t>Prince James Edward Stuart</a:t>
            </a:r>
            <a:endParaRPr lang="en-GB" dirty="0">
              <a:latin typeface="SassoonCRInfantMedium" panose="02000603020000020003" pitchFamily="2" charset="0"/>
            </a:endParaRPr>
          </a:p>
        </p:txBody>
      </p:sp>
      <p:sp>
        <p:nvSpPr>
          <p:cNvPr id="3" name="Content Placeholder 2"/>
          <p:cNvSpPr>
            <a:spLocks noGrp="1"/>
          </p:cNvSpPr>
          <p:nvPr>
            <p:ph idx="1"/>
          </p:nvPr>
        </p:nvSpPr>
        <p:spPr/>
        <p:txBody>
          <a:bodyPr>
            <a:normAutofit/>
          </a:bodyPr>
          <a:lstStyle/>
          <a:p>
            <a:r>
              <a:rPr lang="en-GB" sz="2400" dirty="0" smtClean="0">
                <a:latin typeface="SassoonCRInfantMedium" panose="02000603020000020003" pitchFamily="2" charset="0"/>
              </a:rPr>
              <a:t>Shortly after George became King, Prince James Edward Stuart [son of King James VII] set sail from France for Scotland to start another rebellion.</a:t>
            </a:r>
          </a:p>
          <a:p>
            <a:r>
              <a:rPr lang="en-GB" sz="2400" dirty="0" smtClean="0">
                <a:latin typeface="SassoonCRInfantMedium" panose="02000603020000020003" pitchFamily="2" charset="0"/>
              </a:rPr>
              <a:t>King Louis XIV of France promised to send men and ships to support him.</a:t>
            </a:r>
            <a:endParaRPr lang="en-GB" sz="2400" dirty="0">
              <a:latin typeface="SassoonCRInfantMedium" panose="02000603020000020003" pitchFamily="2" charset="0"/>
            </a:endParaRPr>
          </a:p>
        </p:txBody>
      </p:sp>
      <p:pic>
        <p:nvPicPr>
          <p:cNvPr id="2054" name="Picture 6" descr="C:\Users\marianne.docherty\AppData\Local\Microsoft\Windows\INetCache\IE\M9SR5U1H\220px-White_ensign_Battle_martinique_1779_img_938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077072"/>
            <a:ext cx="4320480" cy="250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551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CRInfantMedium" panose="02000603020000020003" pitchFamily="2" charset="0"/>
              </a:rPr>
              <a:t>Why did support for the </a:t>
            </a:r>
            <a:r>
              <a:rPr lang="en-GB" dirty="0" err="1" smtClean="0">
                <a:latin typeface="SassoonCRInfantMedium" panose="02000603020000020003" pitchFamily="2" charset="0"/>
              </a:rPr>
              <a:t>Jacobites</a:t>
            </a:r>
            <a:r>
              <a:rPr lang="en-GB" dirty="0" smtClean="0">
                <a:latin typeface="SassoonCRInfantMedium" panose="02000603020000020003" pitchFamily="2" charset="0"/>
              </a:rPr>
              <a:t> rise?</a:t>
            </a:r>
            <a:endParaRPr lang="en-GB" dirty="0">
              <a:latin typeface="SassoonCRInfantMedium" panose="02000603020000020003" pitchFamily="2" charset="0"/>
            </a:endParaRPr>
          </a:p>
        </p:txBody>
      </p:sp>
      <p:sp>
        <p:nvSpPr>
          <p:cNvPr id="3" name="Content Placeholder 2"/>
          <p:cNvSpPr>
            <a:spLocks noGrp="1"/>
          </p:cNvSpPr>
          <p:nvPr>
            <p:ph idx="1"/>
          </p:nvPr>
        </p:nvSpPr>
        <p:spPr/>
        <p:txBody>
          <a:bodyPr>
            <a:normAutofit fontScale="92500" lnSpcReduction="10000"/>
          </a:bodyPr>
          <a:lstStyle/>
          <a:p>
            <a:r>
              <a:rPr lang="en-GB" sz="2400" dirty="0" smtClean="0">
                <a:latin typeface="SassoonCRInfantMedium" panose="02000603020000020003" pitchFamily="2" charset="0"/>
              </a:rPr>
              <a:t>Since the Act of Union, trade had been badly affected. Towns on the East coast of Scotland were prohibited from trading with France, their oldest trading partner. </a:t>
            </a:r>
          </a:p>
          <a:p>
            <a:r>
              <a:rPr lang="en-GB" sz="2400" dirty="0" smtClean="0">
                <a:latin typeface="SassoonCRInfantMedium" panose="02000603020000020003" pitchFamily="2" charset="0"/>
              </a:rPr>
              <a:t>Heavy taxes had been imposed on Scots and were very unpopular e.g.  the malt tax.</a:t>
            </a:r>
          </a:p>
          <a:p>
            <a:r>
              <a:rPr lang="en-GB" sz="2400" dirty="0" smtClean="0">
                <a:latin typeface="SassoonCRInfantMedium" panose="02000603020000020003" pitchFamily="2" charset="0"/>
              </a:rPr>
              <a:t>The Scots had less representation at Westminster than Cornwall. In fact, the Act of Union was so unpopular there was an attempt to repeal it in 1713.</a:t>
            </a:r>
          </a:p>
          <a:p>
            <a:r>
              <a:rPr lang="en-GB" sz="2400" dirty="0" smtClean="0">
                <a:latin typeface="SassoonCRInfantMedium" panose="02000603020000020003" pitchFamily="2" charset="0"/>
              </a:rPr>
              <a:t>Presbyterians and Episcopalians felt their religion was under attack from the Crown.</a:t>
            </a:r>
          </a:p>
          <a:p>
            <a:r>
              <a:rPr lang="en-GB" sz="2400" dirty="0" smtClean="0">
                <a:latin typeface="SassoonCRInfantMedium" panose="02000603020000020003" pitchFamily="2" charset="0"/>
              </a:rPr>
              <a:t>Scots wanted the right to choose their own King or Queen.</a:t>
            </a:r>
          </a:p>
          <a:p>
            <a:r>
              <a:rPr lang="en-GB" sz="2400" dirty="0" smtClean="0">
                <a:latin typeface="SassoonCRInfantMedium" panose="02000603020000020003" pitchFamily="2" charset="0"/>
              </a:rPr>
              <a:t>Support for the </a:t>
            </a:r>
            <a:r>
              <a:rPr lang="en-GB" sz="2400" dirty="0" err="1" smtClean="0">
                <a:latin typeface="SassoonCRInfantMedium" panose="02000603020000020003" pitchFamily="2" charset="0"/>
              </a:rPr>
              <a:t>Jacobites</a:t>
            </a:r>
            <a:r>
              <a:rPr lang="en-GB" sz="2400" dirty="0" smtClean="0">
                <a:latin typeface="SassoonCRInfantMedium" panose="02000603020000020003" pitchFamily="2" charset="0"/>
              </a:rPr>
              <a:t> was seen as a way to restore Scotland as an independent country.</a:t>
            </a:r>
            <a:endParaRPr lang="en-GB" sz="2400" dirty="0">
              <a:latin typeface="SassoonCRInfantMedium" panose="02000603020000020003" pitchFamily="2" charset="0"/>
            </a:endParaRPr>
          </a:p>
        </p:txBody>
      </p:sp>
      <p:pic>
        <p:nvPicPr>
          <p:cNvPr id="5122" name="Picture 2" descr="C:\Users\marianne.docherty\AppData\Local\Microsoft\Windows\INetCache\IE\CQEJ3UKK\1200px-William_Hogarth_0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404664"/>
            <a:ext cx="1656184" cy="126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680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CRInfantMedium" panose="02000603020000020003" pitchFamily="2" charset="0"/>
              </a:rPr>
              <a:t>In Scotland….</a:t>
            </a:r>
            <a:endParaRPr lang="en-GB" dirty="0">
              <a:latin typeface="SassoonCRInfantMedium" panose="02000603020000020003" pitchFamily="2" charset="0"/>
            </a:endParaRPr>
          </a:p>
        </p:txBody>
      </p:sp>
      <p:sp>
        <p:nvSpPr>
          <p:cNvPr id="3" name="Content Placeholder 2"/>
          <p:cNvSpPr>
            <a:spLocks noGrp="1"/>
          </p:cNvSpPr>
          <p:nvPr>
            <p:ph idx="1"/>
          </p:nvPr>
        </p:nvSpPr>
        <p:spPr/>
        <p:txBody>
          <a:bodyPr/>
          <a:lstStyle/>
          <a:p>
            <a:r>
              <a:rPr lang="en-GB" dirty="0" smtClean="0">
                <a:latin typeface="SassoonCRInfantMedium" panose="02000603020000020003" pitchFamily="2" charset="0"/>
              </a:rPr>
              <a:t>Even before Prince James Edward Stuart arrived, Jacobite support had surged.</a:t>
            </a:r>
          </a:p>
          <a:p>
            <a:r>
              <a:rPr lang="en-GB" dirty="0" smtClean="0">
                <a:latin typeface="SassoonCRInfantMedium" panose="02000603020000020003" pitchFamily="2" charset="0"/>
              </a:rPr>
              <a:t>Ordinary people pledged their support to the </a:t>
            </a:r>
            <a:r>
              <a:rPr lang="en-GB" dirty="0" err="1" smtClean="0">
                <a:latin typeface="SassoonCRInfantMedium" panose="02000603020000020003" pitchFamily="2" charset="0"/>
              </a:rPr>
              <a:t>Jacobites</a:t>
            </a:r>
            <a:r>
              <a:rPr lang="en-GB" dirty="0">
                <a:latin typeface="SassoonCRInfantMedium" panose="02000603020000020003" pitchFamily="2" charset="0"/>
              </a:rPr>
              <a:t> </a:t>
            </a:r>
            <a:r>
              <a:rPr lang="en-GB" dirty="0" smtClean="0">
                <a:latin typeface="SassoonCRInfantMedium" panose="02000603020000020003" pitchFamily="2" charset="0"/>
              </a:rPr>
              <a:t>and a Jacobite army of thousands of men, was raised.</a:t>
            </a:r>
          </a:p>
          <a:p>
            <a:r>
              <a:rPr lang="en-GB" dirty="0" smtClean="0">
                <a:latin typeface="SassoonCRInfantMedium" panose="02000603020000020003" pitchFamily="2" charset="0"/>
              </a:rPr>
              <a:t>Support for the </a:t>
            </a:r>
            <a:r>
              <a:rPr lang="en-GB" dirty="0" err="1" smtClean="0">
                <a:latin typeface="SassoonCRInfantMedium" panose="02000603020000020003" pitchFamily="2" charset="0"/>
              </a:rPr>
              <a:t>Jacobites</a:t>
            </a:r>
            <a:r>
              <a:rPr lang="en-GB" dirty="0" smtClean="0">
                <a:latin typeface="SassoonCRInfantMedium" panose="02000603020000020003" pitchFamily="2" charset="0"/>
              </a:rPr>
              <a:t> was strong in the towns in the East coast of Scotland  above the River </a:t>
            </a:r>
            <a:r>
              <a:rPr lang="en-GB" dirty="0" err="1" smtClean="0">
                <a:latin typeface="SassoonCRInfantMedium" panose="02000603020000020003" pitchFamily="2" charset="0"/>
              </a:rPr>
              <a:t>Tay</a:t>
            </a:r>
            <a:r>
              <a:rPr lang="en-GB" dirty="0" smtClean="0">
                <a:latin typeface="SassoonCRInfantMedium" panose="02000603020000020003" pitchFamily="2" charset="0"/>
              </a:rPr>
              <a:t> and all over the highlands.</a:t>
            </a:r>
            <a:endParaRPr lang="en-GB" dirty="0">
              <a:latin typeface="SassoonCRInfantMedium" panose="02000603020000020003" pitchFamily="2" charset="0"/>
            </a:endParaRPr>
          </a:p>
        </p:txBody>
      </p:sp>
    </p:spTree>
    <p:extLst>
      <p:ext uri="{BB962C8B-B14F-4D97-AF65-F5344CB8AC3E}">
        <p14:creationId xmlns:p14="http://schemas.microsoft.com/office/powerpoint/2010/main" val="1719448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CRInfantMedium" panose="02000603020000020003" pitchFamily="2" charset="0"/>
              </a:rPr>
              <a:t>The Battle of </a:t>
            </a:r>
            <a:r>
              <a:rPr lang="en-GB" dirty="0" err="1" smtClean="0">
                <a:latin typeface="SassoonCRInfantMedium" panose="02000603020000020003" pitchFamily="2" charset="0"/>
              </a:rPr>
              <a:t>Sheriffmuir</a:t>
            </a:r>
            <a:endParaRPr lang="en-GB" dirty="0">
              <a:latin typeface="SassoonCRInfantMedium" panose="02000603020000020003" pitchFamily="2" charset="0"/>
            </a:endParaRPr>
          </a:p>
        </p:txBody>
      </p:sp>
      <p:sp>
        <p:nvSpPr>
          <p:cNvPr id="3" name="Content Placeholder 2"/>
          <p:cNvSpPr>
            <a:spLocks noGrp="1"/>
          </p:cNvSpPr>
          <p:nvPr>
            <p:ph idx="1"/>
          </p:nvPr>
        </p:nvSpPr>
        <p:spPr>
          <a:xfrm>
            <a:off x="457200" y="1340768"/>
            <a:ext cx="8229600" cy="5114040"/>
          </a:xfrm>
        </p:spPr>
        <p:txBody>
          <a:bodyPr>
            <a:normAutofit/>
          </a:bodyPr>
          <a:lstStyle/>
          <a:p>
            <a:r>
              <a:rPr lang="en-GB" sz="2000" dirty="0" smtClean="0">
                <a:latin typeface="SassoonCRInfantMedium" panose="02000603020000020003" pitchFamily="2" charset="0"/>
              </a:rPr>
              <a:t>Jacobite forces met with British Government forces at The Battle of </a:t>
            </a:r>
            <a:r>
              <a:rPr lang="en-GB" sz="2000" dirty="0" err="1" smtClean="0">
                <a:latin typeface="SassoonCRInfantMedium" panose="02000603020000020003" pitchFamily="2" charset="0"/>
              </a:rPr>
              <a:t>Sheriffmuir</a:t>
            </a:r>
            <a:r>
              <a:rPr lang="en-GB" sz="2000" dirty="0" smtClean="0">
                <a:latin typeface="SassoonCRInfantMedium" panose="02000603020000020003" pitchFamily="2" charset="0"/>
              </a:rPr>
              <a:t> in 1715 [near </a:t>
            </a:r>
            <a:r>
              <a:rPr lang="en-GB" sz="2000" dirty="0" err="1" smtClean="0">
                <a:latin typeface="SassoonCRInfantMedium" panose="02000603020000020003" pitchFamily="2" charset="0"/>
              </a:rPr>
              <a:t>Dunblane</a:t>
            </a:r>
            <a:r>
              <a:rPr lang="en-GB" sz="2000" dirty="0" smtClean="0">
                <a:latin typeface="SassoonCRInfantMedium" panose="02000603020000020003" pitchFamily="2" charset="0"/>
              </a:rPr>
              <a:t>].</a:t>
            </a:r>
          </a:p>
          <a:p>
            <a:r>
              <a:rPr lang="en-GB" sz="2000" dirty="0" smtClean="0">
                <a:latin typeface="SassoonCRInfantMedium" panose="02000603020000020003" pitchFamily="2" charset="0"/>
              </a:rPr>
              <a:t>The Jacobite army was led by The Earl of Mar, a previous supporter of The Union.</a:t>
            </a:r>
          </a:p>
          <a:p>
            <a:r>
              <a:rPr lang="en-GB" sz="2000" dirty="0" smtClean="0">
                <a:latin typeface="SassoonCRInfantMedium" panose="02000603020000020003" pitchFamily="2" charset="0"/>
              </a:rPr>
              <a:t>The Earl of Mar, was a poor general and he failed to coordinate the uprising and take advantage of the strength of the Jacobite army. The battle is recorded as a draw but it was a missed opportunity for The </a:t>
            </a:r>
            <a:r>
              <a:rPr lang="en-GB" sz="2000" dirty="0" err="1" smtClean="0">
                <a:latin typeface="SassoonCRInfantMedium" panose="02000603020000020003" pitchFamily="2" charset="0"/>
              </a:rPr>
              <a:t>Jacobites</a:t>
            </a:r>
            <a:r>
              <a:rPr lang="en-GB" sz="2000" dirty="0" smtClean="0">
                <a:latin typeface="SassoonCRInfantMedium" panose="02000603020000020003" pitchFamily="2" charset="0"/>
              </a:rPr>
              <a:t> to take control.</a:t>
            </a:r>
          </a:p>
          <a:p>
            <a:r>
              <a:rPr lang="en-GB" sz="2000" dirty="0" smtClean="0">
                <a:latin typeface="SassoonCRInfantMedium" panose="02000603020000020003" pitchFamily="2" charset="0"/>
              </a:rPr>
              <a:t>Prince James Edward arrived in Peterhead, near Aberdeen, a month after the battle. The King of France had died and supplies and men had not been sent to support Prince James’ rebellion. His attempt to regain the throne had failed and he returned to France.</a:t>
            </a:r>
            <a:endParaRPr lang="en-GB" sz="2000" dirty="0">
              <a:latin typeface="SassoonCRInfantMedium" panose="02000603020000020003" pitchFamily="2" charset="0"/>
            </a:endParaRPr>
          </a:p>
        </p:txBody>
      </p:sp>
      <p:pic>
        <p:nvPicPr>
          <p:cNvPr id="3074" name="Picture 2" descr="C:\Users\marianne.docherty\AppData\Local\Microsoft\Windows\INetCache\IE\PD7VUD0M\Highland_soldier_174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5373216"/>
            <a:ext cx="1224136" cy="127104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marianne.docherty\AppData\Local\Microsoft\Windows\INetCache\IE\PD7VUD0M\220px-Soldier_of_29th_regiment_174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5373216"/>
            <a:ext cx="1296144" cy="1271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91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SassoonCRInfantMedium" panose="02000603020000020003" pitchFamily="2" charset="0"/>
              </a:rPr>
              <a:t>Your Task….</a:t>
            </a:r>
            <a:endParaRPr lang="en-GB" dirty="0">
              <a:latin typeface="SassoonCRInfantMedium" panose="02000603020000020003" pitchFamily="2" charset="0"/>
            </a:endParaRPr>
          </a:p>
        </p:txBody>
      </p:sp>
      <p:sp>
        <p:nvSpPr>
          <p:cNvPr id="3" name="Content Placeholder 2"/>
          <p:cNvSpPr>
            <a:spLocks noGrp="1"/>
          </p:cNvSpPr>
          <p:nvPr>
            <p:ph idx="1"/>
          </p:nvPr>
        </p:nvSpPr>
        <p:spPr/>
        <p:txBody>
          <a:bodyPr/>
          <a:lstStyle/>
          <a:p>
            <a:r>
              <a:rPr lang="en-GB" dirty="0" smtClean="0">
                <a:latin typeface="SassoonCRInfantMedium" panose="02000603020000020003" pitchFamily="2" charset="0"/>
              </a:rPr>
              <a:t>Your task is to draw and label pictures of a </a:t>
            </a:r>
            <a:r>
              <a:rPr lang="en-GB" dirty="0">
                <a:latin typeface="SassoonCRInfantMedium" panose="02000603020000020003" pitchFamily="2" charset="0"/>
              </a:rPr>
              <a:t>J</a:t>
            </a:r>
            <a:r>
              <a:rPr lang="en-GB" dirty="0" smtClean="0">
                <a:latin typeface="SassoonCRInfantMedium" panose="02000603020000020003" pitchFamily="2" charset="0"/>
              </a:rPr>
              <a:t>acobite </a:t>
            </a:r>
            <a:r>
              <a:rPr lang="en-GB" dirty="0" smtClean="0">
                <a:latin typeface="SassoonCRInfantMedium" panose="02000603020000020003" pitchFamily="2" charset="0"/>
              </a:rPr>
              <a:t>soldier and a </a:t>
            </a:r>
            <a:r>
              <a:rPr lang="en-GB" dirty="0">
                <a:latin typeface="SassoonCRInfantMedium" panose="02000603020000020003" pitchFamily="2" charset="0"/>
              </a:rPr>
              <a:t>B</a:t>
            </a:r>
            <a:r>
              <a:rPr lang="en-GB" dirty="0" smtClean="0">
                <a:latin typeface="SassoonCRInfantMedium" panose="02000603020000020003" pitchFamily="2" charset="0"/>
              </a:rPr>
              <a:t>ritish </a:t>
            </a:r>
            <a:r>
              <a:rPr lang="en-GB" dirty="0" smtClean="0">
                <a:latin typeface="SassoonCRInfantMedium" panose="02000603020000020003" pitchFamily="2" charset="0"/>
              </a:rPr>
              <a:t>government soldier[ also known as a redcoat]</a:t>
            </a:r>
          </a:p>
          <a:p>
            <a:r>
              <a:rPr lang="en-GB" dirty="0" smtClean="0">
                <a:latin typeface="SassoonCRInfantMedium" panose="02000603020000020003" pitchFamily="2" charset="0"/>
              </a:rPr>
              <a:t>I have attached a </a:t>
            </a:r>
            <a:r>
              <a:rPr lang="en-GB" dirty="0" err="1" smtClean="0">
                <a:latin typeface="SassoonCRInfantMedium" panose="02000603020000020003" pitchFamily="2" charset="0"/>
              </a:rPr>
              <a:t>powerpoint</a:t>
            </a:r>
            <a:r>
              <a:rPr lang="en-GB" dirty="0" smtClean="0">
                <a:latin typeface="SassoonCRInfantMedium" panose="02000603020000020003" pitchFamily="2" charset="0"/>
              </a:rPr>
              <a:t> to help you with this task.</a:t>
            </a:r>
          </a:p>
          <a:p>
            <a:endParaRPr lang="en-GB" dirty="0">
              <a:latin typeface="SassoonCRInfantMedium" panose="02000603020000020003" pitchFamily="2" charset="0"/>
            </a:endParaRPr>
          </a:p>
        </p:txBody>
      </p:sp>
      <p:pic>
        <p:nvPicPr>
          <p:cNvPr id="4099" name="Picture 3" descr="C:\Users\marianne.docherty\AppData\Local\Microsoft\Windows\INetCache\IE\329LSYY7\Soldier_of_26th_regiment_174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509121"/>
            <a:ext cx="1462648" cy="2016224"/>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marianne.docherty\AppData\Local\Microsoft\Windows\INetCache\IE\M9SR5U1H\Highland_soldier_174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4509121"/>
            <a:ext cx="1440160"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4644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143</TotalTime>
  <Words>466</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Verve</vt:lpstr>
      <vt:lpstr>The Jacobites So what happened next?</vt:lpstr>
      <vt:lpstr>Prince James Edward Stuart</vt:lpstr>
      <vt:lpstr>Why did support for the Jacobites rise?</vt:lpstr>
      <vt:lpstr>In Scotland….</vt:lpstr>
      <vt:lpstr>The Battle of Sheriffmuir</vt:lpstr>
      <vt:lpstr>Your Task….</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what happened next?</dc:title>
  <dc:creator>Marianne Docherty</dc:creator>
  <cp:lastModifiedBy>Marianne Docherty</cp:lastModifiedBy>
  <cp:revision>12</cp:revision>
  <dcterms:created xsi:type="dcterms:W3CDTF">2020-05-17T14:20:17Z</dcterms:created>
  <dcterms:modified xsi:type="dcterms:W3CDTF">2020-05-18T22:52:42Z</dcterms:modified>
</cp:coreProperties>
</file>