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71" r:id="rId6"/>
    <p:sldId id="263" r:id="rId7"/>
    <p:sldId id="270" r:id="rId8"/>
    <p:sldId id="273" r:id="rId9"/>
    <p:sldId id="272" r:id="rId10"/>
    <p:sldId id="274"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18/05/2020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18/05/2020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18/05/2020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18/05/2020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L_A_HjHZxfI"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URMZHUnc8OQ"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school-radio/english-meet-the-authors-anne-fine/zfrnxyc" TargetMode="External"/><Relationship Id="rId2" Type="http://schemas.openxmlformats.org/officeDocument/2006/relationships/hyperlink" Target="https://www.youtube.com/watch?v=JlPV2bcfLs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rxuspCGTDpI"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202017"/>
          </a:xfrm>
        </p:spPr>
        <p:txBody>
          <a:bodyPr/>
          <a:lstStyle/>
          <a:p>
            <a:r>
              <a:rPr lang="en-GB" dirty="0" smtClean="0">
                <a:latin typeface="SassoonCRInfantMedium" panose="02000603020000020003" pitchFamily="2" charset="0"/>
              </a:rPr>
              <a:t>Tuesday 19-5-20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691680" y="3140968"/>
            <a:ext cx="5712179" cy="2182552"/>
          </a:xfrm>
        </p:spPr>
        <p:txBody>
          <a:bodyPr/>
          <a:lstStyle/>
          <a:p>
            <a:r>
              <a:rPr lang="en-GB" dirty="0" smtClean="0">
                <a:latin typeface="SassoonCRInfantMedium" panose="02000603020000020003" pitchFamily="2" charset="0"/>
              </a:rPr>
              <a:t>Good Morning Everyone!</a:t>
            </a:r>
          </a:p>
          <a:p>
            <a:endParaRPr lang="en-GB" dirty="0"/>
          </a:p>
        </p:txBody>
      </p:sp>
      <p:pic>
        <p:nvPicPr>
          <p:cNvPr id="1027" name="Picture 3" descr="C:\Users\marianne.docherty\AppData\Local\Microsoft\Windows\INetCache\IE\59GN6VRP\223px-Maggie_Simp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89040"/>
            <a:ext cx="149408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B050"/>
                </a:solidFill>
                <a:latin typeface="SassoonCRInfantMedium" panose="02000603020000020003" pitchFamily="2" charset="0"/>
              </a:rPr>
              <a:t>The Battle of </a:t>
            </a:r>
            <a:r>
              <a:rPr lang="en-GB" sz="4000" dirty="0" err="1" smtClean="0">
                <a:solidFill>
                  <a:srgbClr val="00B050"/>
                </a:solidFill>
                <a:latin typeface="SassoonCRInfantMedium" panose="02000603020000020003" pitchFamily="2" charset="0"/>
              </a:rPr>
              <a:t>Sheriffmuir</a:t>
            </a:r>
            <a:endParaRPr lang="en-GB" sz="4000"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988840"/>
            <a:ext cx="6196405" cy="3734229"/>
          </a:xfrm>
        </p:spPr>
        <p:txBody>
          <a:bodyPr>
            <a:normAutofit fontScale="92500" lnSpcReduction="10000"/>
          </a:bodyPr>
          <a:lstStyle/>
          <a:p>
            <a:r>
              <a:rPr lang="en-GB" sz="2000" dirty="0" smtClean="0">
                <a:latin typeface="SassoonCRInfantMedium" panose="02000603020000020003" pitchFamily="2" charset="0"/>
              </a:rPr>
              <a:t>The next Jacobite uprising was in 1715. Ordinary people joined the Jacobite cause in their thousands. The </a:t>
            </a:r>
            <a:r>
              <a:rPr lang="en-GB" sz="2000" dirty="0" err="1" smtClean="0">
                <a:latin typeface="SassoonCRInfantMedium" panose="02000603020000020003" pitchFamily="2" charset="0"/>
              </a:rPr>
              <a:t>Jacobites</a:t>
            </a:r>
            <a:r>
              <a:rPr lang="en-GB" sz="2000" dirty="0" smtClean="0">
                <a:latin typeface="SassoonCRInfantMedium" panose="02000603020000020003" pitchFamily="2" charset="0"/>
              </a:rPr>
              <a:t> took control of towns north of the River </a:t>
            </a:r>
            <a:r>
              <a:rPr lang="en-GB" sz="2000" dirty="0" err="1" smtClean="0">
                <a:latin typeface="SassoonCRInfantMedium" panose="02000603020000020003" pitchFamily="2" charset="0"/>
              </a:rPr>
              <a:t>Tay</a:t>
            </a:r>
            <a:r>
              <a:rPr lang="en-GB" sz="2000" dirty="0">
                <a:latin typeface="SassoonCRInfantMedium" panose="02000603020000020003" pitchFamily="2" charset="0"/>
              </a:rPr>
              <a:t> </a:t>
            </a:r>
            <a:r>
              <a:rPr lang="en-GB" sz="2000" dirty="0" smtClean="0">
                <a:latin typeface="SassoonCRInfantMedium" panose="02000603020000020003" pitchFamily="2" charset="0"/>
              </a:rPr>
              <a:t>and met with British Government forces at The Battle of </a:t>
            </a:r>
            <a:r>
              <a:rPr lang="en-GB" sz="2000" dirty="0" err="1" smtClean="0">
                <a:latin typeface="SassoonCRInfantMedium" panose="02000603020000020003" pitchFamily="2" charset="0"/>
              </a:rPr>
              <a:t>Sheriffmuir</a:t>
            </a:r>
            <a:r>
              <a:rPr lang="en-GB" sz="2000" dirty="0" smtClean="0">
                <a:latin typeface="SassoonCRInfantMedium" panose="02000603020000020003" pitchFamily="2" charset="0"/>
              </a:rPr>
              <a:t> [near </a:t>
            </a:r>
            <a:r>
              <a:rPr lang="en-GB" sz="2000" dirty="0" err="1" smtClean="0">
                <a:latin typeface="SassoonCRInfantMedium" panose="02000603020000020003" pitchFamily="2" charset="0"/>
              </a:rPr>
              <a:t>Dunblane</a:t>
            </a:r>
            <a:r>
              <a:rPr lang="en-GB" sz="2000" dirty="0" smtClean="0">
                <a:latin typeface="SassoonCRInfantMedium" panose="02000603020000020003" pitchFamily="2" charset="0"/>
              </a:rPr>
              <a:t>] in 1715.</a:t>
            </a:r>
          </a:p>
          <a:p>
            <a:endParaRPr lang="en-GB" sz="2000" dirty="0">
              <a:latin typeface="SassoonCRInfantMedium" panose="02000603020000020003" pitchFamily="2" charset="0"/>
            </a:endParaRPr>
          </a:p>
          <a:p>
            <a:pPr marL="0" indent="0">
              <a:buNone/>
            </a:pPr>
            <a:endParaRPr lang="en-GB" sz="2000" dirty="0" smtClean="0">
              <a:latin typeface="SassoonCRInfantMedium" panose="02000603020000020003" pitchFamily="2" charset="0"/>
            </a:endParaRPr>
          </a:p>
          <a:p>
            <a:pPr marL="0" indent="0">
              <a:buNone/>
            </a:pPr>
            <a:endParaRPr lang="en-GB" sz="2000" dirty="0">
              <a:latin typeface="SassoonCRInfantMedium" panose="02000603020000020003" pitchFamily="2" charset="0"/>
            </a:endParaRPr>
          </a:p>
          <a:p>
            <a:pPr marL="0" indent="0">
              <a:buNone/>
            </a:pPr>
            <a:endParaRPr lang="en-GB" sz="2000" dirty="0" smtClean="0">
              <a:latin typeface="SassoonCRInfantMedium" panose="02000603020000020003" pitchFamily="2" charset="0"/>
            </a:endParaRPr>
          </a:p>
          <a:p>
            <a:r>
              <a:rPr lang="en-GB" sz="2000" dirty="0" smtClean="0">
                <a:latin typeface="SassoonCRInfantMedium" panose="02000603020000020003" pitchFamily="2" charset="0"/>
              </a:rPr>
              <a:t>Task: - </a:t>
            </a:r>
            <a:r>
              <a:rPr lang="en-GB" sz="2000" dirty="0">
                <a:latin typeface="SassoonCRInfantMedium" panose="02000603020000020003" pitchFamily="2" charset="0"/>
              </a:rPr>
              <a:t>R</a:t>
            </a:r>
            <a:r>
              <a:rPr lang="en-GB" sz="2000" dirty="0" smtClean="0">
                <a:latin typeface="SassoonCRInfantMedium" panose="02000603020000020003" pitchFamily="2" charset="0"/>
              </a:rPr>
              <a:t>ead the attached </a:t>
            </a:r>
            <a:r>
              <a:rPr lang="en-GB" sz="2000" dirty="0" err="1" smtClean="0">
                <a:latin typeface="SassoonCRInfantMedium" panose="02000603020000020003" pitchFamily="2" charset="0"/>
              </a:rPr>
              <a:t>powerpoint</a:t>
            </a:r>
            <a:r>
              <a:rPr lang="en-GB" sz="2000" dirty="0">
                <a:latin typeface="SassoonCRInfantMedium" panose="02000603020000020003" pitchFamily="2" charset="0"/>
              </a:rPr>
              <a:t> </a:t>
            </a:r>
            <a:r>
              <a:rPr lang="en-GB" sz="2000" dirty="0" smtClean="0">
                <a:latin typeface="SassoonCRInfantMedium" panose="02000603020000020003" pitchFamily="2" charset="0"/>
              </a:rPr>
              <a:t>to learn more. </a:t>
            </a:r>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You will find the written task </a:t>
            </a:r>
            <a:r>
              <a:rPr lang="en-GB" sz="2000" dirty="0" smtClean="0">
                <a:latin typeface="SassoonCRInfantMedium" panose="02000603020000020003" pitchFamily="2" charset="0"/>
              </a:rPr>
              <a:t>at </a:t>
            </a:r>
            <a:r>
              <a:rPr lang="en-GB" sz="2000" dirty="0" smtClean="0">
                <a:latin typeface="SassoonCRInfantMedium" panose="02000603020000020003" pitchFamily="2" charset="0"/>
              </a:rPr>
              <a:t>the end of </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the </a:t>
            </a:r>
            <a:r>
              <a:rPr lang="en-GB" sz="2000" dirty="0" err="1" smtClean="0">
                <a:latin typeface="SassoonCRInfantMedium" panose="02000603020000020003" pitchFamily="2" charset="0"/>
              </a:rPr>
              <a:t>powerpoint</a:t>
            </a:r>
            <a:r>
              <a:rPr lang="en-GB" sz="2000" dirty="0" smtClean="0">
                <a:latin typeface="SassoonCRInfantMedium" panose="02000603020000020003" pitchFamily="2" charset="0"/>
              </a:rPr>
              <a:t>.</a:t>
            </a:r>
          </a:p>
          <a:p>
            <a:pPr marL="0" indent="0">
              <a:buNone/>
            </a:pPr>
            <a:endParaRPr lang="en-GB" dirty="0">
              <a:latin typeface="SassoonCRInfantMedium" panose="02000603020000020003" pitchFamily="2" charset="0"/>
            </a:endParaRPr>
          </a:p>
        </p:txBody>
      </p:sp>
      <p:pic>
        <p:nvPicPr>
          <p:cNvPr id="1026" name="Picture 2" descr="C:\Users\marianne.docherty\AppData\Local\Microsoft\Windows\INetCache\IE\CQEJ3UKK\Monument_to_Clan_MacRae,_Sheriffmu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501008"/>
            <a:ext cx="194421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73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Please take a few moments to say a prayer for all the doctors, nurses and care staff who are constantly working very hard to save lives.</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2051" name="Picture 3" descr="C:\Users\marianne.docherty\AppData\Local\Microsoft\Windows\INetCache\IE\M1OIXKJY\prayer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618286"/>
            <a:ext cx="237626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4098" name="Picture 2" descr="C:\Users\marianne.docherty\AppData\Local\Microsoft\Windows\INetCache\IE\59GN6VRP\clipart-thumbs-up-happy-smiley-emoticon-256x256-859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328339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French</a:t>
            </a:r>
          </a:p>
          <a:p>
            <a:r>
              <a:rPr lang="en-GB" dirty="0" smtClean="0"/>
              <a:t>Morning Starter</a:t>
            </a:r>
          </a:p>
          <a:p>
            <a:r>
              <a:rPr lang="en-GB" dirty="0" smtClean="0"/>
              <a:t>Maths Lesson</a:t>
            </a:r>
          </a:p>
          <a:p>
            <a:r>
              <a:rPr lang="en-GB" dirty="0" smtClean="0"/>
              <a:t>Grammar</a:t>
            </a:r>
          </a:p>
          <a:p>
            <a:r>
              <a:rPr lang="en-GB" dirty="0" smtClean="0"/>
              <a:t>Literacy Task</a:t>
            </a:r>
          </a:p>
          <a:p>
            <a:r>
              <a:rPr lang="en-GB" dirty="0" smtClean="0"/>
              <a:t>Health and Well-being</a:t>
            </a:r>
          </a:p>
          <a:p>
            <a:r>
              <a:rPr lang="en-GB" dirty="0" smtClean="0"/>
              <a:t>Topic</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workout:-</a:t>
            </a:r>
          </a:p>
          <a:p>
            <a:r>
              <a:rPr lang="en-GB" dirty="0">
                <a:hlinkClick r:id="rId2"/>
              </a:rPr>
              <a:t>https://</a:t>
            </a:r>
            <a:r>
              <a:rPr lang="en-GB" dirty="0" smtClean="0">
                <a:hlinkClick r:id="rId2"/>
              </a:rPr>
              <a:t>www.youtube.com/watch?v=L_A_HjHZxfI</a:t>
            </a:r>
            <a:endParaRPr lang="en-GB" dirty="0" smtClean="0"/>
          </a:p>
          <a:p>
            <a:r>
              <a:rPr lang="en-GB" dirty="0" smtClean="0">
                <a:latin typeface="SassoonCRInfantMedium" panose="02000603020000020003" pitchFamily="2" charset="0"/>
              </a:rPr>
              <a:t>Or join The Body Coach at 9am.</a:t>
            </a:r>
          </a:p>
        </p:txBody>
      </p:sp>
      <p:pic>
        <p:nvPicPr>
          <p:cNvPr id="2050" name="Picture 2" descr="C:\Users\marianne.docherty\AppData\Local\Microsoft\Windows\INetCache\IE\A932XLR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052736"/>
            <a:ext cx="1133872" cy="7783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VPM0XAD3\man-men-jump-1767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052736"/>
            <a:ext cx="1259632" cy="7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331640" y="2119257"/>
            <a:ext cx="6480720" cy="3974039"/>
          </a:xfrm>
        </p:spPr>
        <p:txBody>
          <a:bodyPr>
            <a:normAutofit fontScale="70000" lnSpcReduction="20000"/>
          </a:bodyPr>
          <a:lstStyle/>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           Comment a </a:t>
            </a:r>
            <a:r>
              <a:rPr lang="en-GB" dirty="0" err="1">
                <a:latin typeface="SassoonCRInfantMedium" panose="02000603020000020003" pitchFamily="2" charset="0"/>
              </a:rPr>
              <a:t>va</a:t>
            </a:r>
            <a:r>
              <a:rPr lang="en-GB" dirty="0">
                <a:latin typeface="SassoonCRInfantMedium" panose="02000603020000020003" pitchFamily="2" charset="0"/>
              </a:rPr>
              <a:t>?</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e.g. </a:t>
            </a:r>
            <a:r>
              <a:rPr lang="en-GB" dirty="0" err="1">
                <a:latin typeface="SassoonCRInfantMedium" panose="02000603020000020003" pitchFamily="2" charset="0"/>
              </a:rPr>
              <a:t>C’est</a:t>
            </a:r>
            <a:r>
              <a:rPr lang="en-GB" dirty="0">
                <a:latin typeface="SassoonCRInfantMedium" panose="02000603020000020003" pitchFamily="2" charset="0"/>
              </a:rPr>
              <a:t> </a:t>
            </a:r>
            <a:r>
              <a:rPr lang="en-GB" dirty="0" err="1">
                <a:latin typeface="SassoonCRInfantMedium" panose="02000603020000020003" pitchFamily="2" charset="0"/>
              </a:rPr>
              <a:t>lundi</a:t>
            </a:r>
            <a:r>
              <a:rPr lang="en-GB" dirty="0">
                <a:latin typeface="SassoonCRInfantMedium" panose="02000603020000020003" pitchFamily="2" charset="0"/>
              </a:rPr>
              <a:t> </a:t>
            </a:r>
            <a:r>
              <a:rPr lang="en-GB" dirty="0" err="1" smtClean="0">
                <a:latin typeface="SassoonCRInfantMedium" panose="02000603020000020003" pitchFamily="2" charset="0"/>
              </a:rPr>
              <a:t>vingt-huit</a:t>
            </a:r>
            <a:r>
              <a:rPr lang="en-GB" dirty="0" smtClean="0">
                <a:latin typeface="SassoonCRInfantMedium" panose="02000603020000020003" pitchFamily="2" charset="0"/>
              </a:rPr>
              <a:t> </a:t>
            </a:r>
            <a:r>
              <a:rPr lang="en-GB" dirty="0" err="1" smtClean="0">
                <a:latin typeface="SassoonCRInfantMedium" panose="02000603020000020003" pitchFamily="2" charset="0"/>
              </a:rPr>
              <a:t>mai</a:t>
            </a:r>
            <a:r>
              <a:rPr lang="en-GB" dirty="0" smtClean="0">
                <a:latin typeface="SassoonCRInfantMedium" panose="02000603020000020003" pitchFamily="2" charset="0"/>
              </a:rPr>
              <a:t>           Je </a:t>
            </a:r>
            <a:r>
              <a:rPr lang="en-GB" dirty="0" err="1">
                <a:latin typeface="SassoonCRInfantMedium" panose="02000603020000020003" pitchFamily="2" charset="0"/>
              </a:rPr>
              <a:t>suis</a:t>
            </a:r>
            <a:r>
              <a:rPr lang="en-GB" dirty="0">
                <a:latin typeface="SassoonCRInfantMedium" panose="02000603020000020003" pitchFamily="2" charset="0"/>
              </a:rPr>
              <a:t> content(e)</a:t>
            </a:r>
          </a:p>
          <a:p>
            <a:pPr marL="0" indent="0">
              <a:buNone/>
            </a:pPr>
            <a:r>
              <a:rPr lang="en-GB" dirty="0">
                <a:latin typeface="SassoonCRInfantMedium" panose="02000603020000020003" pitchFamily="2" charset="0"/>
              </a:rPr>
              <a:t>                                                    Je ne </a:t>
            </a:r>
            <a:r>
              <a:rPr lang="en-GB" dirty="0" err="1">
                <a:latin typeface="SassoonCRInfantMedium" panose="02000603020000020003" pitchFamily="2" charset="0"/>
              </a:rPr>
              <a:t>suis</a:t>
            </a:r>
            <a:r>
              <a:rPr lang="en-GB" dirty="0">
                <a:latin typeface="SassoonCRInfantMedium" panose="02000603020000020003" pitchFamily="2" charset="0"/>
              </a:rPr>
              <a:t> pas content(e)</a:t>
            </a:r>
          </a:p>
          <a:p>
            <a:pPr marL="0" indent="0">
              <a:buNone/>
            </a:pPr>
            <a:endParaRPr lang="en-GB" dirty="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                          </a:t>
            </a:r>
            <a:r>
              <a:rPr lang="en-GB" dirty="0" err="1">
                <a:latin typeface="SassoonCRInfantMedium" panose="02000603020000020003" pitchFamily="2" charset="0"/>
              </a:rPr>
              <a:t>Qu’est</a:t>
            </a:r>
            <a:r>
              <a:rPr lang="en-GB" dirty="0">
                <a:latin typeface="SassoonCRInfantMedium" panose="02000603020000020003" pitchFamily="2" charset="0"/>
              </a:rPr>
              <a:t> </a:t>
            </a:r>
            <a:r>
              <a:rPr lang="en-GB" dirty="0" err="1">
                <a:latin typeface="SassoonCRInfantMedium" panose="02000603020000020003" pitchFamily="2" charset="0"/>
              </a:rPr>
              <a:t>ce</a:t>
            </a:r>
            <a:r>
              <a:rPr lang="en-GB" dirty="0">
                <a:latin typeface="SassoonCRInfantMedium" panose="02000603020000020003" pitchFamily="2" charset="0"/>
              </a:rPr>
              <a:t>-que </a:t>
            </a:r>
            <a:r>
              <a:rPr lang="en-GB" dirty="0" err="1">
                <a:latin typeface="SassoonCRInfantMedium" panose="02000603020000020003" pitchFamily="2" charset="0"/>
              </a:rPr>
              <a:t>tu</a:t>
            </a:r>
            <a:r>
              <a:rPr lang="en-GB" dirty="0">
                <a:latin typeface="SassoonCRInfantMedium" panose="02000603020000020003" pitchFamily="2" charset="0"/>
              </a:rPr>
              <a:t> </a:t>
            </a:r>
            <a:r>
              <a:rPr lang="en-GB" dirty="0" err="1">
                <a:latin typeface="SassoonCRInfantMedium" panose="02000603020000020003" pitchFamily="2" charset="0"/>
              </a:rPr>
              <a:t>veux</a:t>
            </a:r>
            <a:r>
              <a:rPr lang="en-GB" dirty="0">
                <a:latin typeface="SassoonCRInfantMedium" panose="02000603020000020003" pitchFamily="2" charset="0"/>
              </a:rPr>
              <a:t> pour le </a:t>
            </a:r>
          </a:p>
          <a:p>
            <a:pPr marL="0" indent="0">
              <a:buNone/>
            </a:pPr>
            <a:r>
              <a:rPr lang="en-GB" dirty="0">
                <a:latin typeface="SassoonCRInfantMedium" panose="02000603020000020003" pitchFamily="2" charset="0"/>
              </a:rPr>
              <a:t> e.g.  Il y a du </a:t>
            </a:r>
            <a:r>
              <a:rPr lang="en-GB" dirty="0" err="1">
                <a:latin typeface="SassoonCRInfantMedium" panose="02000603020000020003" pitchFamily="2" charset="0"/>
              </a:rPr>
              <a:t>soleil</a:t>
            </a:r>
            <a:r>
              <a:rPr lang="en-GB" dirty="0">
                <a:latin typeface="SassoonCRInfantMedium" panose="02000603020000020003" pitchFamily="2" charset="0"/>
              </a:rPr>
              <a:t>                      dejeuner? </a:t>
            </a:r>
            <a:r>
              <a:rPr lang="en-GB" dirty="0" err="1">
                <a:latin typeface="SassoonCRInfantMedium" panose="02000603020000020003" pitchFamily="2" charset="0"/>
              </a:rPr>
              <a:t>eg</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 Il fait beau/ Il fait </a:t>
            </a:r>
            <a:r>
              <a:rPr lang="en-GB" dirty="0" err="1">
                <a:latin typeface="SassoonCRInfantMedium" panose="02000603020000020003" pitchFamily="2" charset="0"/>
              </a:rPr>
              <a:t>froid</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thon</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fromage</a:t>
            </a:r>
            <a:endParaRPr lang="en-GB" sz="1800" dirty="0">
              <a:latin typeface="SassoonCRInfantMedium" panose="02000603020000020003" pitchFamily="2" charset="0"/>
            </a:endParaRPr>
          </a:p>
          <a:p>
            <a:pPr marL="0" indent="0">
              <a:buNone/>
            </a:pPr>
            <a:r>
              <a:rPr lang="en-GB" dirty="0">
                <a:latin typeface="SassoonCRInfantMedium" panose="02000603020000020003" pitchFamily="2" charset="0"/>
              </a:rPr>
              <a:t>Il y a du </a:t>
            </a:r>
            <a:r>
              <a:rPr lang="en-GB" dirty="0" err="1">
                <a:latin typeface="SassoonCRInfantMedium" panose="02000603020000020003" pitchFamily="2" charset="0"/>
              </a:rPr>
              <a:t>soleil</a:t>
            </a:r>
            <a:r>
              <a:rPr lang="en-GB" dirty="0">
                <a:latin typeface="SassoonCRInfantMedium" panose="02000603020000020003" pitchFamily="2" charset="0"/>
              </a:rPr>
              <a:t>/ Il fait du vent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jambon</a:t>
            </a:r>
            <a:endParaRPr lang="en-GB" sz="1800" dirty="0">
              <a:latin typeface="SassoonCRInfantMedium" panose="02000603020000020003" pitchFamily="2" charset="0"/>
            </a:endParaRPr>
          </a:p>
          <a:p>
            <a:pPr marL="0" indent="0">
              <a:buNone/>
            </a:pPr>
            <a:r>
              <a:rPr lang="en-GB" dirty="0"/>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aux </a:t>
            </a:r>
            <a:r>
              <a:rPr lang="en-GB" sz="1800" dirty="0" err="1">
                <a:latin typeface="SassoonCRInfantMedium" panose="02000603020000020003" pitchFamily="2" charset="0"/>
              </a:rPr>
              <a:t>oeufs</a:t>
            </a:r>
            <a:endParaRPr lang="en-GB" sz="1800"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smtClean="0"/>
          </a:p>
          <a:p>
            <a:pPr marL="0" indent="0">
              <a:buNone/>
            </a:pP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3" idx="0"/>
            <a:endCxn id="3" idx="2"/>
          </p:cNvCxnSpPr>
          <p:nvPr/>
        </p:nvCxnSpPr>
        <p:spPr>
          <a:xfrm>
            <a:off x="4572000" y="2119257"/>
            <a:ext cx="0" cy="397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861048"/>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0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CRInfantMedium" panose="02000603020000020003" pitchFamily="2" charset="0"/>
              </a:rPr>
              <a:t>Morning Starter</a:t>
            </a:r>
            <a:endParaRPr lang="en-GB" u="sng" dirty="0">
              <a:latin typeface="SassoonCRInfantMedium" panose="02000603020000020003" pitchFamily="2"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GB" sz="6200" dirty="0">
                <a:latin typeface="SassoonCRInfantMedium" panose="02000603020000020003" pitchFamily="2" charset="0"/>
              </a:rPr>
              <a:t>Y</a:t>
            </a:r>
            <a:r>
              <a:rPr lang="en-GB" sz="6200" dirty="0" smtClean="0">
                <a:latin typeface="SassoonCRInfantMedium" panose="02000603020000020003" pitchFamily="2" charset="0"/>
              </a:rPr>
              <a:t>our morning starter today, is to think of as many ways to get the answer </a:t>
            </a:r>
            <a:r>
              <a:rPr lang="en-GB" sz="7400" dirty="0" smtClean="0">
                <a:solidFill>
                  <a:srgbClr val="FF0000"/>
                </a:solidFill>
                <a:latin typeface="SassoonCRInfantMedium" panose="02000603020000020003" pitchFamily="2" charset="0"/>
              </a:rPr>
              <a:t>73</a:t>
            </a:r>
          </a:p>
          <a:p>
            <a:pPr marL="0" indent="0">
              <a:buNone/>
            </a:pPr>
            <a:r>
              <a:rPr lang="en-GB" sz="6200" dirty="0" smtClean="0">
                <a:latin typeface="SassoonCRInfantMedium" panose="02000603020000020003" pitchFamily="2" charset="0"/>
              </a:rPr>
              <a:t>You must use </a:t>
            </a:r>
            <a:r>
              <a:rPr lang="en-GB" sz="6200" u="sng" dirty="0" smtClean="0">
                <a:solidFill>
                  <a:srgbClr val="FF0000"/>
                </a:solidFill>
                <a:latin typeface="SassoonCRInfantMedium" panose="02000603020000020003" pitchFamily="2" charset="0"/>
              </a:rPr>
              <a:t>at least 2</a:t>
            </a:r>
            <a:r>
              <a:rPr lang="en-GB" sz="6200" u="sng" dirty="0" smtClean="0">
                <a:latin typeface="SassoonCRInfantMedium" panose="02000603020000020003" pitchFamily="2" charset="0"/>
              </a:rPr>
              <a:t> </a:t>
            </a:r>
            <a:r>
              <a:rPr lang="en-GB" sz="6200" dirty="0" smtClean="0">
                <a:latin typeface="SassoonCRInfantMedium" panose="02000603020000020003" pitchFamily="2" charset="0"/>
              </a:rPr>
              <a:t>mathematical calculations to get the answer.</a:t>
            </a:r>
          </a:p>
          <a:p>
            <a:pPr marL="0" indent="0">
              <a:buNone/>
            </a:pPr>
            <a:endParaRPr lang="en-GB" sz="5000" dirty="0" smtClean="0">
              <a:latin typeface="SassoonCRInfantMedium" panose="02000603020000020003" pitchFamily="2" charset="0"/>
            </a:endParaRPr>
          </a:p>
          <a:p>
            <a:pPr marL="0" indent="0">
              <a:buNone/>
            </a:pPr>
            <a:r>
              <a:rPr lang="en-GB" sz="6200" dirty="0" smtClean="0">
                <a:latin typeface="SassoonCRInfantMedium" panose="02000603020000020003" pitchFamily="2" charset="0"/>
              </a:rPr>
              <a:t>e.g. (2 x 35) + 3 = 73</a:t>
            </a:r>
          </a:p>
          <a:p>
            <a:pPr marL="0" indent="0">
              <a:buNone/>
            </a:pPr>
            <a:endParaRPr lang="en-GB" sz="6200" dirty="0">
              <a:latin typeface="SassoonCRInfantMedium" panose="02000603020000020003" pitchFamily="2" charset="0"/>
            </a:endParaRPr>
          </a:p>
          <a:p>
            <a:pPr marL="0" indent="0">
              <a:buNone/>
            </a:pPr>
            <a:r>
              <a:rPr lang="en-GB" sz="6200" dirty="0" smtClean="0">
                <a:latin typeface="SassoonCRInfantMedium" panose="02000603020000020003" pitchFamily="2" charset="0"/>
              </a:rPr>
              <a:t>      100 – 50 = 50</a:t>
            </a:r>
          </a:p>
          <a:p>
            <a:pPr marL="0" indent="0">
              <a:buNone/>
            </a:pPr>
            <a:r>
              <a:rPr lang="en-GB" sz="6200" dirty="0">
                <a:latin typeface="SassoonCRInfantMedium" panose="02000603020000020003" pitchFamily="2" charset="0"/>
              </a:rPr>
              <a:t> </a:t>
            </a:r>
            <a:r>
              <a:rPr lang="en-GB" sz="6200" dirty="0" smtClean="0">
                <a:latin typeface="SassoonCRInfantMedium" panose="02000603020000020003" pitchFamily="2" charset="0"/>
              </a:rPr>
              <a:t>        50 + 23  = 73</a:t>
            </a:r>
          </a:p>
          <a:p>
            <a:pPr marL="0" indent="0">
              <a:buNone/>
            </a:pPr>
            <a:endParaRPr lang="en-GB" sz="5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en-GB" sz="6200" dirty="0" smtClean="0">
                <a:latin typeface="SassoonCRInfantMedium" panose="02000603020000020003" pitchFamily="2" charset="0"/>
              </a:rPr>
              <a:t>If you normally do IDL Maths, please do this also for 15-20mins.</a:t>
            </a:r>
          </a:p>
          <a:p>
            <a:pPr marL="0" indent="0">
              <a:buNone/>
            </a:pPr>
            <a:endParaRPr lang="en-GB" sz="6200" dirty="0">
              <a:latin typeface="SassoonCRInfantMedium" panose="02000603020000020003" pitchFamily="2" charset="0"/>
            </a:endParaRPr>
          </a:p>
          <a:p>
            <a:pPr marL="0" indent="0">
              <a:buNone/>
            </a:pPr>
            <a:endParaRPr lang="en-GB" sz="6200" dirty="0"/>
          </a:p>
        </p:txBody>
      </p:sp>
    </p:spTree>
    <p:extLst>
      <p:ext uri="{BB962C8B-B14F-4D97-AF65-F5344CB8AC3E}">
        <p14:creationId xmlns:p14="http://schemas.microsoft.com/office/powerpoint/2010/main" val="375386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88840"/>
            <a:ext cx="6196405" cy="3734229"/>
          </a:xfrm>
        </p:spPr>
        <p:txBody>
          <a:bodyPr>
            <a:normAutofit fontScale="92500" lnSpcReduction="10000"/>
          </a:bodyPr>
          <a:lstStyle/>
          <a:p>
            <a:r>
              <a:rPr lang="en-GB" sz="1900" dirty="0" smtClean="0">
                <a:latin typeface="SassoonCRInfantMedium" panose="02000603020000020003" pitchFamily="2" charset="0"/>
              </a:rPr>
              <a:t>L.I. - We are learning about </a:t>
            </a:r>
            <a:r>
              <a:rPr lang="en-GB" sz="1900" dirty="0" smtClean="0">
                <a:solidFill>
                  <a:srgbClr val="0070C0"/>
                </a:solidFill>
                <a:latin typeface="SassoonCRInfantMedium" panose="02000603020000020003" pitchFamily="2" charset="0"/>
              </a:rPr>
              <a:t>ratios.</a:t>
            </a:r>
            <a:endParaRPr lang="en-GB" sz="1900" dirty="0">
              <a:solidFill>
                <a:srgbClr val="0070C0"/>
              </a:solidFill>
              <a:latin typeface="SassoonCRInfantMedium" panose="02000603020000020003" pitchFamily="2" charset="0"/>
            </a:endParaRPr>
          </a:p>
          <a:p>
            <a:r>
              <a:rPr lang="en-GB" sz="1900" dirty="0">
                <a:latin typeface="SassoonCRInfantMedium" panose="02000603020000020003" pitchFamily="2" charset="0"/>
              </a:rPr>
              <a:t>S.C. – To </a:t>
            </a:r>
            <a:r>
              <a:rPr lang="en-GB" sz="1900" dirty="0" smtClean="0">
                <a:latin typeface="SassoonCRInfantMedium" panose="02000603020000020003" pitchFamily="2" charset="0"/>
              </a:rPr>
              <a:t>understand what we mean by ratio.</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 To know that ratios and fractions are related.</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a:latin typeface="SassoonCRInfantMedium" panose="02000603020000020003" pitchFamily="2" charset="0"/>
              </a:rPr>
              <a:t>- To </a:t>
            </a:r>
            <a:r>
              <a:rPr lang="en-GB" sz="1900" dirty="0" smtClean="0">
                <a:latin typeface="SassoonCRInfantMedium" panose="02000603020000020003" pitchFamily="2" charset="0"/>
              </a:rPr>
              <a:t>be able to calculate ratio problems.</a:t>
            </a:r>
            <a:endParaRPr lang="en-GB" dirty="0" smtClean="0">
              <a:latin typeface="SassoonCRInfantMedium" panose="02000603020000020003" pitchFamily="2" charset="0"/>
            </a:endParaRPr>
          </a:p>
          <a:p>
            <a:pPr marL="0" indent="0">
              <a:buNone/>
            </a:pPr>
            <a:r>
              <a:rPr lang="en-GB" sz="1900" dirty="0" smtClean="0">
                <a:latin typeface="SassoonCRInfantMedium" panose="02000603020000020003" pitchFamily="2" charset="0"/>
              </a:rPr>
              <a:t>Please watch this video first before you do your task. Watch it up until 6mins:-</a:t>
            </a:r>
          </a:p>
          <a:p>
            <a:pPr marL="0" indent="0">
              <a:buNone/>
            </a:pPr>
            <a:r>
              <a:rPr lang="en-GB" sz="2000" dirty="0">
                <a:hlinkClick r:id="rId2"/>
              </a:rPr>
              <a:t>https://www.youtube.com/watch?v=URMZHUnc8OQ</a:t>
            </a:r>
            <a:endParaRPr lang="en-GB" sz="2000" dirty="0">
              <a:latin typeface="SassoonCRInfantMedium" panose="02000603020000020003" pitchFamily="2" charset="0"/>
            </a:endParaRPr>
          </a:p>
          <a:p>
            <a:pPr marL="0" indent="0">
              <a:buNone/>
            </a:pPr>
            <a:r>
              <a:rPr lang="en-GB" sz="1900" dirty="0">
                <a:latin typeface="SassoonCRInfantMedium" panose="02000603020000020003" pitchFamily="2" charset="0"/>
              </a:rPr>
              <a:t>Task :- Please see the attached sheet for your task</a:t>
            </a:r>
            <a:r>
              <a:rPr lang="en-GB" sz="1900" dirty="0" smtClean="0">
                <a:latin typeface="SassoonCRInfantMedium" panose="02000603020000020003" pitchFamily="2" charset="0"/>
              </a:rPr>
              <a:t>.</a:t>
            </a:r>
          </a:p>
          <a:p>
            <a:pPr marL="0" indent="0">
              <a:buNone/>
            </a:pPr>
            <a:r>
              <a:rPr lang="en-GB" sz="1900" dirty="0" smtClean="0">
                <a:latin typeface="SassoonCRInfantMedium" panose="02000603020000020003" pitchFamily="2" charset="0"/>
              </a:rPr>
              <a:t>Circles, please do the first sheet, Squares, do the second sheet and triangles , the third sheet. The answers are listed at the end.</a:t>
            </a:r>
          </a:p>
          <a:p>
            <a:pPr marL="0" indent="0">
              <a:buNone/>
            </a:pPr>
            <a:r>
              <a:rPr lang="en-GB" sz="1900" dirty="0" smtClean="0">
                <a:latin typeface="SassoonCRInfantMedium" panose="02000603020000020003" pitchFamily="2" charset="0"/>
              </a:rPr>
              <a:t> </a:t>
            </a:r>
            <a:r>
              <a:rPr lang="en-GB" sz="1900" dirty="0" smtClean="0">
                <a:solidFill>
                  <a:srgbClr val="FF0000"/>
                </a:solidFill>
                <a:latin typeface="SassoonCRInfantMedium" panose="02000603020000020003" pitchFamily="2" charset="0"/>
              </a:rPr>
              <a:t>Please do the task first before looking at answers.   </a:t>
            </a:r>
            <a:endParaRPr lang="en-GB" sz="1900" dirty="0">
              <a:solidFill>
                <a:srgbClr val="FF0000"/>
              </a:solidFill>
              <a:latin typeface="SassoonCRInfantMedium" panose="02000603020000020003" pitchFamily="2" charset="0"/>
            </a:endParaRPr>
          </a:p>
          <a:p>
            <a:endParaRPr lang="en-GB" dirty="0">
              <a:latin typeface="SassoonCRInfantMedium" panose="02000603020000020003" pitchFamily="2" charset="0"/>
            </a:endParaRP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4" name="Picture 2" descr="C:\Users\marianne.docherty\AppData\Local\Microsoft\Windows\INetCache\IE\329LSYY7\screen-shot-2016-11-30-at-5-00-06-p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836712"/>
            <a:ext cx="1440160" cy="1011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arianne.docherty\AppData\Local\Microsoft\Windows\INetCache\IE\329LSYY7\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995784"/>
            <a:ext cx="1380182" cy="8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SassoonCRInfantMedium" panose="02000603020000020003" pitchFamily="2" charset="0"/>
              </a:rPr>
              <a:t>Grammar</a:t>
            </a:r>
            <a:endParaRPr lang="en-GB"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349320" cy="3878245"/>
          </a:xfrm>
        </p:spPr>
        <p:txBody>
          <a:bodyPr>
            <a:normAutofit fontScale="85000" lnSpcReduction="10000"/>
          </a:bodyPr>
          <a:lstStyle/>
          <a:p>
            <a:r>
              <a:rPr lang="en-GB" dirty="0">
                <a:latin typeface="SassoonCRInfantMedium" panose="02000603020000020003" pitchFamily="2" charset="0"/>
              </a:rPr>
              <a:t>Y</a:t>
            </a:r>
            <a:r>
              <a:rPr lang="en-GB" dirty="0" smtClean="0">
                <a:latin typeface="SassoonCRInfantMedium" panose="02000603020000020003" pitchFamily="2" charset="0"/>
              </a:rPr>
              <a:t>our task is to continue your challenge on </a:t>
            </a:r>
            <a:r>
              <a:rPr lang="en-GB" dirty="0" err="1" smtClean="0">
                <a:latin typeface="SassoonCRInfantMedium" panose="02000603020000020003" pitchFamily="2" charset="0"/>
              </a:rPr>
              <a:t>Sumdog</a:t>
            </a:r>
            <a:r>
              <a:rPr lang="en-GB" dirty="0" smtClean="0">
                <a:latin typeface="SassoonCRInfantMedium" panose="02000603020000020003" pitchFamily="2" charset="0"/>
              </a:rPr>
              <a:t> Grammar. Remember, </a:t>
            </a:r>
            <a:r>
              <a:rPr lang="en-GB" dirty="0">
                <a:latin typeface="SassoonCRInfantMedium" panose="02000603020000020003" pitchFamily="2" charset="0"/>
              </a:rPr>
              <a:t>t</a:t>
            </a:r>
            <a:r>
              <a:rPr lang="en-GB" dirty="0" smtClean="0">
                <a:latin typeface="SassoonCRInfantMedium" panose="02000603020000020003" pitchFamily="2" charset="0"/>
              </a:rPr>
              <a:t>his task lasts until Thursday.</a:t>
            </a:r>
          </a:p>
          <a:p>
            <a:r>
              <a:rPr lang="en-GB" dirty="0" smtClean="0">
                <a:latin typeface="SassoonCRInfantMedium" panose="02000603020000020003" pitchFamily="2" charset="0"/>
              </a:rPr>
              <a:t>Your task is set up according to your reading group.</a:t>
            </a:r>
          </a:p>
          <a:p>
            <a:r>
              <a:rPr lang="en-GB" dirty="0" smtClean="0">
                <a:latin typeface="SassoonCRInfantMedium" panose="02000603020000020003" pitchFamily="2" charset="0"/>
              </a:rPr>
              <a:t>Red Group – Group 1, Blue Group – Group 2</a:t>
            </a:r>
          </a:p>
          <a:p>
            <a:pPr marL="0" indent="0">
              <a:buNone/>
            </a:pPr>
            <a:r>
              <a:rPr lang="en-GB" dirty="0">
                <a:latin typeface="SassoonCRInfantMedium" panose="02000603020000020003" pitchFamily="2" charset="0"/>
              </a:rPr>
              <a:t> </a:t>
            </a:r>
            <a:r>
              <a:rPr lang="en-GB" dirty="0" smtClean="0">
                <a:latin typeface="SassoonCRInfantMedium" panose="02000603020000020003" pitchFamily="2" charset="0"/>
              </a:rPr>
              <a:t>   Green Group – Group 3</a:t>
            </a:r>
          </a:p>
          <a:p>
            <a:pPr marL="0" indent="0">
              <a:buNone/>
            </a:pPr>
            <a:r>
              <a:rPr lang="en-GB" dirty="0" smtClean="0">
                <a:latin typeface="SassoonCRInfantMedium" panose="02000603020000020003" pitchFamily="2" charset="0"/>
              </a:rPr>
              <a:t>    Remember to please let me know how you found it</a:t>
            </a:r>
          </a:p>
          <a:p>
            <a:pPr marL="0" indent="0">
              <a:buNone/>
            </a:pPr>
            <a:r>
              <a:rPr lang="en-GB" dirty="0" smtClean="0">
                <a:latin typeface="SassoonCRInfantMedium" panose="02000603020000020003" pitchFamily="2" charset="0"/>
              </a:rPr>
              <a:t>    e.g. too easy, too hard etc. by posting a message on </a:t>
            </a:r>
          </a:p>
          <a:p>
            <a:pPr marL="0" indent="0">
              <a:buNone/>
            </a:pPr>
            <a:r>
              <a:rPr lang="en-GB" dirty="0" smtClean="0">
                <a:latin typeface="SassoonCRInfantMedium" panose="02000603020000020003" pitchFamily="2" charset="0"/>
              </a:rPr>
              <a:t>    Teams.</a:t>
            </a:r>
          </a:p>
          <a:p>
            <a:pPr marL="0" indent="0">
              <a:buNone/>
            </a:pPr>
            <a:r>
              <a:rPr lang="en-GB"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SUMDOG</a:t>
            </a:r>
          </a:p>
          <a:p>
            <a:pPr marL="0" indent="0">
              <a:buNone/>
            </a:pPr>
            <a:endParaRPr lang="en-GB"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en-GB" dirty="0" smtClean="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500732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09"/>
          </a:xfrm>
        </p:spPr>
        <p:txBody>
          <a:bodyPr>
            <a:normAutofit/>
          </a:bodyPr>
          <a:lstStyle/>
          <a:p>
            <a:r>
              <a:rPr lang="en-GB" sz="2800" u="sng" dirty="0" smtClean="0">
                <a:solidFill>
                  <a:srgbClr val="7030A0"/>
                </a:solidFill>
                <a:latin typeface="SassoonCRInfantMedium" panose="02000603020000020003" pitchFamily="2" charset="0"/>
              </a:rPr>
              <a:t>Literacy </a:t>
            </a:r>
            <a:endParaRPr lang="en-GB" sz="2800" u="sng"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a:xfrm>
            <a:off x="1463040" y="1484784"/>
            <a:ext cx="6196405" cy="4238285"/>
          </a:xfrm>
        </p:spPr>
        <p:txBody>
          <a:bodyPr>
            <a:normAutofit fontScale="85000" lnSpcReduction="20000"/>
          </a:bodyPr>
          <a:lstStyle/>
          <a:p>
            <a:r>
              <a:rPr lang="en-GB" sz="2000" dirty="0" smtClean="0">
                <a:latin typeface="SassoonCRInfantMedium" panose="02000603020000020003" pitchFamily="2" charset="0"/>
              </a:rPr>
              <a:t>Your task today is to listen to the next 2 chapters of ‘Wonder’. Listen up to 11mins 42secs.</a:t>
            </a:r>
          </a:p>
          <a:p>
            <a:r>
              <a:rPr lang="en-GB" sz="2000" dirty="0">
                <a:hlinkClick r:id="rId2"/>
              </a:rPr>
              <a:t>https://www.youtube.com/watch?v=JlPV2bcfLsQ</a:t>
            </a:r>
            <a:endParaRPr lang="en-GB" sz="2000" dirty="0">
              <a:latin typeface="SassoonCRInfantMedium" panose="02000603020000020003" pitchFamily="2" charset="0"/>
            </a:endParaRPr>
          </a:p>
          <a:p>
            <a:endParaRPr lang="en-GB" sz="2000" dirty="0" smtClean="0">
              <a:latin typeface="SassoonCRInfantMedium" panose="02000603020000020003" pitchFamily="2" charset="0"/>
            </a:endParaRPr>
          </a:p>
          <a:p>
            <a:r>
              <a:rPr lang="en-GB" sz="2000" dirty="0" smtClean="0">
                <a:latin typeface="SassoonCRInfantMedium" panose="02000603020000020003" pitchFamily="2" charset="0"/>
              </a:rPr>
              <a:t>Once you have listened to it, your task is to do a </a:t>
            </a:r>
            <a:r>
              <a:rPr lang="en-GB" sz="2000" dirty="0" err="1" smtClean="0">
                <a:latin typeface="SassoonCRInfantMedium" panose="02000603020000020003" pitchFamily="2" charset="0"/>
              </a:rPr>
              <a:t>visualiser</a:t>
            </a:r>
            <a:r>
              <a:rPr lang="en-GB" sz="2000" dirty="0" smtClean="0">
                <a:latin typeface="SassoonCRInfantMedium" panose="02000603020000020003" pitchFamily="2" charset="0"/>
              </a:rPr>
              <a:t> of one of the children, Jack, Julian or Charlotte.</a:t>
            </a:r>
          </a:p>
          <a:p>
            <a:r>
              <a:rPr lang="en-GB" sz="2000" dirty="0" smtClean="0">
                <a:latin typeface="SassoonCRInfantMedium" panose="02000603020000020003" pitchFamily="2" charset="0"/>
              </a:rPr>
              <a:t>L.I. - To be able to develop a good understanding of the characters.</a:t>
            </a:r>
          </a:p>
          <a:p>
            <a:r>
              <a:rPr lang="en-GB" sz="2000" dirty="0" smtClean="0">
                <a:latin typeface="SassoonCRInfantMedium" panose="02000603020000020003" pitchFamily="2" charset="0"/>
              </a:rPr>
              <a:t>S.C. – To be able to listen to the text being read.</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  To be able to understand the characters</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and identify different </a:t>
            </a:r>
            <a:r>
              <a:rPr lang="en-GB" sz="2000" dirty="0" smtClean="0">
                <a:latin typeface="SassoonCRInfantMedium" panose="02000603020000020003" pitchFamily="2" charset="0"/>
              </a:rPr>
              <a:t>characteristics.</a:t>
            </a:r>
            <a:endParaRPr lang="en-GB" sz="2000" dirty="0" smtClean="0">
              <a:latin typeface="SassoonCRInfantMedium" panose="02000603020000020003" pitchFamily="2" charset="0"/>
            </a:endParaRP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  To be able to complete a </a:t>
            </a:r>
            <a:r>
              <a:rPr lang="en-GB" sz="2000" dirty="0" err="1" smtClean="0">
                <a:latin typeface="SassoonCRInfantMedium" panose="02000603020000020003" pitchFamily="2" charset="0"/>
              </a:rPr>
              <a:t>visualiser</a:t>
            </a:r>
            <a:r>
              <a:rPr lang="en-GB" sz="2000" dirty="0" smtClean="0">
                <a:latin typeface="SassoonCRInfantMedium" panose="02000603020000020003" pitchFamily="2" charset="0"/>
              </a:rPr>
              <a:t> and find </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quotes to back up your observations.</a:t>
            </a:r>
          </a:p>
          <a:p>
            <a:pPr marL="0" indent="0">
              <a:buNone/>
            </a:pPr>
            <a:endParaRPr lang="en-GB" sz="2000" dirty="0" smtClean="0">
              <a:latin typeface="SassoonCRInfantMedium" panose="02000603020000020003" pitchFamily="2" charset="0"/>
            </a:endParaRPr>
          </a:p>
          <a:p>
            <a:pPr marL="0" indent="0">
              <a:buNone/>
            </a:pPr>
            <a:r>
              <a:rPr lang="en-GB" sz="1900" dirty="0">
                <a:solidFill>
                  <a:srgbClr val="FF0000"/>
                </a:solidFill>
                <a:latin typeface="SassoonCRInfantMedium" panose="02000603020000020003" pitchFamily="2" charset="0"/>
              </a:rPr>
              <a:t>Circles</a:t>
            </a:r>
            <a:r>
              <a:rPr lang="en-GB" sz="1900" dirty="0">
                <a:latin typeface="SassoonCRInfantMedium" panose="02000603020000020003" pitchFamily="2" charset="0"/>
              </a:rPr>
              <a:t> : - Your task is to think of 6 words to describe one of the characters.</a:t>
            </a:r>
          </a:p>
          <a:p>
            <a:pPr marL="0" indent="0">
              <a:buNone/>
            </a:pPr>
            <a:r>
              <a:rPr lang="en-GB" sz="1900" dirty="0">
                <a:latin typeface="SassoonCRInfantMedium" panose="02000603020000020003" pitchFamily="2" charset="0"/>
              </a:rPr>
              <a:t>If you do IDL please do 15-20 mins today.</a:t>
            </a:r>
          </a:p>
          <a:p>
            <a:pPr marL="0" indent="0">
              <a:buNone/>
            </a:pPr>
            <a:endParaRPr lang="en-GB" sz="19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endParaRPr lang="en-GB" dirty="0">
              <a:latin typeface="SassoonCRInfantMedium" panose="02000603020000020003" pitchFamily="2" charset="0"/>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p:txBody>
      </p:sp>
    </p:spTree>
    <p:extLst>
      <p:ext uri="{BB962C8B-B14F-4D97-AF65-F5344CB8AC3E}">
        <p14:creationId xmlns:p14="http://schemas.microsoft.com/office/powerpoint/2010/main" val="135550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smtClean="0">
                <a:solidFill>
                  <a:srgbClr val="FFC000"/>
                </a:solidFill>
                <a:latin typeface="SassoonCRInfantMedium" panose="02000603020000020003" pitchFamily="2" charset="0"/>
              </a:rPr>
              <a:t>Health and Wellbeing</a:t>
            </a:r>
            <a:endParaRPr lang="en-GB" sz="2800" u="sng"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00809"/>
            <a:ext cx="6349320" cy="3816423"/>
          </a:xfrm>
        </p:spPr>
        <p:txBody>
          <a:bodyPr>
            <a:normAutofit lnSpcReduction="10000"/>
          </a:bodyPr>
          <a:lstStyle/>
          <a:p>
            <a:pPr marL="0" indent="0">
              <a:buNone/>
            </a:pPr>
            <a:r>
              <a:rPr lang="en-GB" sz="2100" dirty="0" smtClean="0">
                <a:latin typeface="SassoonCRInfantMedium" panose="02000603020000020003" pitchFamily="2" charset="0"/>
              </a:rPr>
              <a:t>Today we are going to learn about habit 5. </a:t>
            </a:r>
            <a:endParaRPr lang="en-GB" sz="2000" dirty="0">
              <a:latin typeface="SassoonCRInfantMedium" panose="02000603020000020003" pitchFamily="2" charset="0"/>
            </a:endParaRPr>
          </a:p>
          <a:p>
            <a:pPr marL="0" indent="0">
              <a:buNone/>
            </a:pPr>
            <a:r>
              <a:rPr lang="en-GB" sz="2100" dirty="0" smtClean="0">
                <a:latin typeface="SassoonCRInfantMedium" panose="02000603020000020003" pitchFamily="2" charset="0"/>
              </a:rPr>
              <a:t>This video gives some examples of how you can ‘seek first to understand, then to be understood’:-</a:t>
            </a:r>
          </a:p>
          <a:p>
            <a:pPr marL="0" indent="0">
              <a:buNone/>
            </a:pPr>
            <a:r>
              <a:rPr lang="en-GB" sz="2000" dirty="0">
                <a:hlinkClick r:id="rId2"/>
              </a:rPr>
              <a:t>https://www.youtube.com/watch?v=rxuspCGTDpI</a:t>
            </a:r>
            <a:endParaRPr lang="en-GB" sz="2000" dirty="0" smtClean="0">
              <a:latin typeface="SassoonCRInfantMedium" panose="02000603020000020003" pitchFamily="2" charset="0"/>
            </a:endParaRPr>
          </a:p>
          <a:p>
            <a:pPr marL="0" indent="0">
              <a:buNone/>
            </a:pPr>
            <a:r>
              <a:rPr lang="en-GB" sz="2100" dirty="0" smtClean="0">
                <a:latin typeface="SassoonCRInfantMedium" panose="02000603020000020003" pitchFamily="2" charset="0"/>
              </a:rPr>
              <a:t>Habit 5 is about empathy. It is about listening to others and understanding their viewpoint first before putting forward your own point of view.</a:t>
            </a:r>
          </a:p>
          <a:p>
            <a:pPr marL="0" indent="0">
              <a:buNone/>
            </a:pPr>
            <a:r>
              <a:rPr lang="en-GB" sz="2100" u="sng" dirty="0" smtClean="0">
                <a:solidFill>
                  <a:srgbClr val="FF0000"/>
                </a:solidFill>
                <a:latin typeface="SassoonCRInfantMedium" panose="02000603020000020003" pitchFamily="2" charset="0"/>
              </a:rPr>
              <a:t>Task</a:t>
            </a:r>
            <a:r>
              <a:rPr lang="en-GB" sz="2100" dirty="0" smtClean="0">
                <a:latin typeface="SassoonCRInfantMedium" panose="02000603020000020003" pitchFamily="2" charset="0"/>
              </a:rPr>
              <a:t>:- .Your task is attached to the blog. Why not also try to implement this habit in your everyday life. Try to listen to others and understand their point of view before expressing your own.</a:t>
            </a:r>
            <a:endParaRPr lang="en-GB" sz="2100" dirty="0">
              <a:latin typeface="SassoonCRInfantMedium" panose="02000603020000020003" pitchFamily="2" charset="0"/>
            </a:endParaRPr>
          </a:p>
        </p:txBody>
      </p:sp>
      <p:pic>
        <p:nvPicPr>
          <p:cNvPr id="1026" name="Picture 2" descr="C:\Users\marianne.docherty\AppData\Local\Microsoft\Windows\INetCache\IE\M9SR5U1H\habits_hand_tagxe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92696"/>
            <a:ext cx="998300" cy="828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9SR5U1H\7_habits_posters_thumbnai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692696"/>
            <a:ext cx="1152128" cy="8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00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1193</TotalTime>
  <Words>827</Words>
  <Application>Microsoft Office PowerPoint</Application>
  <PresentationFormat>On-screen Show (4:3)</PresentationFormat>
  <Paragraphs>106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Tuesday 19-5-20</vt:lpstr>
      <vt:lpstr>Today’s Timetable</vt:lpstr>
      <vt:lpstr>Daily Exercise </vt:lpstr>
      <vt:lpstr>A little bit of French to start the day  </vt:lpstr>
      <vt:lpstr>Morning Starter</vt:lpstr>
      <vt:lpstr>Maths Lesson</vt:lpstr>
      <vt:lpstr>Grammar</vt:lpstr>
      <vt:lpstr>Literacy </vt:lpstr>
      <vt:lpstr>Health and Wellbeing</vt:lpstr>
      <vt:lpstr>The Battle of Sheriffmuir</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87</cp:revision>
  <dcterms:created xsi:type="dcterms:W3CDTF">2020-03-23T22:24:08Z</dcterms:created>
  <dcterms:modified xsi:type="dcterms:W3CDTF">2020-05-18T22:47:44Z</dcterms:modified>
</cp:coreProperties>
</file>