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8"/>
  </p:notesMasterIdLst>
  <p:sldIdLst>
    <p:sldId id="256" r:id="rId2"/>
    <p:sldId id="280" r:id="rId3"/>
    <p:sldId id="281" r:id="rId4"/>
    <p:sldId id="287" r:id="rId5"/>
    <p:sldId id="288" r:id="rId6"/>
    <p:sldId id="265" r:id="rId7"/>
    <p:sldId id="269" r:id="rId8"/>
    <p:sldId id="272" r:id="rId9"/>
    <p:sldId id="282" r:id="rId10"/>
    <p:sldId id="283" r:id="rId11"/>
    <p:sldId id="284" r:id="rId12"/>
    <p:sldId id="276" r:id="rId13"/>
    <p:sldId id="277" r:id="rId14"/>
    <p:sldId id="285" r:id="rId15"/>
    <p:sldId id="286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65" d="100"/>
          <a:sy n="65" d="100"/>
        </p:scale>
        <p:origin x="-14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AE9E0-1960-4C64-8A3E-AB60B72511E5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320A-69C6-42B7-B01E-5838488FB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4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320A-69C6-42B7-B01E-5838488FB4D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321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tNkI6QFZ5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microsoft.com/office/2007/relationships/hdphoto" Target="../media/hdphoto1.wdp"/><Relationship Id="rId7" Type="http://schemas.openxmlformats.org/officeDocument/2006/relationships/image" Target="../media/image8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mp"/><Relationship Id="rId5" Type="http://schemas.openxmlformats.org/officeDocument/2006/relationships/hyperlink" Target="https://uk.ixl.com/math/year-2/above-and-below" TargetMode="External"/><Relationship Id="rId4" Type="http://schemas.openxmlformats.org/officeDocument/2006/relationships/hyperlink" Target="https://www.bbc.co.uk/bitesize/clips/zvxhyrd" TargetMode="External"/><Relationship Id="rId9" Type="http://schemas.openxmlformats.org/officeDocument/2006/relationships/image" Target="../media/image10.tm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mp"/><Relationship Id="rId3" Type="http://schemas.microsoft.com/office/2007/relationships/hdphoto" Target="../media/hdphoto3.wdp"/><Relationship Id="rId7" Type="http://schemas.openxmlformats.org/officeDocument/2006/relationships/image" Target="../media/image12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ixl.com/math/year-2/add-using-doubles-plus-one" TargetMode="Externa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s://www.youtube.com/watch?v=0vLvoEXLApA" TargetMode="External"/><Relationship Id="rId7" Type="http://schemas.openxmlformats.org/officeDocument/2006/relationships/hyperlink" Target="https://www.youtube.com/watch?v=pVfuTsu31ms" TargetMode="External"/><Relationship Id="rId2" Type="http://schemas.openxmlformats.org/officeDocument/2006/relationships/hyperlink" Target="https://www.youtube.com/watch?v=FKF6iPL3kT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wkPUqZ5fEHo" TargetMode="External"/><Relationship Id="rId5" Type="http://schemas.openxmlformats.org/officeDocument/2006/relationships/hyperlink" Target="https://www.youtube.com/watch?v=_NdJtdfYoMc" TargetMode="External"/><Relationship Id="rId4" Type="http://schemas.openxmlformats.org/officeDocument/2006/relationships/hyperlink" Target="https://www.youtube.com/watch?v=8o4CQkSGZoQ" TargetMode="External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kFuETDoqVnA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youtube.com/watch?v=Emb2yvwAHt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www.youtube.com/watch?v=jC0XpKQoJO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mb2yvwAHtc" TargetMode="Externa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oxfordowl.co.uk/?sellanguage=en&amp;mode=hub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sNVhNThxcc" TargetMode="External"/><Relationship Id="rId2" Type="http://schemas.openxmlformats.org/officeDocument/2006/relationships/hyperlink" Target="https://www.youtube.com/watch?v=euZ18F-uIP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374" y="1484784"/>
            <a:ext cx="8144073" cy="5184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7404" y="160338"/>
            <a:ext cx="7117180" cy="792087"/>
          </a:xfrm>
        </p:spPr>
        <p:txBody>
          <a:bodyPr/>
          <a:lstStyle/>
          <a:p>
            <a:pPr algn="ctr"/>
            <a:r>
              <a:rPr lang="en-GB" sz="4400" b="1" dirty="0" smtClean="0">
                <a:latin typeface="Comic Sans MS" panose="030F0702030302020204" pitchFamily="66" charset="0"/>
              </a:rPr>
              <a:t/>
            </a:r>
            <a:br>
              <a:rPr lang="en-GB" sz="4400" b="1" dirty="0" smtClean="0">
                <a:latin typeface="Comic Sans MS" panose="030F0702030302020204" pitchFamily="66" charset="0"/>
              </a:rPr>
            </a:br>
            <a:r>
              <a:rPr lang="en-GB" sz="4400" b="1" dirty="0" smtClean="0">
                <a:latin typeface="Comic Sans MS" panose="030F0702030302020204" pitchFamily="66" charset="0"/>
              </a:rPr>
              <a:t>Tuesday </a:t>
            </a:r>
            <a:r>
              <a:rPr lang="en-GB" sz="4400" b="1" dirty="0" smtClean="0">
                <a:latin typeface="Comic Sans MS" panose="030F0702030302020204" pitchFamily="66" charset="0"/>
              </a:rPr>
              <a:t>19</a:t>
            </a:r>
            <a:r>
              <a:rPr lang="en-GB" sz="44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4400" b="1" dirty="0" smtClean="0">
                <a:latin typeface="Comic Sans MS" panose="030F0702030302020204" pitchFamily="66" charset="0"/>
              </a:rPr>
              <a:t> </a:t>
            </a:r>
            <a:r>
              <a:rPr lang="en-GB" sz="4400" b="1" dirty="0" smtClean="0">
                <a:latin typeface="Comic Sans MS" panose="030F0702030302020204" pitchFamily="66" charset="0"/>
              </a:rPr>
              <a:t>of May  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836712"/>
            <a:ext cx="7848872" cy="5040560"/>
          </a:xfrm>
        </p:spPr>
        <p:txBody>
          <a:bodyPr>
            <a:normAutofit fontScale="92500"/>
          </a:bodyPr>
          <a:lstStyle/>
          <a:p>
            <a:pPr algn="ctr"/>
            <a:r>
              <a:rPr lang="en-GB" sz="3200" b="1" dirty="0" smtClean="0">
                <a:latin typeface="Comic Sans MS" panose="030F0702030302020204" pitchFamily="66" charset="0"/>
              </a:rPr>
              <a:t>Good Morning Primary 2/3!</a:t>
            </a:r>
          </a:p>
          <a:p>
            <a:pPr algn="ctr"/>
            <a:endParaRPr lang="en-GB" sz="32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800" dirty="0">
                <a:latin typeface="Comic Sans MS" panose="030F0702030302020204" pitchFamily="66" charset="0"/>
              </a:rPr>
              <a:t>French: </a:t>
            </a:r>
            <a:r>
              <a:rPr lang="en-GB" sz="3800" b="1" dirty="0" smtClean="0">
                <a:latin typeface="Comic Sans MS" panose="030F0702030302020204" pitchFamily="66" charset="0"/>
              </a:rPr>
              <a:t>Bonjour la class!  Ca </a:t>
            </a:r>
            <a:r>
              <a:rPr lang="en-GB" sz="3800" b="1" dirty="0" err="1" smtClean="0">
                <a:latin typeface="Comic Sans MS" panose="030F0702030302020204" pitchFamily="66" charset="0"/>
              </a:rPr>
              <a:t>Va</a:t>
            </a:r>
            <a:r>
              <a:rPr lang="en-GB" sz="3800" b="1" dirty="0" smtClean="0">
                <a:latin typeface="Comic Sans MS" panose="030F0702030302020204" pitchFamily="66" charset="0"/>
              </a:rPr>
              <a:t>?</a:t>
            </a:r>
          </a:p>
          <a:p>
            <a:pPr algn="ctr"/>
            <a:r>
              <a:rPr lang="en-GB" sz="38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Aujourd’hui</a:t>
            </a:r>
            <a:r>
              <a:rPr lang="en-GB" sz="38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38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cest</a:t>
            </a:r>
            <a:r>
              <a:rPr lang="en-GB" sz="38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38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Mardi </a:t>
            </a:r>
            <a:r>
              <a:rPr lang="en-GB" sz="38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19</a:t>
            </a:r>
            <a:r>
              <a:rPr lang="en-GB" sz="3800" b="1" baseline="300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th</a:t>
            </a:r>
            <a:r>
              <a:rPr lang="en-GB" sz="38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38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Mai 2020</a:t>
            </a:r>
          </a:p>
          <a:p>
            <a:pPr algn="ctr"/>
            <a:r>
              <a:rPr lang="en-GB" sz="2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L.I- </a:t>
            </a:r>
            <a:r>
              <a:rPr lang="en-GB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To </a:t>
            </a:r>
            <a:r>
              <a:rPr lang="en-GB" sz="2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say simple greetings in </a:t>
            </a:r>
            <a:r>
              <a:rPr lang="en-GB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F</a:t>
            </a:r>
            <a:r>
              <a:rPr lang="en-GB" sz="2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rench</a:t>
            </a:r>
            <a:endParaRPr lang="en-GB" sz="2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22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Watch</a:t>
            </a:r>
            <a:r>
              <a:rPr lang="en-GB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: </a:t>
            </a:r>
            <a:r>
              <a:rPr lang="en-GB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Bonjour! Bonjour! </a:t>
            </a:r>
            <a:r>
              <a:rPr lang="en-GB" sz="2400" dirty="0" smtClean="0">
                <a:hlinkClick r:id="rId2"/>
              </a:rPr>
              <a:t>https</a:t>
            </a:r>
            <a:r>
              <a:rPr lang="en-GB" sz="2400" dirty="0">
                <a:hlinkClick r:id="rId2"/>
              </a:rPr>
              <a:t>://www.youtube.com/watch?v=atNkI6QFZ50</a:t>
            </a:r>
            <a:endParaRPr lang="en-GB" sz="2400" b="1" dirty="0" smtClean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0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18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234125" y="2039966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75654" y="4285731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89843" y="3966362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74950" y="1263749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90256" y="4060371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65390" y="1746052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65914" y="1169108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21954" y="3117999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131479" y="2148852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421818" y="252548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27904" y="3618020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706290" y="4924345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23753" y="3117999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696126" y="1736172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389840" y="4947133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865914" y="3178628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687121" y="4285732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232232" y="5240030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16200000">
            <a:off x="1302598" y="2379681"/>
            <a:ext cx="4804948" cy="498775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0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" grpId="0" animBg="1"/>
      <p:bldP spid="5" grpId="0" animBg="1"/>
      <p:bldP spid="6" grpId="0" animBg="1"/>
      <p:bldP spid="7" grpId="0" animBg="1"/>
      <p:bldP spid="12" grpId="0" animBg="1"/>
      <p:bldP spid="9" grpId="0" animBg="1"/>
      <p:bldP spid="11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36" grpId="0" animBg="1"/>
      <p:bldP spid="37" grpId="0" animBg="1"/>
      <p:bldP spid="28" grpId="0" animBg="1"/>
      <p:bldP spid="2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14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143182" y="2080287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81185" y="3975962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93354" y="2790325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11240" y="5072742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19766" y="2123272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29163" y="5072742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110802" y="3975961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134133" y="1322556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684421" y="3084240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523411" y="2537233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34166" y="3886760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797993" y="1678818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324600" y="4150133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862186" y="5475513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16200000">
            <a:off x="-231426" y="1263808"/>
            <a:ext cx="4804948" cy="498775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0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" grpId="0" animBg="1"/>
      <p:bldP spid="6" grpId="0" animBg="1"/>
      <p:bldP spid="7" grpId="0" animBg="1"/>
      <p:bldP spid="12" grpId="0" animBg="1"/>
      <p:bldP spid="11" grpId="0" animBg="1"/>
      <p:bldP spid="13" grpId="0" animBg="1"/>
      <p:bldP spid="15" grpId="0" animBg="1"/>
      <p:bldP spid="19" grpId="0" animBg="1"/>
      <p:bldP spid="20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621" y="597672"/>
            <a:ext cx="7934398" cy="792088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P2 Maths Activities </a:t>
            </a:r>
            <a:endParaRPr lang="en-GB" sz="36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47969" y="2204864"/>
            <a:ext cx="8562282" cy="4536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11" y="908720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1003" y="1219392"/>
            <a:ext cx="73985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anose="030F0702030302020204" pitchFamily="66" charset="0"/>
              </a:rPr>
              <a:t>L.I – I can describe the position of an item using the correct language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843" y="2004222"/>
            <a:ext cx="856228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Watch: </a:t>
            </a:r>
            <a:r>
              <a:rPr lang="en-GB" sz="2000" dirty="0">
                <a:hlinkClick r:id="rId4"/>
              </a:rPr>
              <a:t>https://</a:t>
            </a:r>
            <a:r>
              <a:rPr lang="en-GB" sz="2000" dirty="0" smtClean="0">
                <a:hlinkClick r:id="rId4"/>
              </a:rPr>
              <a:t>www.bbc.co.uk/bitesize/clips/zvxhyrd</a:t>
            </a:r>
            <a:endParaRPr lang="en-GB" sz="2000" dirty="0"/>
          </a:p>
          <a:p>
            <a:pPr marL="457200" indent="-457200" algn="ctr">
              <a:buFont typeface="+mj-lt"/>
              <a:buAutoNum type="arabicPeriod"/>
            </a:pP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Complete these 2 pages in your workbook 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Play: IXL Maths </a:t>
            </a:r>
            <a:r>
              <a:rPr lang="en-GB" sz="1600" dirty="0">
                <a:hlinkClick r:id="rId5"/>
              </a:rPr>
              <a:t>https://uk.ixl.com/math/year-2/above-and-below</a:t>
            </a:r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endParaRPr lang="en-GB" sz="1600" b="1" dirty="0" smtClean="0">
              <a:latin typeface="Comic Sans MS" panose="030F0702030302020204" pitchFamily="66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7237" y="3405184"/>
            <a:ext cx="9526" cy="4763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962" y="3575009"/>
            <a:ext cx="2336690" cy="3163349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90" y="3575009"/>
            <a:ext cx="2186094" cy="3176132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924" y="3850882"/>
            <a:ext cx="3416371" cy="286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2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621" y="597672"/>
            <a:ext cx="7934398" cy="792088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P3 Numeracy Activities </a:t>
            </a:r>
            <a:endParaRPr lang="en-GB" sz="36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Image result for adding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50" b="98543" l="2667" r="98267">
                        <a14:foregroundMark x1="67600" y1="31876" x2="58800" y2="50273"/>
                        <a14:foregroundMark x1="84400" y1="32423" x2="68000" y2="50273"/>
                        <a14:foregroundMark x1="84000" y1="50820" x2="75600" y2="21494"/>
                        <a14:foregroundMark x1="69733" y1="29508" x2="57467" y2="44444"/>
                        <a14:foregroundMark x1="58800" y1="26594" x2="65467" y2="51913"/>
                        <a14:foregroundMark x1="85733" y1="32969" x2="60000" y2="38798"/>
                        <a14:foregroundMark x1="81067" y1="27869" x2="57467" y2="4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552" y="229423"/>
            <a:ext cx="2088232" cy="152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7969" y="2420888"/>
            <a:ext cx="8562282" cy="4320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61" y="1325082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3648" y="1587135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LI: To </a:t>
            </a:r>
            <a:r>
              <a:rPr lang="en-GB" sz="2400" b="1" dirty="0" smtClean="0">
                <a:latin typeface="Comic Sans MS" panose="030F0702030302020204" pitchFamily="66" charset="0"/>
              </a:rPr>
              <a:t>use counting on and addition strategies to find the total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7969" y="2564904"/>
            <a:ext cx="8562282" cy="40626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1" dirty="0" smtClean="0">
                <a:latin typeface="Comic Sans MS" panose="030F0702030302020204" pitchFamily="66" charset="0"/>
              </a:rPr>
              <a:t>Addition and Subtraction workbook</a:t>
            </a:r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     Please do </a:t>
            </a:r>
            <a:r>
              <a:rPr lang="en-GB" sz="2400" dirty="0" smtClean="0">
                <a:latin typeface="Comic Sans MS" panose="030F0702030302020204" pitchFamily="66" charset="0"/>
              </a:rPr>
              <a:t>the first page of your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    booklet</a:t>
            </a:r>
            <a:r>
              <a:rPr lang="en-GB" sz="2400" dirty="0">
                <a:latin typeface="Comic Sans MS" panose="030F0702030302020204" pitchFamily="66" charset="0"/>
              </a:rPr>
              <a:t>.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latin typeface="Comic Sans MS" panose="030F0702030302020204" pitchFamily="66" charset="0"/>
              </a:rPr>
              <a:t>2. </a:t>
            </a:r>
            <a:r>
              <a:rPr lang="en-GB" sz="2400" b="1" dirty="0" smtClean="0">
                <a:latin typeface="Comic Sans MS" panose="030F0702030302020204" pitchFamily="66" charset="0"/>
              </a:rPr>
              <a:t>IXL Maths: Doubles and </a:t>
            </a:r>
            <a:r>
              <a:rPr lang="en-GB" sz="2400" b="1" dirty="0">
                <a:latin typeface="Comic Sans MS" panose="030F0702030302020204" pitchFamily="66" charset="0"/>
              </a:rPr>
              <a:t>N</a:t>
            </a:r>
            <a:r>
              <a:rPr lang="en-GB" sz="2400" b="1" dirty="0" smtClean="0">
                <a:latin typeface="Comic Sans MS" panose="030F0702030302020204" pitchFamily="66" charset="0"/>
              </a:rPr>
              <a:t>ear Doubles Practise</a:t>
            </a:r>
            <a:endParaRPr lang="en-GB" sz="2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hlinkClick r:id="rId6"/>
              </a:rPr>
              <a:t>https://uk.ixl.com/math/year-2/add-using-doubles-plus-one</a:t>
            </a: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93" y="2424814"/>
            <a:ext cx="2360158" cy="334497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03285"/>
            <a:ext cx="3835748" cy="186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2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568952" cy="836712"/>
          </a:xfrm>
        </p:spPr>
        <p:txBody>
          <a:bodyPr/>
          <a:lstStyle/>
          <a:p>
            <a:pPr algn="ctr"/>
            <a:r>
              <a:rPr lang="en-GB" sz="4400" b="1" cap="none" dirty="0" smtClean="0">
                <a:latin typeface="Comic Sans MS" panose="030F0702030302020204" pitchFamily="66" charset="0"/>
              </a:rPr>
              <a:t>Play</a:t>
            </a:r>
            <a:r>
              <a:rPr lang="en-GB" sz="4400" b="1" dirty="0">
                <a:latin typeface="Comic Sans MS" panose="030F0702030302020204" pitchFamily="66" charset="0"/>
              </a:rPr>
              <a:t> </a:t>
            </a:r>
            <a:r>
              <a:rPr lang="en-GB" sz="4400" b="1" dirty="0" smtClean="0">
                <a:latin typeface="Comic Sans MS" panose="030F0702030302020204" pitchFamily="66" charset="0"/>
              </a:rPr>
              <a:t>Topic: Obstacle Course</a:t>
            </a:r>
            <a:endParaRPr lang="en-GB" sz="4400" b="1" cap="none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31088" cy="576064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2600" b="1" cap="none" dirty="0" smtClean="0">
                <a:latin typeface="Comic Sans MS" panose="030F0702030302020204" pitchFamily="66" charset="0"/>
              </a:rPr>
              <a:t>*Your challenge today is to make an </a:t>
            </a:r>
            <a:r>
              <a:rPr lang="en-GB" sz="2600" b="1" dirty="0">
                <a:latin typeface="Comic Sans MS" panose="030F0702030302020204" pitchFamily="66" charset="0"/>
              </a:rPr>
              <a:t>at </a:t>
            </a:r>
            <a:r>
              <a:rPr lang="en-GB" sz="2600" b="1" dirty="0" smtClean="0">
                <a:latin typeface="Comic Sans MS" panose="030F0702030302020204" pitchFamily="66" charset="0"/>
              </a:rPr>
              <a:t>home obstacle </a:t>
            </a:r>
            <a:r>
              <a:rPr lang="en-GB" sz="2600" b="1" dirty="0">
                <a:latin typeface="Comic Sans MS" panose="030F0702030302020204" pitchFamily="66" charset="0"/>
              </a:rPr>
              <a:t>course</a:t>
            </a:r>
            <a:r>
              <a:rPr lang="en-GB" sz="2600" dirty="0">
                <a:latin typeface="Comic Sans MS" panose="030F0702030302020204" pitchFamily="66" charset="0"/>
              </a:rPr>
              <a:t>*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 smtClean="0">
                <a:latin typeface="Comic Sans MS" panose="030F0702030302020204" pitchFamily="66" charset="0"/>
              </a:rPr>
              <a:t>You can set up your obstacle course </a:t>
            </a:r>
            <a:r>
              <a:rPr lang="en-GB" sz="2600" cap="none" dirty="0" smtClean="0">
                <a:latin typeface="Comic Sans MS" panose="030F0702030302020204" pitchFamily="66" charset="0"/>
              </a:rPr>
              <a:t>either indoors or outdoors in your garden.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 smtClean="0">
                <a:latin typeface="Comic Sans MS" panose="030F0702030302020204" pitchFamily="66" charset="0"/>
              </a:rPr>
              <a:t>Your obstacle course should be made using only what you already have at home.</a:t>
            </a:r>
          </a:p>
          <a:p>
            <a:pPr marL="514350" indent="-514350">
              <a:buFont typeface="+mj-lt"/>
              <a:buAutoNum type="arabicPeriod"/>
            </a:pPr>
            <a:endParaRPr lang="en-GB" sz="2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There are some obstacle course videos that might help you come up with your own ideas on the next slide. </a:t>
            </a:r>
          </a:p>
        </p:txBody>
      </p:sp>
      <p:pic>
        <p:nvPicPr>
          <p:cNvPr id="10" name="Picture 9" descr="C:\Users\lara.cunningham\AppData\Local\Microsoft\Windows\INetCache\IE\3EBKTLPU\7498584772_8a1a7a049e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12976"/>
            <a:ext cx="5015880" cy="245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67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75724"/>
            <a:ext cx="8136904" cy="29693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/>
            <a:r>
              <a:rPr lang="en-GB" sz="2000" b="1" u="sng" dirty="0">
                <a:latin typeface="Comic Sans MS" panose="030F0702030302020204" pitchFamily="66" charset="0"/>
              </a:rPr>
              <a:t>Indoor Obstacle Courses</a:t>
            </a:r>
            <a:r>
              <a:rPr lang="en-GB" sz="2000" dirty="0">
                <a:latin typeface="Comic Sans MS" panose="030F0702030302020204" pitchFamily="66" charset="0"/>
              </a:rPr>
              <a:t>:</a:t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  <a:hlinkClick r:id="rId2"/>
              </a:rPr>
              <a:t>https://www.youtube.com/watch?v=FKF6iPL3kTc</a:t>
            </a:r>
            <a:r>
              <a:rPr lang="en-GB" sz="2000" dirty="0">
                <a:latin typeface="Comic Sans MS" panose="030F0702030302020204" pitchFamily="66" charset="0"/>
              </a:rPr>
              <a:t/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  <a:hlinkClick r:id="rId3"/>
              </a:rPr>
              <a:t>https://www.youtube.com/watch?v=0vLvoEXLApA</a:t>
            </a:r>
            <a:r>
              <a:rPr lang="en-GB" sz="2000" dirty="0">
                <a:latin typeface="Comic Sans MS" panose="030F0702030302020204" pitchFamily="66" charset="0"/>
              </a:rPr>
              <a:t/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  <a:hlinkClick r:id="rId4"/>
              </a:rPr>
              <a:t>https://www.youtube.com/watch?v=8o4CQkSGZoQ</a:t>
            </a:r>
            <a:r>
              <a:rPr lang="en-GB" sz="2000" dirty="0">
                <a:latin typeface="Comic Sans MS" panose="030F0702030302020204" pitchFamily="66" charset="0"/>
              </a:rPr>
              <a:t/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/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b="1" u="sng" dirty="0" smtClean="0">
                <a:latin typeface="Comic Sans MS" panose="030F0702030302020204" pitchFamily="66" charset="0"/>
              </a:rPr>
              <a:t>Garden </a:t>
            </a:r>
            <a:r>
              <a:rPr lang="en-GB" sz="2000" b="1" u="sng" dirty="0">
                <a:latin typeface="Comic Sans MS" panose="030F0702030302020204" pitchFamily="66" charset="0"/>
              </a:rPr>
              <a:t>Obstacle Courses: </a:t>
            </a:r>
            <a:br>
              <a:rPr lang="en-GB" sz="2000" b="1" u="sng" dirty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  <a:hlinkClick r:id="rId5"/>
              </a:rPr>
              <a:t>https://www.youtube.com/watch?v=_NdJtdfYoMc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>
                <a:latin typeface="Comic Sans MS" panose="030F0702030302020204" pitchFamily="66" charset="0"/>
                <a:hlinkClick r:id="rId6"/>
              </a:rPr>
              <a:t>https://www.youtube.com/watch?v=wkPUqZ5fEHo</a:t>
            </a:r>
            <a:r>
              <a:rPr lang="en-GB" sz="2000" dirty="0">
                <a:latin typeface="Comic Sans MS" panose="030F0702030302020204" pitchFamily="66" charset="0"/>
              </a:rPr>
              <a:t/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  <a:hlinkClick r:id="rId7"/>
              </a:rPr>
              <a:t>https://www.youtube.com/watch?v=pVfuTsu31ms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 descr="C:\Users\lara.cunningham\AppData\Local\Microsoft\Windows\INetCache\IE\L3GAG79P\IMG_0176[1]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63707"/>
            <a:ext cx="3850952" cy="256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lara.cunningham\AppData\Local\Microsoft\Windows\INetCache\IE\7T1POPBR\dscf9009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563" y="3789040"/>
            <a:ext cx="3851920" cy="28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87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252" y="1628800"/>
            <a:ext cx="8562282" cy="43924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020" y="2420888"/>
            <a:ext cx="7336746" cy="345638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hope you have enjoyed your lessons today. It would be lovely to hear how you got on.</a:t>
            </a:r>
            <a:b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36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Enjoy the rest of your day Primary 2/3!</a:t>
            </a:r>
            <a:endParaRPr lang="en-GB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C:\Users\jenna.mclean\Desktop\children playing 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92" y="476672"/>
            <a:ext cx="4833466" cy="17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Literacy 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680" y="1283432"/>
            <a:ext cx="7689853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b="1" dirty="0" smtClean="0">
                <a:latin typeface="Comic Sans MS" panose="030F0702030302020204" pitchFamily="66" charset="0"/>
              </a:rPr>
              <a:t>Stage 2 Phonics</a:t>
            </a:r>
          </a:p>
          <a:p>
            <a:pPr marL="0" indent="0">
              <a:buNone/>
            </a:pPr>
            <a:r>
              <a:rPr lang="en-GB" sz="2000" b="1" dirty="0" smtClean="0">
                <a:latin typeface="Comic Sans MS" panose="030F0702030302020204" pitchFamily="66" charset="0"/>
              </a:rPr>
              <a:t>LI: We are learning to recognise, read and make words containing the 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-e </a:t>
            </a:r>
            <a:r>
              <a:rPr lang="en-GB" sz="2000" b="1" dirty="0" smtClean="0">
                <a:latin typeface="Comic Sans MS" panose="030F0702030302020204" pitchFamily="66" charset="0"/>
              </a:rPr>
              <a:t>phoneme.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0" y="1124744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33512" y="2256572"/>
            <a:ext cx="8562282" cy="44127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80305" y="2256572"/>
            <a:ext cx="8268159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Comic Sans MS" panose="030F0702030302020204" pitchFamily="66" charset="0"/>
              </a:rPr>
              <a:t>Sing with Mr Mac- Boom shake the Alphabet </a:t>
            </a:r>
            <a:r>
              <a:rPr lang="en-GB" sz="2000" dirty="0">
                <a:hlinkClick r:id="rId7"/>
              </a:rPr>
              <a:t>https://www.youtube.com/watch?v=Emb2yvwAHtc</a:t>
            </a:r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2.  Watch </a:t>
            </a:r>
            <a:r>
              <a:rPr lang="en-GB" sz="2000" dirty="0" smtClean="0">
                <a:latin typeface="Comic Sans MS" panose="030F0702030302020204" pitchFamily="66" charset="0"/>
              </a:rPr>
              <a:t>Mr Thorne “</a:t>
            </a:r>
            <a:r>
              <a:rPr lang="en-GB" sz="2000" dirty="0" smtClean="0">
                <a:latin typeface="Comic Sans MS" panose="030F0702030302020204" pitchFamily="66" charset="0"/>
              </a:rPr>
              <a:t>e-</a:t>
            </a:r>
            <a:r>
              <a:rPr lang="en-GB" sz="2000" dirty="0" smtClean="0">
                <a:latin typeface="Comic Sans MS" panose="030F0702030302020204" pitchFamily="66" charset="0"/>
              </a:rPr>
              <a:t>e</a:t>
            </a:r>
            <a:r>
              <a:rPr lang="en-GB" sz="2000" dirty="0" smtClean="0">
                <a:latin typeface="Comic Sans MS" panose="030F0702030302020204" pitchFamily="66" charset="0"/>
              </a:rPr>
              <a:t>”</a:t>
            </a:r>
          </a:p>
          <a:p>
            <a:r>
              <a:rPr lang="en-GB" sz="2000" dirty="0">
                <a:hlinkClick r:id="rId8"/>
              </a:rPr>
              <a:t>https://</a:t>
            </a:r>
            <a:r>
              <a:rPr lang="en-GB" sz="2000" dirty="0" smtClean="0">
                <a:hlinkClick r:id="rId8"/>
              </a:rPr>
              <a:t>www.youtube.com/watch?v=kFuETDoqVnA</a:t>
            </a:r>
            <a:endParaRPr lang="en-GB" sz="2000" dirty="0" smtClean="0"/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3.  Read you’re </a:t>
            </a:r>
            <a:r>
              <a:rPr lang="en-GB" sz="2000" dirty="0" smtClean="0">
                <a:latin typeface="Comic Sans MS" panose="030F0702030302020204" pitchFamily="66" charset="0"/>
              </a:rPr>
              <a:t>e-e </a:t>
            </a:r>
            <a:r>
              <a:rPr lang="en-GB" sz="2000" dirty="0" smtClean="0">
                <a:latin typeface="Comic Sans MS" panose="030F0702030302020204" pitchFamily="66" charset="0"/>
              </a:rPr>
              <a:t>phoneme story and highlight the words that have the </a:t>
            </a:r>
            <a:r>
              <a:rPr lang="en-GB" sz="2000" dirty="0" smtClean="0">
                <a:latin typeface="Comic Sans MS" panose="030F0702030302020204" pitchFamily="66" charset="0"/>
              </a:rPr>
              <a:t>e-e </a:t>
            </a:r>
            <a:r>
              <a:rPr lang="en-GB" sz="2000" dirty="0" smtClean="0">
                <a:latin typeface="Comic Sans MS" panose="030F0702030302020204" pitchFamily="66" charset="0"/>
              </a:rPr>
              <a:t>sound in them. Make sure that you can read these words.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4. Use your “u-e” </a:t>
            </a:r>
            <a:r>
              <a:rPr lang="en-GB" sz="2000" dirty="0" err="1" smtClean="0">
                <a:latin typeface="Comic Sans MS" panose="030F0702030302020204" pitchFamily="66" charset="0"/>
              </a:rPr>
              <a:t>Wordmaker</a:t>
            </a:r>
            <a:r>
              <a:rPr lang="en-GB" sz="2000" dirty="0" smtClean="0">
                <a:latin typeface="Comic Sans MS" panose="030F0702030302020204" pitchFamily="66" charset="0"/>
              </a:rPr>
              <a:t> to make the following words: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b="1" dirty="0" smtClean="0">
                <a:latin typeface="Comic Sans MS" panose="030F0702030302020204" pitchFamily="66" charset="0"/>
              </a:rPr>
              <a:t>these</a:t>
            </a:r>
            <a:r>
              <a:rPr lang="en-GB" sz="2000" b="1" dirty="0" smtClean="0">
                <a:latin typeface="Comic Sans MS" panose="030F0702030302020204" pitchFamily="66" charset="0"/>
              </a:rPr>
              <a:t>		</a:t>
            </a:r>
            <a:r>
              <a:rPr lang="en-GB" sz="2000" b="1" dirty="0" smtClean="0">
                <a:latin typeface="Comic Sans MS" panose="030F0702030302020204" pitchFamily="66" charset="0"/>
              </a:rPr>
              <a:t>here</a:t>
            </a:r>
            <a:r>
              <a:rPr lang="en-GB" sz="2000" b="1" dirty="0" smtClean="0">
                <a:latin typeface="Comic Sans MS" panose="030F0702030302020204" pitchFamily="66" charset="0"/>
              </a:rPr>
              <a:t>		</a:t>
            </a:r>
            <a:r>
              <a:rPr lang="en-GB" sz="2000" b="1" dirty="0" smtClean="0">
                <a:latin typeface="Comic Sans MS" panose="030F0702030302020204" pitchFamily="66" charset="0"/>
              </a:rPr>
              <a:t>eve </a:t>
            </a:r>
            <a:r>
              <a:rPr lang="en-GB" sz="2000" b="1" dirty="0" smtClean="0">
                <a:latin typeface="Comic Sans MS" panose="030F0702030302020204" pitchFamily="66" charset="0"/>
              </a:rPr>
              <a:t>		</a:t>
            </a:r>
            <a:r>
              <a:rPr lang="en-GB" sz="2000" b="1" dirty="0" smtClean="0">
                <a:latin typeface="Comic Sans MS" panose="030F0702030302020204" pitchFamily="66" charset="0"/>
              </a:rPr>
              <a:t>complete</a:t>
            </a:r>
            <a:r>
              <a:rPr lang="en-GB" sz="2000" b="1" dirty="0" smtClean="0">
                <a:latin typeface="Comic Sans MS" panose="030F0702030302020204" pitchFamily="66" charset="0"/>
              </a:rPr>
              <a:t>	</a:t>
            </a:r>
            <a:r>
              <a:rPr lang="en-GB" sz="2000" b="1" dirty="0" smtClean="0">
                <a:latin typeface="Comic Sans MS" panose="030F0702030302020204" pitchFamily="66" charset="0"/>
              </a:rPr>
              <a:t>Steve</a:t>
            </a:r>
            <a:endParaRPr lang="en-GB" sz="2000" b="1" dirty="0" smtClean="0">
              <a:latin typeface="Comic Sans MS" panose="030F0702030302020204" pitchFamily="66" charset="0"/>
            </a:endParaRPr>
          </a:p>
          <a:p>
            <a:endParaRPr lang="en-GB" sz="2000" b="1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Are there any other </a:t>
            </a:r>
            <a:r>
              <a:rPr lang="en-GB" sz="2000" dirty="0" smtClean="0">
                <a:latin typeface="Comic Sans MS" panose="030F0702030302020204" pitchFamily="66" charset="0"/>
              </a:rPr>
              <a:t>e-e </a:t>
            </a:r>
            <a:r>
              <a:rPr lang="en-GB" sz="2000" dirty="0" smtClean="0">
                <a:latin typeface="Comic Sans MS" panose="030F0702030302020204" pitchFamily="66" charset="0"/>
              </a:rPr>
              <a:t>words you can make? </a:t>
            </a:r>
          </a:p>
          <a:p>
            <a:pPr marL="342900" indent="-342900">
              <a:buAutoNum type="arabicPeriod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68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lower PDF printable template | Flowers Templat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9" b="13022"/>
          <a:stretch/>
        </p:blipFill>
        <p:spPr bwMode="auto">
          <a:xfrm>
            <a:off x="395535" y="190792"/>
            <a:ext cx="3960441" cy="359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165218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SassoonCRInfant" panose="02010503020300020003" pitchFamily="2" charset="0"/>
              </a:rPr>
              <a:t> </a:t>
            </a:r>
            <a:r>
              <a:rPr lang="en-GB" sz="3600" dirty="0" smtClean="0">
                <a:latin typeface="Comic Sans MS" panose="030F0702030302020204" pitchFamily="66" charset="0"/>
              </a:rPr>
              <a:t>e-e 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8532" y="180349"/>
            <a:ext cx="43204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L.I – I can spell words containing the e-e phoneme. </a:t>
            </a:r>
          </a:p>
          <a:p>
            <a:r>
              <a:rPr lang="en-GB" sz="2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Task – Can you complete this phoneme flower in your jotter? Write a different ‘e-e’ word in each petal and illustrate</a:t>
            </a:r>
            <a:r>
              <a:rPr lang="en-GB" sz="2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.</a:t>
            </a:r>
            <a:endParaRPr lang="en-GB" sz="2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endParaRPr lang="en-GB" sz="2400" b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endParaRPr lang="en-GB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*Challenge </a:t>
            </a:r>
          </a:p>
          <a:p>
            <a:r>
              <a:rPr lang="en-GB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Choose an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‘e-e’ </a:t>
            </a:r>
            <a:r>
              <a:rPr lang="en-GB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word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and write a </a:t>
            </a:r>
            <a:r>
              <a:rPr lang="en-GB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super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sentences in your </a:t>
            </a:r>
            <a:r>
              <a:rPr lang="en-GB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jotter. 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latin typeface="SassoonCRInfant" panose="02010503020300020003" pitchFamily="2" charset="0"/>
            </a:endParaRPr>
          </a:p>
          <a:p>
            <a:endParaRPr lang="en-GB" dirty="0"/>
          </a:p>
        </p:txBody>
      </p:sp>
      <p:pic>
        <p:nvPicPr>
          <p:cNvPr id="8" name="Picture 7" descr="Phoneme Flowers | Teaching Resource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2" t="2442" r="6605" b="49390"/>
          <a:stretch/>
        </p:blipFill>
        <p:spPr bwMode="auto">
          <a:xfrm>
            <a:off x="395537" y="3789039"/>
            <a:ext cx="3960440" cy="28803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652120" y="2996952"/>
            <a:ext cx="510641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90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Literacy 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340768"/>
            <a:ext cx="7686873" cy="6774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b="1" dirty="0" smtClean="0">
                <a:latin typeface="Comic Sans MS" panose="030F0702030302020204" pitchFamily="66" charset="0"/>
              </a:rPr>
              <a:t>Stage 3 Phonics: </a:t>
            </a:r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 (</a:t>
            </a:r>
            <a:r>
              <a:rPr lang="en-GB" sz="3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oo</a:t>
            </a:r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en-GB" sz="3200" b="1" dirty="0" smtClean="0">
                <a:latin typeface="Comic Sans MS" panose="030F0702030302020204" pitchFamily="66" charset="0"/>
              </a:rPr>
              <a:t> </a:t>
            </a:r>
            <a:r>
              <a:rPr lang="en-GB" sz="3200" b="1" dirty="0" smtClean="0">
                <a:latin typeface="Comic Sans MS" panose="030F0702030302020204" pitchFamily="66" charset="0"/>
              </a:rPr>
              <a:t>phoneme </a:t>
            </a:r>
            <a:endParaRPr lang="en-GB" sz="20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000" b="1" dirty="0" smtClean="0">
                <a:latin typeface="Comic Sans MS" panose="030F0702030302020204" pitchFamily="66" charset="0"/>
              </a:rPr>
              <a:t>LI: We are learning to recognise, read and make words containing the 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b="1" dirty="0" smtClean="0">
                <a:latin typeface="Comic Sans MS" panose="030F0702030302020204" pitchFamily="66" charset="0"/>
              </a:rPr>
              <a:t>phoneme.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68760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33094" y="2420888"/>
            <a:ext cx="8562282" cy="4320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33114" y="2598816"/>
            <a:ext cx="85622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Comic Sans MS" panose="030F0702030302020204" pitchFamily="66" charset="0"/>
              </a:rPr>
              <a:t>Sing with Mr Mac- Boom shake the Alphabet </a:t>
            </a:r>
            <a:r>
              <a:rPr lang="en-GB" sz="2000" dirty="0">
                <a:hlinkClick r:id="rId6"/>
              </a:rPr>
              <a:t>https://www.youtube.com/watch?v=Emb2yvwAHtc</a:t>
            </a:r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/>
          </a:p>
          <a:p>
            <a:pPr marL="457200" indent="-457200">
              <a:buAutoNum type="arabicPeriod" startAt="2"/>
            </a:pPr>
            <a:r>
              <a:rPr lang="en-GB" sz="2000" dirty="0" smtClean="0">
                <a:latin typeface="Comic Sans MS" panose="030F0702030302020204" pitchFamily="66" charset="0"/>
              </a:rPr>
              <a:t>Read </a:t>
            </a:r>
            <a:r>
              <a:rPr lang="en-GB" sz="2000" dirty="0">
                <a:latin typeface="Comic Sans MS" panose="030F0702030302020204" pitchFamily="66" charset="0"/>
              </a:rPr>
              <a:t>you’re </a:t>
            </a:r>
            <a:r>
              <a:rPr lang="en-GB" sz="2000" dirty="0" smtClean="0">
                <a:latin typeface="Comic Sans MS" panose="030F0702030302020204" pitchFamily="66" charset="0"/>
              </a:rPr>
              <a:t>“u” </a:t>
            </a:r>
            <a:r>
              <a:rPr lang="en-GB" sz="2000" dirty="0">
                <a:latin typeface="Comic Sans MS" panose="030F0702030302020204" pitchFamily="66" charset="0"/>
              </a:rPr>
              <a:t>phoneme story and highlight the words that have the </a:t>
            </a:r>
            <a:r>
              <a:rPr lang="en-GB" sz="2000" dirty="0" smtClean="0">
                <a:latin typeface="Comic Sans MS" panose="030F0702030302020204" pitchFamily="66" charset="0"/>
              </a:rPr>
              <a:t>u </a:t>
            </a:r>
            <a:r>
              <a:rPr lang="en-GB" sz="2000" dirty="0">
                <a:latin typeface="Comic Sans MS" panose="030F0702030302020204" pitchFamily="66" charset="0"/>
              </a:rPr>
              <a:t>sound in them. Make sure that you can read these words. 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pPr marL="457200" indent="-457200">
              <a:buAutoNum type="arabicPeriod" startAt="2"/>
            </a:pPr>
            <a:r>
              <a:rPr lang="en-GB" sz="2000" dirty="0" smtClean="0">
                <a:latin typeface="Comic Sans MS" panose="030F0702030302020204" pitchFamily="66" charset="0"/>
              </a:rPr>
              <a:t>Watch: Mr Thorne with the “u” phoneme </a:t>
            </a:r>
            <a:r>
              <a:rPr lang="en-GB" sz="2000" dirty="0" smtClean="0">
                <a:hlinkClick r:id="rId7"/>
              </a:rPr>
              <a:t>https</a:t>
            </a:r>
            <a:r>
              <a:rPr lang="en-GB" sz="2000" dirty="0">
                <a:hlinkClick r:id="rId7"/>
              </a:rPr>
              <a:t>://www.youtube.com/watch?v=jC0XpKQoJOQ</a:t>
            </a:r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4. Use your </a:t>
            </a:r>
            <a:r>
              <a:rPr lang="en-GB" sz="2000" dirty="0" smtClean="0">
                <a:latin typeface="Comic Sans MS" panose="030F0702030302020204" pitchFamily="66" charset="0"/>
              </a:rPr>
              <a:t>“</a:t>
            </a:r>
            <a:r>
              <a:rPr lang="en-GB" sz="2000" dirty="0">
                <a:latin typeface="Comic Sans MS" panose="030F0702030302020204" pitchFamily="66" charset="0"/>
              </a:rPr>
              <a:t>u</a:t>
            </a:r>
            <a:r>
              <a:rPr lang="en-GB" sz="2000" dirty="0" smtClean="0">
                <a:latin typeface="Comic Sans MS" panose="030F0702030302020204" pitchFamily="66" charset="0"/>
              </a:rPr>
              <a:t>” </a:t>
            </a:r>
            <a:r>
              <a:rPr lang="en-GB" sz="2000" dirty="0" err="1" smtClean="0">
                <a:latin typeface="Comic Sans MS" panose="030F0702030302020204" pitchFamily="66" charset="0"/>
              </a:rPr>
              <a:t>wordmaker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>
                <a:latin typeface="Comic Sans MS" panose="030F0702030302020204" pitchFamily="66" charset="0"/>
              </a:rPr>
              <a:t>to make the following words: </a:t>
            </a:r>
          </a:p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	put</a:t>
            </a:r>
            <a:r>
              <a:rPr lang="en-GB" sz="2000" b="1" dirty="0" smtClean="0">
                <a:latin typeface="Comic Sans MS" panose="030F0702030302020204" pitchFamily="66" charset="0"/>
              </a:rPr>
              <a:t>		push		pull		awful			</a:t>
            </a:r>
          </a:p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bull		c</a:t>
            </a:r>
            <a:r>
              <a:rPr lang="en-GB" sz="2000" b="1" dirty="0" smtClean="0">
                <a:latin typeface="Comic Sans MS" panose="030F0702030302020204" pitchFamily="66" charset="0"/>
              </a:rPr>
              <a:t>ushion		full		bush </a:t>
            </a:r>
          </a:p>
          <a:p>
            <a:pPr marL="285750" indent="-285750">
              <a:buFontTx/>
              <a:buChar char="-"/>
            </a:pPr>
            <a:endParaRPr lang="en-GB" sz="20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27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lower PDF printable template | Flowers Templat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9" b="13022"/>
          <a:stretch/>
        </p:blipFill>
        <p:spPr bwMode="auto">
          <a:xfrm>
            <a:off x="395535" y="190792"/>
            <a:ext cx="3960441" cy="359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1652182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SassoonCRInfant" panose="02010503020300020003" pitchFamily="2" charset="0"/>
              </a:rPr>
              <a:t> </a:t>
            </a:r>
            <a:r>
              <a:rPr lang="en-GB" sz="3600" dirty="0">
                <a:latin typeface="Comic Sans MS" panose="030F0702030302020204" pitchFamily="66" charset="0"/>
              </a:rPr>
              <a:t> </a:t>
            </a:r>
            <a:r>
              <a:rPr lang="en-GB" sz="4400" dirty="0" smtClean="0">
                <a:latin typeface="Comic Sans MS" panose="030F0702030302020204" pitchFamily="66" charset="0"/>
              </a:rPr>
              <a:t>u </a:t>
            </a:r>
            <a:r>
              <a:rPr lang="en-GB" sz="3600" dirty="0" smtClean="0">
                <a:latin typeface="Comic Sans MS" panose="030F0702030302020204" pitchFamily="66" charset="0"/>
              </a:rPr>
              <a:t> 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8532" y="180349"/>
            <a:ext cx="432048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L.I – I can spell words containing the </a:t>
            </a:r>
            <a:r>
              <a:rPr lang="en-GB" sz="2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u (</a:t>
            </a:r>
            <a:r>
              <a:rPr lang="en-GB" sz="2400" b="1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oo</a:t>
            </a:r>
            <a:r>
              <a:rPr lang="en-GB" sz="2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) </a:t>
            </a:r>
            <a:r>
              <a:rPr lang="en-GB" sz="2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phoneme</a:t>
            </a:r>
            <a:r>
              <a:rPr lang="en-GB" sz="2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GB" sz="2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endParaRPr lang="en-GB" sz="2400" b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Task – Can you complete this phoneme flower in your jotter? </a:t>
            </a:r>
            <a:r>
              <a:rPr lang="en-GB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Write a different </a:t>
            </a:r>
            <a:r>
              <a:rPr lang="en-GB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‘u’ word </a:t>
            </a:r>
            <a:r>
              <a:rPr lang="en-GB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in each petal and illustrate</a:t>
            </a:r>
            <a:r>
              <a:rPr lang="en-GB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.</a:t>
            </a:r>
            <a:endParaRPr lang="en-GB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endParaRPr lang="en-GB" sz="2400" b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endParaRPr lang="en-GB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*Challenge </a:t>
            </a:r>
          </a:p>
          <a:p>
            <a:r>
              <a:rPr lang="en-GB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Choose </a:t>
            </a:r>
            <a:r>
              <a:rPr lang="en-GB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 ‘u’ </a:t>
            </a:r>
            <a:r>
              <a:rPr lang="en-GB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word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and write a </a:t>
            </a:r>
            <a:r>
              <a:rPr lang="en-GB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super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sentences in your </a:t>
            </a:r>
            <a:r>
              <a:rPr lang="en-GB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jotter. </a:t>
            </a:r>
            <a:endParaRPr lang="en-GB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latin typeface="SassoonCRInfant" panose="02010503020300020003" pitchFamily="2" charset="0"/>
            </a:endParaRPr>
          </a:p>
          <a:p>
            <a:endParaRPr lang="en-GB" dirty="0"/>
          </a:p>
        </p:txBody>
      </p:sp>
      <p:pic>
        <p:nvPicPr>
          <p:cNvPr id="8" name="Picture 7" descr="Phoneme Flowers | Teaching Resource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2" t="2442" r="6605" b="49390"/>
          <a:stretch/>
        </p:blipFill>
        <p:spPr bwMode="auto">
          <a:xfrm>
            <a:off x="395537" y="3789039"/>
            <a:ext cx="3960440" cy="28803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652120" y="2996952"/>
            <a:ext cx="510641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13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5507" y="1700809"/>
            <a:ext cx="8562282" cy="4968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04664"/>
            <a:ext cx="6918920" cy="432048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Reading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6712"/>
            <a:ext cx="8287072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Choose a new book </a:t>
            </a:r>
            <a:r>
              <a:rPr lang="en-GB" sz="2800" dirty="0" smtClean="0">
                <a:latin typeface="Comic Sans MS" panose="030F0702030302020204" pitchFamily="66" charset="0"/>
              </a:rPr>
              <a:t>for your child to read this week from Oxford Owl</a:t>
            </a:r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Here is the website link and login information </a:t>
            </a:r>
            <a:endParaRPr lang="en-GB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cap="none" dirty="0" smtClean="0">
                <a:latin typeface="Comic Sans MS" panose="030F0702030302020204" pitchFamily="66" charset="0"/>
                <a:hlinkClick r:id="rId2"/>
              </a:rPr>
              <a:t>https</a:t>
            </a:r>
            <a:r>
              <a:rPr lang="en-GB" sz="2400" cap="none" dirty="0" smtClean="0">
                <a:latin typeface="Comic Sans MS" panose="030F0702030302020204" pitchFamily="66" charset="0"/>
                <a:hlinkClick r:id="rId2"/>
              </a:rPr>
              <a:t>://www.oxfordowl.co.uk/?sellanguage=en&amp;mode=hub</a:t>
            </a:r>
            <a:r>
              <a:rPr lang="en-GB" sz="2400" cap="none" dirty="0" smtClean="0">
                <a:latin typeface="Comic Sans MS" panose="030F0702030302020204" pitchFamily="66" charset="0"/>
              </a:rPr>
              <a:t/>
            </a:r>
            <a:br>
              <a:rPr lang="en-GB" sz="2400" cap="none" dirty="0" smtClean="0">
                <a:latin typeface="Comic Sans MS" panose="030F0702030302020204" pitchFamily="66" charset="0"/>
              </a:rPr>
            </a:br>
            <a:r>
              <a:rPr lang="en-GB" sz="2800" i="1" cap="none" dirty="0" smtClean="0">
                <a:latin typeface="Comic Sans MS" panose="030F0702030302020204" pitchFamily="66" charset="0"/>
              </a:rPr>
              <a:t>username:</a:t>
            </a:r>
            <a:r>
              <a:rPr lang="en-GB" sz="2800" cap="none" dirty="0" smtClean="0">
                <a:latin typeface="Comic Sans MS" panose="030F0702030302020204" pitchFamily="66" charset="0"/>
              </a:rPr>
              <a:t> </a:t>
            </a:r>
            <a:r>
              <a:rPr lang="en-GB" sz="2800" cap="none" dirty="0" err="1" smtClean="0">
                <a:latin typeface="Comic Sans MS" panose="030F0702030302020204" pitchFamily="66" charset="0"/>
              </a:rPr>
              <a:t>stantsps</a:t>
            </a:r>
            <a:r>
              <a:rPr lang="en-GB" sz="2800" cap="none" dirty="0" smtClean="0">
                <a:latin typeface="Comic Sans MS" panose="030F0702030302020204" pitchFamily="66" charset="0"/>
              </a:rPr>
              <a:t/>
            </a:r>
            <a:br>
              <a:rPr lang="en-GB" sz="2800" cap="none" dirty="0" smtClean="0">
                <a:latin typeface="Comic Sans MS" panose="030F0702030302020204" pitchFamily="66" charset="0"/>
              </a:rPr>
            </a:br>
            <a:r>
              <a:rPr lang="en-GB" sz="2800" i="1" cap="none" dirty="0" err="1" smtClean="0">
                <a:latin typeface="Comic Sans MS" panose="030F0702030302020204" pitchFamily="66" charset="0"/>
              </a:rPr>
              <a:t>password:homelearning</a:t>
            </a:r>
            <a:r>
              <a:rPr lang="en-GB" sz="2800" i="1" cap="none" dirty="0" smtClean="0">
                <a:latin typeface="Comic Sans MS" panose="030F0702030302020204" pitchFamily="66" charset="0"/>
              </a:rPr>
              <a:t> </a:t>
            </a:r>
            <a:endParaRPr lang="en-GB" sz="2800" i="1" cap="none" dirty="0" smtClean="0">
              <a:latin typeface="Comic Sans MS" panose="030F0702030302020204" pitchFamily="66" charset="0"/>
            </a:endParaRPr>
          </a:p>
        </p:txBody>
      </p:sp>
      <p:pic>
        <p:nvPicPr>
          <p:cNvPr id="3076" name="Picture 4" descr="Oxford Owl has landed | Teaching News | Teach Prima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40" y="116632"/>
            <a:ext cx="2285674" cy="168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69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75724"/>
            <a:ext cx="8208912" cy="924475"/>
          </a:xfrm>
        </p:spPr>
        <p:txBody>
          <a:bodyPr/>
          <a:lstStyle/>
          <a:p>
            <a:pPr algn="ctr"/>
            <a:r>
              <a:rPr lang="en-GB" sz="4400" b="1" u="sng" cap="none" dirty="0">
                <a:latin typeface="Comic Sans MS" panose="030F0702030302020204" pitchFamily="66" charset="0"/>
              </a:rPr>
              <a:t>S</a:t>
            </a:r>
            <a:r>
              <a:rPr lang="en-GB" sz="4400" b="1" u="sng" cap="none" dirty="0" smtClean="0">
                <a:latin typeface="Comic Sans MS" panose="030F0702030302020204" pitchFamily="66" charset="0"/>
              </a:rPr>
              <a:t>tory </a:t>
            </a:r>
            <a:r>
              <a:rPr lang="en-GB" sz="4400" b="1" u="sng" cap="none" dirty="0" smtClean="0">
                <a:latin typeface="Comic Sans MS" panose="030F0702030302020204" pitchFamily="66" charset="0"/>
              </a:rPr>
              <a:t>time</a:t>
            </a:r>
            <a:br>
              <a:rPr lang="en-GB" sz="4400" b="1" u="sng" cap="none" dirty="0" smtClean="0">
                <a:latin typeface="Comic Sans MS" panose="030F0702030302020204" pitchFamily="66" charset="0"/>
              </a:rPr>
            </a:br>
            <a:r>
              <a:rPr lang="en-GB" sz="2400" dirty="0">
                <a:hlinkClick r:id="rId2"/>
              </a:rPr>
              <a:t>https://www.youtube.com/watch?v=euZ18F-uIPQ</a:t>
            </a:r>
            <a:endParaRPr lang="en-GB" sz="4400" b="1" u="sng" cap="none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708920"/>
            <a:ext cx="6571343" cy="4005555"/>
          </a:xfrm>
        </p:spPr>
        <p:txBody>
          <a:bodyPr>
            <a:normAutofit/>
          </a:bodyPr>
          <a:lstStyle/>
          <a:p>
            <a:pPr algn="ctr"/>
            <a:endParaRPr lang="en-GB" dirty="0" smtClean="0">
              <a:hlinkClick r:id="rId3"/>
            </a:endParaRPr>
          </a:p>
          <a:p>
            <a:pPr algn="ctr"/>
            <a:endParaRPr lang="en-GB" dirty="0">
              <a:hlinkClick r:id="rId3"/>
            </a:endParaRPr>
          </a:p>
          <a:p>
            <a:pPr algn="ctr"/>
            <a:endParaRPr lang="en-GB" dirty="0" smtClean="0">
              <a:hlinkClick r:id=""/>
            </a:endParaRPr>
          </a:p>
          <a:p>
            <a:pPr marL="0" indent="0" algn="ctr">
              <a:buNone/>
            </a:pPr>
            <a:endParaRPr lang="en-GB" dirty="0" smtClean="0">
              <a:hlinkClick r:id=""/>
            </a:endParaRPr>
          </a:p>
          <a:p>
            <a:pPr marL="0" indent="0" algn="ctr">
              <a:buNone/>
            </a:pPr>
            <a:endParaRPr lang="en-GB" dirty="0">
              <a:hlinkClick r:id="rId3"/>
            </a:endParaRPr>
          </a:p>
          <a:p>
            <a:pPr marL="0" indent="0" algn="ctr">
              <a:buNone/>
            </a:pPr>
            <a:endParaRPr lang="en-GB" dirty="0" smtClean="0">
              <a:hlinkClick r:id="rId3"/>
            </a:endParaRPr>
          </a:p>
          <a:p>
            <a:pPr marL="0" indent="0" algn="ctr">
              <a:buNone/>
            </a:pPr>
            <a:endParaRPr lang="en-GB" dirty="0">
              <a:hlinkClick r:id="rId3"/>
            </a:endParaRPr>
          </a:p>
          <a:p>
            <a:pPr marL="0" indent="0" algn="ctr">
              <a:buNone/>
            </a:pPr>
            <a:endParaRPr lang="en-GB" dirty="0" smtClean="0">
              <a:hlinkClick r:id=""/>
            </a:endParaRPr>
          </a:p>
          <a:p>
            <a:pPr marL="0" indent="0" algn="ctr">
              <a:buNone/>
            </a:pPr>
            <a:endParaRPr lang="en-GB" dirty="0">
              <a:hlinkClick r:id=""/>
            </a:endParaRPr>
          </a:p>
          <a:p>
            <a:pPr marL="0" indent="0" algn="ctr">
              <a:buNone/>
            </a:pPr>
            <a:endParaRPr lang="en-GB" dirty="0" smtClean="0">
              <a:hlinkClick r:id=""/>
            </a:endParaRPr>
          </a:p>
          <a:p>
            <a:pPr algn="ctr"/>
            <a:endParaRPr lang="en-GB" sz="21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5"/>
            <a:ext cx="4032448" cy="487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69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611560" y="2420888"/>
            <a:ext cx="7272808" cy="3888432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2277"/>
            <a:ext cx="6226851" cy="924475"/>
          </a:xfrm>
        </p:spPr>
        <p:txBody>
          <a:bodyPr>
            <a:noAutofit/>
          </a:bodyPr>
          <a:lstStyle/>
          <a:p>
            <a:pPr algn="ctr"/>
            <a:r>
              <a:rPr lang="en-GB" sz="3600" b="1" u="sng" dirty="0" smtClean="0">
                <a:latin typeface="Comic Sans MS" panose="030F0702030302020204" pitchFamily="66" charset="0"/>
              </a:rPr>
              <a:t>Numeracy – Warm Up </a:t>
            </a:r>
            <a:endParaRPr lang="en-GB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28360" y="1515425"/>
            <a:ext cx="680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LI: To use mental strategies to solve maths problems and be able to explain my strategy 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9" name="AutoShape 2" descr="Image result for counting in 2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569303" y="3284984"/>
            <a:ext cx="535732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>
                    <a:alpha val="5700"/>
                  </a:sys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Splat </a:t>
            </a:r>
            <a:endParaRPr lang="en-US" sz="11500" b="1" spc="100" dirty="0">
              <a:ln w="180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>
                  <a:alpha val="5700"/>
                </a:sys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870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13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522974" y="2266647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62589" y="3933327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38659" y="3345499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48400" y="2266647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31149" y="2124133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86000" y="4953000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35145" y="4474589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134133" y="117777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638800" y="3639413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10164" y="2418048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420297" y="3135085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328785" y="117777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443188" y="4833257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16200000">
            <a:off x="1547944" y="805050"/>
            <a:ext cx="4804948" cy="498775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7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" grpId="0" animBg="1"/>
      <p:bldP spid="6" grpId="0" animBg="1"/>
      <p:bldP spid="7" grpId="0" animBg="1"/>
      <p:bldP spid="12" grpId="0" animBg="1"/>
      <p:bldP spid="11" grpId="0" animBg="1"/>
      <p:bldP spid="13" grpId="0" animBg="1"/>
      <p:bldP spid="15" grpId="0" animBg="1"/>
      <p:bldP spid="19" grpId="0" animBg="1"/>
      <p:bldP spid="20" grpId="0" animBg="1"/>
      <p:bldP spid="22" grpId="0" animBg="1"/>
      <p:bldP spid="23" grpId="0" animBg="1"/>
      <p:bldP spid="25" grpId="0" animBg="1"/>
      <p:bldP spid="27" grpId="0" animBg="1"/>
      <p:bldP spid="28" grpId="0" animBg="1"/>
      <p:bldP spid="28" grpId="1" animBg="1"/>
    </p:bldLst>
  </p:timing>
</p:sld>
</file>

<file path=ppt/theme/theme1.xml><?xml version="1.0" encoding="utf-8"?>
<a:theme xmlns:a="http://schemas.openxmlformats.org/drawingml/2006/main" name="Spring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691</TotalTime>
  <Words>568</Words>
  <Application>Microsoft Office PowerPoint</Application>
  <PresentationFormat>On-screen Show (4:3)</PresentationFormat>
  <Paragraphs>121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Spring</vt:lpstr>
      <vt:lpstr> Tuesday 19th of May  </vt:lpstr>
      <vt:lpstr>Literacy </vt:lpstr>
      <vt:lpstr>PowerPoint Presentation</vt:lpstr>
      <vt:lpstr>Literacy </vt:lpstr>
      <vt:lpstr>PowerPoint Presentation</vt:lpstr>
      <vt:lpstr>Reading</vt:lpstr>
      <vt:lpstr>Story time https://www.youtube.com/watch?v=euZ18F-uIPQ</vt:lpstr>
      <vt:lpstr>Numeracy – Warm Up </vt:lpstr>
      <vt:lpstr>PowerPoint Presentation</vt:lpstr>
      <vt:lpstr>PowerPoint Presentation</vt:lpstr>
      <vt:lpstr>PowerPoint Presentation</vt:lpstr>
      <vt:lpstr>P2 Maths Activities </vt:lpstr>
      <vt:lpstr>P3 Numeracy Activities </vt:lpstr>
      <vt:lpstr>Play Topic: Obstacle Course</vt:lpstr>
      <vt:lpstr>Indoor Obstacle Courses: https://www.youtube.com/watch?v=FKF6iPL3kTc https://www.youtube.com/watch?v=0vLvoEXLApA https://www.youtube.com/watch?v=8o4CQkSGZoQ  Garden Obstacle Courses:  https://www.youtube.com/watch?v=_NdJtdfYoMc   https://www.youtube.com/watch?v=wkPUqZ5fEHo https://www.youtube.com/watch?v=pVfuTsu31ms</vt:lpstr>
      <vt:lpstr>I hope you have enjoyed your lessons today. It would be lovely to hear how you got on.  Enjoy the rest of your day Primary 2/3!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Lara Cunningham</cp:lastModifiedBy>
  <cp:revision>83</cp:revision>
  <dcterms:created xsi:type="dcterms:W3CDTF">2020-03-21T18:06:53Z</dcterms:created>
  <dcterms:modified xsi:type="dcterms:W3CDTF">2020-05-18T17:05:31Z</dcterms:modified>
</cp:coreProperties>
</file>