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73" r:id="rId3"/>
    <p:sldId id="283" r:id="rId4"/>
    <p:sldId id="285" r:id="rId5"/>
    <p:sldId id="269" r:id="rId6"/>
    <p:sldId id="287" r:id="rId7"/>
    <p:sldId id="291" r:id="rId8"/>
    <p:sldId id="292" r:id="rId9"/>
    <p:sldId id="293" r:id="rId10"/>
    <p:sldId id="290" r:id="rId11"/>
    <p:sldId id="294" r:id="rId12"/>
    <p:sldId id="295" r:id="rId13"/>
    <p:sldId id="296" r:id="rId14"/>
    <p:sldId id="297" r:id="rId15"/>
    <p:sldId id="288" r:id="rId16"/>
    <p:sldId id="289" r:id="rId17"/>
    <p:sldId id="29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p:cViewPr varScale="1">
        <p:scale>
          <a:sx n="69" d="100"/>
          <a:sy n="69" d="100"/>
        </p:scale>
        <p:origin x="145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4524FD3-DA4C-4A0E-81F8-6ECB430FA298}" type="datetimeFigureOut">
              <a:rPr lang="en-GB" smtClean="0"/>
              <a:t>18/05/2020</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7E743A06-F6AF-4C0E-8F0E-DA186D2E19F2}"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4524FD3-DA4C-4A0E-81F8-6ECB430FA298}"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4524FD3-DA4C-4A0E-81F8-6ECB430FA298}"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24FD3-DA4C-4A0E-81F8-6ECB430FA298}"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7E743A06-F6AF-4C0E-8F0E-DA186D2E19F2}" type="slidenum">
              <a:rPr lang="en-GB" smtClean="0"/>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4524FD3-DA4C-4A0E-81F8-6ECB430FA298}" type="datetimeFigureOut">
              <a:rPr lang="en-GB" smtClean="0"/>
              <a:t>18/05/2020</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E743A06-F6AF-4C0E-8F0E-DA186D2E19F2}" type="slidenum">
              <a:rPr lang="en-GB" smtClean="0"/>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bc.co.uk/sport/av/supermovers/47131128"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bbc.co.uk/teach/supermovers/ks1-maths-counting-with-john-farnworth/zbct8xs"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youtube.com/watch?v=0vLvoEXLApA" TargetMode="External"/><Relationship Id="rId7" Type="http://schemas.openxmlformats.org/officeDocument/2006/relationships/hyperlink" Target="https://www.youtube.com/watch?v=pVfuTsu31ms" TargetMode="External"/><Relationship Id="rId2" Type="http://schemas.openxmlformats.org/officeDocument/2006/relationships/hyperlink" Target="https://www.youtube.com/watch?v=FKF6iPL3kTc" TargetMode="External"/><Relationship Id="rId1" Type="http://schemas.openxmlformats.org/officeDocument/2006/relationships/slideLayout" Target="../slideLayouts/slideLayout2.xml"/><Relationship Id="rId6" Type="http://schemas.openxmlformats.org/officeDocument/2006/relationships/hyperlink" Target="https://www.youtube.com/watch?v=wkPUqZ5fEHo" TargetMode="External"/><Relationship Id="rId5" Type="http://schemas.openxmlformats.org/officeDocument/2006/relationships/hyperlink" Target="https://www.youtube.com/watch?v=_NdJtdfYoMc" TargetMode="External"/><Relationship Id="rId4" Type="http://schemas.openxmlformats.org/officeDocument/2006/relationships/hyperlink" Target="https://www.youtube.com/watch?v=8o4CQkSGZoQ" TargetMode="External"/><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www.youtube.com/watch?v=zUJWEZ4X8F8" TargetMode="Externa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linguascope.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bbc.co.uk/bitesize/topics/zvq9bdm/articles/zn9q92p" TargetMode="External"/><Relationship Id="rId2" Type="http://schemas.openxmlformats.org/officeDocument/2006/relationships/hyperlink" Target="https://www.bbc.co.uk/sport/av/supermovers/42909650"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s://www.youtube.com/watch?v=qfM7Hz7US0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oxfordowl.co.uk/"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scottishbooktrust.com/authors-live-on-demand/julia-donaldson"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bc.co.uk/programmes/p038bdqh"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youtu.be/Fe9bnYRzFvk" TargetMode="Externa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476672"/>
            <a:ext cx="7117180" cy="1224136"/>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Tuesday 19</a:t>
            </a:r>
            <a:r>
              <a:rPr lang="en-GB" baseline="30000" dirty="0" smtClean="0">
                <a:latin typeface="Comic Sans MS" panose="030F0702030302020204" pitchFamily="66" charset="0"/>
              </a:rPr>
              <a:t>th</a:t>
            </a:r>
            <a:r>
              <a:rPr lang="en-GB" dirty="0" smtClean="0">
                <a:latin typeface="Comic Sans MS" panose="030F0702030302020204" pitchFamily="66" charset="0"/>
              </a:rPr>
              <a:t> of May</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155575" y="1196752"/>
            <a:ext cx="8988425" cy="4752528"/>
          </a:xfrm>
        </p:spPr>
        <p:txBody>
          <a:bodyPr>
            <a:normAutofit/>
          </a:bodyPr>
          <a:lstStyle/>
          <a:p>
            <a:pPr algn="l"/>
            <a:r>
              <a:rPr lang="en-GB" dirty="0" smtClean="0">
                <a:latin typeface="Comic Sans MS" panose="030F0702030302020204" pitchFamily="66" charset="0"/>
              </a:rPr>
              <a:t>Good Morning Primary 1!</a:t>
            </a:r>
            <a:endParaRPr lang="en-GB" dirty="0">
              <a:latin typeface="Comic Sans MS" panose="030F0702030302020204" pitchFamily="66" charset="0"/>
            </a:endParaRPr>
          </a:p>
          <a:p>
            <a:pPr algn="l"/>
            <a:r>
              <a:rPr lang="en-GB" dirty="0" smtClean="0">
                <a:latin typeface="Comic Sans MS" panose="030F0702030302020204" pitchFamily="66" charset="0"/>
              </a:rPr>
              <a:t>Bonjour la class!  Ca </a:t>
            </a:r>
            <a:r>
              <a:rPr lang="en-GB" dirty="0" err="1" smtClean="0">
                <a:latin typeface="Comic Sans MS" panose="030F0702030302020204" pitchFamily="66" charset="0"/>
              </a:rPr>
              <a:t>Va</a:t>
            </a:r>
            <a:r>
              <a:rPr lang="en-GB" dirty="0" smtClean="0">
                <a:latin typeface="Comic Sans MS" panose="030F0702030302020204" pitchFamily="66" charset="0"/>
              </a:rPr>
              <a:t>?</a:t>
            </a:r>
          </a:p>
          <a:p>
            <a:pPr algn="l"/>
            <a:endParaRPr lang="en-GB" dirty="0" smtClean="0">
              <a:latin typeface="Comic Sans MS" panose="030F0702030302020204" pitchFamily="66" charset="0"/>
            </a:endParaRPr>
          </a:p>
          <a:p>
            <a:endParaRPr lang="en-GB" sz="2800" dirty="0">
              <a:latin typeface="SassoonCRInfant" panose="02010503020300020003" pitchFamily="2" charset="0"/>
            </a:endParaRPr>
          </a:p>
          <a:p>
            <a:endParaRPr lang="en-GB" sz="2800" dirty="0" smtClean="0">
              <a:latin typeface="SassoonCRInfant" panose="02010503020300020003" pitchFamily="2" charset="0"/>
            </a:endParaRPr>
          </a:p>
          <a:p>
            <a:pPr algn="l"/>
            <a:r>
              <a:rPr lang="en-GB" sz="2800" dirty="0" smtClean="0">
                <a:latin typeface="SassoonCRInfant" panose="02010503020300020003" pitchFamily="2" charset="0"/>
              </a:rPr>
              <a:t>L.I </a:t>
            </a:r>
            <a:r>
              <a:rPr lang="en-GB" sz="2800" dirty="0">
                <a:latin typeface="SassoonCRInfant" panose="02010503020300020003" pitchFamily="2" charset="0"/>
              </a:rPr>
              <a:t>– I can say some simple greetings in </a:t>
            </a:r>
            <a:r>
              <a:rPr lang="en-GB" sz="2800" dirty="0" smtClean="0">
                <a:latin typeface="SassoonCRInfant" panose="02010503020300020003" pitchFamily="2" charset="0"/>
              </a:rPr>
              <a:t>French</a:t>
            </a:r>
          </a:p>
          <a:p>
            <a:pPr algn="l"/>
            <a:r>
              <a:rPr lang="en-GB" sz="2800" dirty="0" smtClean="0">
                <a:hlinkClick r:id="rId2"/>
              </a:rPr>
              <a:t>https</a:t>
            </a:r>
            <a:r>
              <a:rPr lang="en-GB" sz="2800" dirty="0">
                <a:hlinkClick r:id="rId2"/>
              </a:rPr>
              <a:t>://</a:t>
            </a:r>
            <a:r>
              <a:rPr lang="en-GB" sz="2800" dirty="0" smtClean="0">
                <a:hlinkClick r:id="rId2"/>
              </a:rPr>
              <a:t>www.bbc.co.uk/sport/av/supermovers/47131128</a:t>
            </a:r>
            <a:endParaRPr lang="en-GB" sz="2800" dirty="0" smtClean="0"/>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08" y1="33464" x2="54385" y2="47133"/>
                        <a14:foregroundMark x1="62000" y1="30086" x2="51000" y2="49097"/>
                        <a14:foregroundMark x1="31923" y1="49568" x2="56308" y2="71956"/>
                        <a14:foregroundMark x1="56308" y1="58366" x2="39077" y2="77298"/>
                        <a14:foregroundMark x1="32462" y1="62215" x2="49154" y2="69049"/>
                        <a14:foregroundMark x1="29538" y1="58366" x2="40538" y2="62687"/>
                        <a14:foregroundMark x1="53385" y1="67086" x2="44846" y2="74863"/>
                        <a14:foregroundMark x1="42000" y1="39827" x2="49615" y2="53967"/>
                        <a14:foregroundMark x1="61077" y1="65672" x2="39615" y2="63236"/>
                        <a14:foregroundMark x1="34308" y1="40299" x2="48615" y2="51060"/>
                        <a14:foregroundMark x1="33846" y1="67086" x2="52923" y2="67086"/>
                        <a14:foregroundMark x1="53385" y1="34014" x2="53385" y2="49097"/>
                      </a14:backgroundRemoval>
                    </a14:imgEffect>
                  </a14:imgLayer>
                </a14:imgProps>
              </a:ext>
              <a:ext uri="{28A0092B-C50C-407E-A947-70E740481C1C}">
                <a14:useLocalDpi xmlns:a14="http://schemas.microsoft.com/office/drawing/2010/main" val="0"/>
              </a:ext>
            </a:extLst>
          </a:blip>
          <a:srcRect/>
          <a:stretch>
            <a:fillRect/>
          </a:stretch>
        </p:blipFill>
        <p:spPr bwMode="auto">
          <a:xfrm>
            <a:off x="6516216" y="1124744"/>
            <a:ext cx="2257114" cy="221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3520" y="260648"/>
            <a:ext cx="5550768" cy="2304256"/>
          </a:xfrm>
        </p:spPr>
        <p:txBody>
          <a:bodyPr>
            <a:normAutofit fontScale="90000"/>
          </a:bodyPr>
          <a:lstStyle/>
          <a:p>
            <a:pPr algn="ctr"/>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Number </a:t>
            </a:r>
            <a:r>
              <a:rPr lang="en-GB" cap="none" dirty="0">
                <a:latin typeface="SassoonCRInfant" panose="02010503020300020003" pitchFamily="2" charset="0"/>
              </a:rPr>
              <a:t>T</a:t>
            </a:r>
            <a:r>
              <a:rPr lang="en-GB" cap="none" dirty="0" smtClean="0">
                <a:latin typeface="SassoonCRInfant" panose="02010503020300020003" pitchFamily="2" charset="0"/>
              </a:rPr>
              <a:t>alk</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4" name="Content Placeholder 3"/>
          <p:cNvSpPr>
            <a:spLocks noGrp="1"/>
          </p:cNvSpPr>
          <p:nvPr>
            <p:ph idx="1"/>
          </p:nvPr>
        </p:nvSpPr>
        <p:spPr>
          <a:xfrm>
            <a:off x="731520" y="1479834"/>
            <a:ext cx="7680960" cy="5189526"/>
          </a:xfrm>
        </p:spPr>
        <p:txBody>
          <a:bodyPr>
            <a:normAutofit/>
          </a:bodyPr>
          <a:lstStyle/>
          <a:p>
            <a:pPr marL="0" indent="0">
              <a:buNone/>
            </a:pPr>
            <a:r>
              <a:rPr lang="en-GB" sz="2400" cap="none" dirty="0" smtClean="0">
                <a:latin typeface="SassoonCRInfant" panose="02010503020300020003" pitchFamily="2" charset="0"/>
              </a:rPr>
              <a:t>Warm up - </a:t>
            </a:r>
            <a:r>
              <a:rPr lang="en-GB" sz="2400" cap="none" dirty="0" smtClean="0">
                <a:hlinkClick r:id="rId2"/>
              </a:rPr>
              <a:t>https://www.bbc.co.uk/teach/supermovers/ks1-maths-counting-with-john-farnworth/zbct8xs</a:t>
            </a:r>
            <a:endParaRPr lang="en-GB" sz="2400" cap="none" dirty="0" smtClean="0">
              <a:latin typeface="SassoonCRInfant" panose="02010503020300020003" pitchFamily="2" charset="0"/>
            </a:endParaRPr>
          </a:p>
          <a:p>
            <a:pPr marL="0" indent="0">
              <a:buNone/>
            </a:pPr>
            <a:r>
              <a:rPr lang="en-GB" sz="2400" cap="none" dirty="0" smtClean="0">
                <a:latin typeface="SassoonCRInfant" panose="02010503020300020003" pitchFamily="2" charset="0"/>
              </a:rPr>
              <a:t>*Remember – number talks are all about how you solve a task, mentally. </a:t>
            </a:r>
          </a:p>
          <a:p>
            <a:pPr marL="0" indent="0" algn="ctr">
              <a:buNone/>
            </a:pPr>
            <a:r>
              <a:rPr lang="en-US" sz="5400" b="1" cap="none" dirty="0" smtClean="0">
                <a:solidFill>
                  <a:srgbClr val="FFFF00"/>
                </a:solidFill>
              </a:rPr>
              <a:t>‘Splat’ </a:t>
            </a:r>
          </a:p>
          <a:p>
            <a:pPr marL="0" indent="0" algn="ctr">
              <a:buNone/>
            </a:pPr>
            <a:r>
              <a:rPr lang="en-US" sz="5400" b="1" cap="none" dirty="0" smtClean="0">
                <a:solidFill>
                  <a:srgbClr val="FFFF00"/>
                </a:solidFill>
              </a:rPr>
              <a:t>By Steve </a:t>
            </a:r>
            <a:r>
              <a:rPr lang="en-US" sz="5400" b="1" cap="none" dirty="0" err="1" smtClean="0">
                <a:solidFill>
                  <a:srgbClr val="FFFF00"/>
                </a:solidFill>
              </a:rPr>
              <a:t>Wyborney</a:t>
            </a:r>
            <a:endParaRPr lang="en-GB" sz="4800" cap="non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4091" y="84455"/>
            <a:ext cx="2025994" cy="13607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 y="295284"/>
            <a:ext cx="1752248" cy="1149913"/>
          </a:xfrm>
          <a:prstGeom prst="rect">
            <a:avLst/>
          </a:prstGeom>
        </p:spPr>
      </p:pic>
    </p:spTree>
    <p:extLst>
      <p:ext uri="{BB962C8B-B14F-4D97-AF65-F5344CB8AC3E}">
        <p14:creationId xmlns:p14="http://schemas.microsoft.com/office/powerpoint/2010/main" val="2086361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778836" y="775434"/>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973685" y="3284096"/>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432748"/>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47215" y="2417021"/>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71800" y="462756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35685" y="462756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5862" y="2036021"/>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5" name="Rectangular Callout 14"/>
          <p:cNvSpPr/>
          <p:nvPr/>
        </p:nvSpPr>
        <p:spPr>
          <a:xfrm>
            <a:off x="381000" y="206829"/>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How many blue shapes do you see? </a:t>
            </a:r>
            <a:endParaRPr lang="en-US" b="1" dirty="0">
              <a:solidFill>
                <a:schemeClr val="tx1"/>
              </a:solidFill>
            </a:endParaRPr>
          </a:p>
        </p:txBody>
      </p:sp>
      <p:sp>
        <p:nvSpPr>
          <p:cNvPr id="16" name="Rectangular Callout 15"/>
          <p:cNvSpPr/>
          <p:nvPr/>
        </p:nvSpPr>
        <p:spPr>
          <a:xfrm>
            <a:off x="381000" y="990600"/>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Splat!</a:t>
            </a:r>
            <a:endParaRPr lang="en-US" b="1" dirty="0">
              <a:solidFill>
                <a:schemeClr val="tx1"/>
              </a:solidFill>
            </a:endParaRPr>
          </a:p>
        </p:txBody>
      </p:sp>
      <p:sp>
        <p:nvSpPr>
          <p:cNvPr id="17" name="Rectangular Callout 16"/>
          <p:cNvSpPr/>
          <p:nvPr/>
        </p:nvSpPr>
        <p:spPr>
          <a:xfrm>
            <a:off x="381000" y="1828800"/>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How many shapes are under the splat?  How do you know?</a:t>
            </a:r>
            <a:endParaRPr lang="en-US" b="1" dirty="0">
              <a:solidFill>
                <a:schemeClr val="tx1"/>
              </a:solidFill>
            </a:endParaRPr>
          </a:p>
        </p:txBody>
      </p:sp>
      <p:sp>
        <p:nvSpPr>
          <p:cNvPr id="18" name="Rectangular Callout 17"/>
          <p:cNvSpPr/>
          <p:nvPr/>
        </p:nvSpPr>
        <p:spPr>
          <a:xfrm>
            <a:off x="381000" y="2743200"/>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How else could you know?</a:t>
            </a:r>
            <a:endParaRPr lang="en-US" b="1" dirty="0">
              <a:solidFill>
                <a:schemeClr val="tx1"/>
              </a:solidFill>
            </a:endParaRPr>
          </a:p>
        </p:txBody>
      </p:sp>
      <p:sp>
        <p:nvSpPr>
          <p:cNvPr id="19" name="Rectangular Callout 18"/>
          <p:cNvSpPr/>
          <p:nvPr/>
        </p:nvSpPr>
        <p:spPr>
          <a:xfrm>
            <a:off x="381000" y="3581400"/>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Let’s look under the splat to see how many shapes are there.</a:t>
            </a:r>
            <a:endParaRPr lang="en-US" b="1" dirty="0">
              <a:solidFill>
                <a:schemeClr val="tx1"/>
              </a:solidFill>
            </a:endParaRPr>
          </a:p>
        </p:txBody>
      </p:sp>
      <p:sp>
        <p:nvSpPr>
          <p:cNvPr id="20" name="Rectangular Callout 19"/>
          <p:cNvSpPr/>
          <p:nvPr/>
        </p:nvSpPr>
        <p:spPr>
          <a:xfrm>
            <a:off x="381000" y="4495800"/>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What can we learn from this picture?</a:t>
            </a:r>
            <a:endParaRPr lang="en-US" b="1" dirty="0">
              <a:solidFill>
                <a:schemeClr val="tx1"/>
              </a:solidFill>
            </a:endParaRPr>
          </a:p>
        </p:txBody>
      </p:sp>
      <p:sp>
        <p:nvSpPr>
          <p:cNvPr id="21" name="Rectangle 20"/>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7</a:t>
            </a:r>
            <a:endParaRPr lang="en-US" sz="6000" b="1" dirty="0">
              <a:solidFill>
                <a:schemeClr val="tx1"/>
              </a:solidFill>
            </a:endParaRPr>
          </a:p>
        </p:txBody>
      </p:sp>
      <p:sp>
        <p:nvSpPr>
          <p:cNvPr id="2" name="Freeform 1"/>
          <p:cNvSpPr/>
          <p:nvPr/>
        </p:nvSpPr>
        <p:spPr>
          <a:xfrm rot="16200000">
            <a:off x="3317364" y="1221864"/>
            <a:ext cx="4259703" cy="4421768"/>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270989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9" presetClass="emph" presetSubtype="0" grpId="1" nodeType="clickEffect">
                                  <p:stCondLst>
                                    <p:cond delay="0"/>
                                  </p:stCondLst>
                                  <p:childTnLst>
                                    <p:set>
                                      <p:cBhvr rctx="PPT">
                                        <p:cTn id="48" dur="indefinite"/>
                                        <p:tgtEl>
                                          <p:spTgt spid="2"/>
                                        </p:tgtEl>
                                        <p:attrNameLst>
                                          <p:attrName>style.opacity</p:attrName>
                                        </p:attrNameLst>
                                      </p:cBhvr>
                                      <p:to>
                                        <p:strVal val="0.5"/>
                                      </p:to>
                                    </p:set>
                                    <p:animEffect filter="image" prLst="opacity: 0.5">
                                      <p:cBhvr rctx="IE">
                                        <p:cTn id="49" dur="indefinite"/>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animBg="1"/>
      <p:bldP spid="9" grpId="0" animBg="1"/>
      <p:bldP spid="10" grpId="0" animBg="1"/>
      <p:bldP spid="15" grpId="0" animBg="1"/>
      <p:bldP spid="16" grpId="0" animBg="1"/>
      <p:bldP spid="17" grpId="0" animBg="1"/>
      <p:bldP spid="18" grpId="0" animBg="1"/>
      <p:bldP spid="19" grpId="0" animBg="1"/>
      <p:bldP spid="20" grpId="0" animBg="1"/>
      <p:bldP spid="21" grpId="0" animBg="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124200" y="182466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51812" y="3023617"/>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86400" y="342900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32993" y="198120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05200" y="4347148"/>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34000" y="4772469"/>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0" name="Rectangle 9"/>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6</a:t>
            </a:r>
            <a:endParaRPr lang="en-US" sz="6000" b="1" dirty="0">
              <a:solidFill>
                <a:schemeClr val="tx1"/>
              </a:solidFill>
            </a:endParaRPr>
          </a:p>
        </p:txBody>
      </p:sp>
      <p:sp>
        <p:nvSpPr>
          <p:cNvPr id="2" name="Freeform 1"/>
          <p:cNvSpPr/>
          <p:nvPr/>
        </p:nvSpPr>
        <p:spPr>
          <a:xfrm rot="16200000">
            <a:off x="778714" y="812733"/>
            <a:ext cx="4259703" cy="4421768"/>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9365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animBg="1"/>
      <p:bldP spid="9" grpId="0" animBg="1"/>
      <p:bldP spid="10" grpId="0"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63869" y="1015977"/>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01869" y="256966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25243" y="384760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0" y="1396977"/>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84221" y="2790701"/>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76600" y="426720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0" name="Rectangle 9"/>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6</a:t>
            </a:r>
            <a:endParaRPr lang="en-US" sz="6000" b="1" dirty="0">
              <a:solidFill>
                <a:schemeClr val="tx1"/>
              </a:solidFill>
            </a:endParaRPr>
          </a:p>
        </p:txBody>
      </p:sp>
      <p:sp>
        <p:nvSpPr>
          <p:cNvPr id="2" name="Freeform 1"/>
          <p:cNvSpPr/>
          <p:nvPr/>
        </p:nvSpPr>
        <p:spPr>
          <a:xfrm rot="16200000">
            <a:off x="688465" y="373625"/>
            <a:ext cx="4259703" cy="4421768"/>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193043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animBg="1"/>
      <p:bldP spid="9" grpId="0" animBg="1"/>
      <p:bldP spid="10" grpId="0" animBg="1"/>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676301" y="135450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66093" y="1392184"/>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15623" y="365896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19927" y="2549744"/>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28701" y="455879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46321" y="3287993"/>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84319" y="3036063"/>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1" name="Rectangle 10"/>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7</a:t>
            </a:r>
            <a:endParaRPr lang="en-US" sz="6000" b="1" dirty="0">
              <a:solidFill>
                <a:schemeClr val="tx1"/>
              </a:solidFill>
            </a:endParaRPr>
          </a:p>
        </p:txBody>
      </p:sp>
      <p:sp>
        <p:nvSpPr>
          <p:cNvPr id="2" name="Freeform 1"/>
          <p:cNvSpPr/>
          <p:nvPr/>
        </p:nvSpPr>
        <p:spPr>
          <a:xfrm rot="16200000">
            <a:off x="2308551" y="1185892"/>
            <a:ext cx="4259703" cy="4421768"/>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38781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1" nodeType="clickEffect">
                                  <p:stCondLst>
                                    <p:cond delay="0"/>
                                  </p:stCondLst>
                                  <p:childTnLst>
                                    <p:set>
                                      <p:cBhvr rctx="PPT">
                                        <p:cTn id="30" dur="indefinite"/>
                                        <p:tgtEl>
                                          <p:spTgt spid="2"/>
                                        </p:tgtEl>
                                        <p:attrNameLst>
                                          <p:attrName>style.opacity</p:attrName>
                                        </p:attrNameLst>
                                      </p:cBhvr>
                                      <p:to>
                                        <p:strVal val="0.5"/>
                                      </p:to>
                                    </p:set>
                                    <p:animEffect filter="image" prLst="opacity: 0.5">
                                      <p:cBhvr rctx="IE">
                                        <p:cTn id="31"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animBg="1"/>
      <p:bldP spid="9" grpId="0" animBg="1"/>
      <p:bldP spid="10" grpId="0" animBg="1"/>
      <p:bldP spid="11" grpId="0"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2008"/>
            <a:ext cx="8568952" cy="836712"/>
          </a:xfrm>
        </p:spPr>
        <p:txBody>
          <a:bodyPr>
            <a:normAutofit/>
          </a:bodyPr>
          <a:lstStyle/>
          <a:p>
            <a:pPr algn="ctr"/>
            <a:r>
              <a:rPr lang="en-GB" sz="4400" cap="none" dirty="0" smtClean="0">
                <a:latin typeface="Comic Sans MS" panose="030F0702030302020204" pitchFamily="66" charset="0"/>
              </a:rPr>
              <a:t>Play</a:t>
            </a:r>
            <a:r>
              <a:rPr lang="en-GB" sz="4400" dirty="0">
                <a:latin typeface="Comic Sans MS" panose="030F0702030302020204" pitchFamily="66" charset="0"/>
              </a:rPr>
              <a:t> </a:t>
            </a:r>
            <a:r>
              <a:rPr lang="en-GB" sz="4400" dirty="0" smtClean="0">
                <a:latin typeface="Comic Sans MS" panose="030F0702030302020204" pitchFamily="66" charset="0"/>
              </a:rPr>
              <a:t>Topic: Obstacle Course</a:t>
            </a:r>
            <a:endParaRPr lang="en-GB" sz="4400" cap="none" dirty="0">
              <a:latin typeface="Comic Sans MS" panose="030F0702030302020204" pitchFamily="66" charset="0"/>
            </a:endParaRPr>
          </a:p>
        </p:txBody>
      </p:sp>
      <p:sp>
        <p:nvSpPr>
          <p:cNvPr id="3" name="Content Placeholder 2"/>
          <p:cNvSpPr>
            <a:spLocks noGrp="1"/>
          </p:cNvSpPr>
          <p:nvPr>
            <p:ph idx="1"/>
          </p:nvPr>
        </p:nvSpPr>
        <p:spPr>
          <a:xfrm>
            <a:off x="533400" y="908720"/>
            <a:ext cx="8431088" cy="5760640"/>
          </a:xfrm>
        </p:spPr>
        <p:txBody>
          <a:bodyPr>
            <a:normAutofit/>
          </a:bodyPr>
          <a:lstStyle/>
          <a:p>
            <a:pPr marL="0" indent="0" algn="ctr">
              <a:buNone/>
            </a:pPr>
            <a:r>
              <a:rPr lang="en-GB" sz="2000" b="1" cap="none" dirty="0" smtClean="0">
                <a:latin typeface="SassoonCRInfant" panose="02010503020300020003" pitchFamily="2" charset="0"/>
              </a:rPr>
              <a:t>*Your challenge today is to make an </a:t>
            </a:r>
            <a:r>
              <a:rPr lang="en-GB" sz="2000" b="1" dirty="0">
                <a:latin typeface="SassoonCRInfant" panose="02010503020300020003" pitchFamily="2" charset="0"/>
              </a:rPr>
              <a:t>at </a:t>
            </a:r>
            <a:r>
              <a:rPr lang="en-GB" sz="2000" b="1" dirty="0" smtClean="0">
                <a:latin typeface="SassoonCRInfant" panose="02010503020300020003" pitchFamily="2" charset="0"/>
              </a:rPr>
              <a:t>home obstacle </a:t>
            </a:r>
            <a:r>
              <a:rPr lang="en-GB" sz="2000" b="1" dirty="0">
                <a:latin typeface="SassoonCRInfant" panose="02010503020300020003" pitchFamily="2" charset="0"/>
              </a:rPr>
              <a:t>course</a:t>
            </a:r>
            <a:r>
              <a:rPr lang="en-GB" sz="2000" dirty="0">
                <a:latin typeface="SassoonCRInfant" panose="02010503020300020003" pitchFamily="2" charset="0"/>
              </a:rPr>
              <a:t>* </a:t>
            </a:r>
          </a:p>
          <a:p>
            <a:pPr marL="514350" indent="-514350">
              <a:buFont typeface="+mj-lt"/>
              <a:buAutoNum type="arabicPeriod"/>
            </a:pPr>
            <a:r>
              <a:rPr lang="en-GB" sz="2000" dirty="0" smtClean="0">
                <a:latin typeface="SassoonCRInfant" panose="02010503020300020003" pitchFamily="2" charset="0"/>
              </a:rPr>
              <a:t>You can set up your obstacle course </a:t>
            </a:r>
            <a:r>
              <a:rPr lang="en-GB" sz="2000" cap="none" dirty="0" smtClean="0">
                <a:latin typeface="SassoonCRInfant" panose="02010503020300020003" pitchFamily="2" charset="0"/>
              </a:rPr>
              <a:t>either indoors or outdoors in your garden.</a:t>
            </a:r>
          </a:p>
          <a:p>
            <a:pPr marL="514350" indent="-514350">
              <a:buFont typeface="+mj-lt"/>
              <a:buAutoNum type="arabicPeriod"/>
            </a:pPr>
            <a:r>
              <a:rPr lang="en-GB" sz="2000" dirty="0" smtClean="0">
                <a:latin typeface="SassoonCRInfant" panose="02010503020300020003" pitchFamily="2" charset="0"/>
              </a:rPr>
              <a:t>Your obstacle course should be made using only what you already have at home.</a:t>
            </a:r>
          </a:p>
          <a:p>
            <a:pPr marL="514350" indent="-514350">
              <a:buFont typeface="+mj-lt"/>
              <a:buAutoNum type="arabicPeriod"/>
            </a:pPr>
            <a:endParaRPr lang="en-GB" sz="2600" dirty="0" smtClean="0">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endParaRPr lang="en-GB" sz="2600" dirty="0">
              <a:solidFill>
                <a:srgbClr val="FF0000"/>
              </a:solidFill>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endParaRPr lang="en-GB" sz="2600" dirty="0">
              <a:solidFill>
                <a:srgbClr val="FF0000"/>
              </a:solidFill>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r>
              <a:rPr lang="en-GB" sz="2600" cap="none" dirty="0">
                <a:solidFill>
                  <a:srgbClr val="FF0000"/>
                </a:solidFill>
                <a:latin typeface="SassoonCRInfant" panose="02010503020300020003" pitchFamily="2" charset="0"/>
              </a:rPr>
              <a:t>T</a:t>
            </a:r>
            <a:r>
              <a:rPr lang="en-GB" sz="2600" cap="none" dirty="0" smtClean="0">
                <a:solidFill>
                  <a:srgbClr val="FF0000"/>
                </a:solidFill>
                <a:latin typeface="SassoonCRInfant" panose="02010503020300020003" pitchFamily="2" charset="0"/>
              </a:rPr>
              <a:t>here are some obstacle course videos that might help you come up with your own ideas on the next slide. </a:t>
            </a:r>
          </a:p>
        </p:txBody>
      </p:sp>
      <p:pic>
        <p:nvPicPr>
          <p:cNvPr id="10" name="Picture 9" descr="C:\Users\lara.cunningham\AppData\Local\Microsoft\Windows\INetCache\IE\3EBKTLPU\7498584772_8a1a7a049e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924944"/>
            <a:ext cx="5015880" cy="245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09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75724"/>
            <a:ext cx="8136904" cy="2969300"/>
          </a:xfrm>
        </p:spPr>
        <p:txBody>
          <a:bodyPr/>
          <a:lstStyle/>
          <a:p>
            <a:pPr marL="0" indent="0"/>
            <a:r>
              <a:rPr lang="en-GB" sz="2000" b="1" u="sng" dirty="0">
                <a:latin typeface="Comic Sans MS" panose="030F0702030302020204" pitchFamily="66" charset="0"/>
              </a:rPr>
              <a:t>Indoor Obstacle Courses</a:t>
            </a:r>
            <a:r>
              <a:rPr lang="en-GB" sz="2000" dirty="0">
                <a:latin typeface="Comic Sans MS" panose="030F0702030302020204" pitchFamily="66" charset="0"/>
              </a:rPr>
              <a:t>:</a:t>
            </a:r>
            <a:br>
              <a:rPr lang="en-GB" sz="2000" dirty="0">
                <a:latin typeface="Comic Sans MS" panose="030F0702030302020204" pitchFamily="66" charset="0"/>
              </a:rPr>
            </a:br>
            <a:r>
              <a:rPr lang="en-GB" sz="2000" dirty="0">
                <a:latin typeface="Comic Sans MS" panose="030F0702030302020204" pitchFamily="66" charset="0"/>
                <a:hlinkClick r:id="rId2"/>
              </a:rPr>
              <a:t>https://www.youtube.com/watch?v=FKF6iPL3kTc</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3"/>
              </a:rPr>
              <a:t>https://www.youtube.com/watch?v=0vLvoEXLApA</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4"/>
              </a:rPr>
              <a:t>https://www.youtube.com/watch?v=8o4CQkSGZoQ</a:t>
            </a:r>
            <a:r>
              <a:rPr lang="en-GB" sz="2000" dirty="0">
                <a:latin typeface="Comic Sans MS" panose="030F0702030302020204" pitchFamily="66" charset="0"/>
              </a:rPr>
              <a:t/>
            </a:r>
            <a:br>
              <a:rPr lang="en-GB" sz="2000" dirty="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r>
              <a:rPr lang="en-GB" sz="2000" b="1" u="sng" dirty="0" smtClean="0">
                <a:latin typeface="Comic Sans MS" panose="030F0702030302020204" pitchFamily="66" charset="0"/>
              </a:rPr>
              <a:t>Garden </a:t>
            </a:r>
            <a:r>
              <a:rPr lang="en-GB" sz="2000" b="1" u="sng" dirty="0">
                <a:latin typeface="Comic Sans MS" panose="030F0702030302020204" pitchFamily="66" charset="0"/>
              </a:rPr>
              <a:t>Obstacle Courses: </a:t>
            </a:r>
            <a:br>
              <a:rPr lang="en-GB" sz="2000" b="1" u="sng" dirty="0">
                <a:latin typeface="Comic Sans MS" panose="030F0702030302020204" pitchFamily="66" charset="0"/>
              </a:rPr>
            </a:br>
            <a:r>
              <a:rPr lang="en-GB" sz="2000" dirty="0">
                <a:latin typeface="Comic Sans MS" panose="030F0702030302020204" pitchFamily="66" charset="0"/>
                <a:hlinkClick r:id="rId5"/>
              </a:rPr>
              <a:t>https://www.youtube.com/watch?v=_NdJtdfYoMc</a:t>
            </a:r>
            <a:r>
              <a:rPr lang="en-GB" sz="2000" dirty="0">
                <a:latin typeface="Comic Sans MS" panose="030F0702030302020204" pitchFamily="66" charset="0"/>
              </a:rPr>
              <a:t> </a:t>
            </a:r>
            <a:br>
              <a:rPr lang="en-GB" sz="2000" dirty="0">
                <a:latin typeface="Comic Sans MS" panose="030F0702030302020204" pitchFamily="66" charset="0"/>
              </a:rPr>
            </a:br>
            <a:r>
              <a:rPr lang="en-GB" sz="2000" dirty="0">
                <a:latin typeface="Comic Sans MS" panose="030F0702030302020204" pitchFamily="66" charset="0"/>
              </a:rPr>
              <a:t> </a:t>
            </a:r>
            <a:r>
              <a:rPr lang="en-GB" sz="2000" dirty="0">
                <a:latin typeface="Comic Sans MS" panose="030F0702030302020204" pitchFamily="66" charset="0"/>
                <a:hlinkClick r:id="rId6"/>
              </a:rPr>
              <a:t>https://www.youtube.com/watch?v=wkPUqZ5fEHo</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7"/>
              </a:rPr>
              <a:t>https://www.youtube.com/watch?v=pVfuTsu31ms</a:t>
            </a:r>
            <a:endParaRPr lang="en-GB" sz="2000" dirty="0">
              <a:latin typeface="Comic Sans MS" panose="030F0702030302020204" pitchFamily="66" charset="0"/>
            </a:endParaRPr>
          </a:p>
        </p:txBody>
      </p:sp>
      <p:pic>
        <p:nvPicPr>
          <p:cNvPr id="5" name="Content Placeholder 4" descr="C:\Users\lara.cunningham\AppData\Local\Microsoft\Windows\INetCache\IE\L3GAG79P\IMG_0176[1].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963707"/>
            <a:ext cx="3850952" cy="2568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ara.cunningham\AppData\Local\Microsoft\Windows\INetCache\IE\7T1POPBR\dscf9009[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2563" y="3789040"/>
            <a:ext cx="3851920" cy="28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00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476672"/>
            <a:ext cx="6154713" cy="720080"/>
          </a:xfrm>
        </p:spPr>
        <p:txBody>
          <a:bodyPr>
            <a:normAutofit/>
          </a:bodyPr>
          <a:lstStyle/>
          <a:p>
            <a:pPr algn="ctr"/>
            <a:r>
              <a:rPr lang="en-GB" sz="2400" dirty="0">
                <a:latin typeface="SassoonCRInfant" panose="02010503020300020003" pitchFamily="2" charset="0"/>
              </a:rPr>
              <a:t/>
            </a:r>
            <a:br>
              <a:rPr lang="en-GB" sz="2400" dirty="0">
                <a:latin typeface="SassoonCRInfant" panose="02010503020300020003" pitchFamily="2" charset="0"/>
              </a:rPr>
            </a:br>
            <a:endParaRPr lang="en-GB" sz="1800" dirty="0">
              <a:latin typeface="SassoonCRInfant" panose="02010503020300020003" pitchFamily="2" charset="0"/>
            </a:endParaRPr>
          </a:p>
        </p:txBody>
      </p:sp>
      <p:sp>
        <p:nvSpPr>
          <p:cNvPr id="5" name="Rounded Rectangle 4"/>
          <p:cNvSpPr/>
          <p:nvPr/>
        </p:nvSpPr>
        <p:spPr>
          <a:xfrm>
            <a:off x="3779912" y="476672"/>
            <a:ext cx="4896544" cy="936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400" dirty="0" smtClean="0"/>
              <a:t>Art and Design</a:t>
            </a:r>
            <a:endParaRPr lang="en-GB" sz="4400" dirty="0"/>
          </a:p>
        </p:txBody>
      </p:sp>
      <p:sp>
        <p:nvSpPr>
          <p:cNvPr id="6" name="TextBox 5"/>
          <p:cNvSpPr txBox="1"/>
          <p:nvPr/>
        </p:nvSpPr>
        <p:spPr>
          <a:xfrm>
            <a:off x="179512" y="1844824"/>
            <a:ext cx="8640960" cy="4216539"/>
          </a:xfrm>
          <a:prstGeom prst="rect">
            <a:avLst/>
          </a:prstGeom>
          <a:noFill/>
        </p:spPr>
        <p:txBody>
          <a:bodyPr wrap="square" rtlCol="0">
            <a:spAutoFit/>
          </a:bodyPr>
          <a:lstStyle/>
          <a:p>
            <a:pPr algn="r"/>
            <a:r>
              <a:rPr lang="en-GB" sz="2400" dirty="0" smtClean="0">
                <a:latin typeface="SassoonCRInfant" panose="02010503020300020003" pitchFamily="2" charset="0"/>
              </a:rPr>
              <a:t>How to draw a bird - </a:t>
            </a:r>
            <a:r>
              <a:rPr lang="en-GB" sz="2400" dirty="0" smtClean="0">
                <a:hlinkClick r:id="rId2"/>
              </a:rPr>
              <a:t>https</a:t>
            </a:r>
            <a:r>
              <a:rPr lang="en-GB" sz="2400" dirty="0">
                <a:hlinkClick r:id="rId2"/>
              </a:rPr>
              <a:t>://</a:t>
            </a:r>
            <a:r>
              <a:rPr lang="en-GB" sz="2400" dirty="0" smtClean="0">
                <a:hlinkClick r:id="rId2"/>
              </a:rPr>
              <a:t>www.youtube.com/watch?v=zUJWEZ4X8F8</a:t>
            </a:r>
            <a:endParaRPr lang="en-GB" sz="2400" dirty="0" smtClean="0"/>
          </a:p>
          <a:p>
            <a:endParaRPr lang="en-GB" sz="2400" dirty="0">
              <a:latin typeface="SassoonCRInfant" panose="02010503020300020003" pitchFamily="2" charset="0"/>
            </a:endParaRPr>
          </a:p>
          <a:p>
            <a:pPr algn="ctr"/>
            <a:r>
              <a:rPr lang="en-GB" sz="2800" dirty="0" smtClean="0"/>
              <a:t>            Challenge - Design </a:t>
            </a:r>
            <a:r>
              <a:rPr lang="en-GB" sz="2800" dirty="0"/>
              <a:t>your own </a:t>
            </a:r>
            <a:r>
              <a:rPr lang="en-GB" sz="2800" dirty="0" smtClean="0"/>
              <a:t>bird</a:t>
            </a:r>
          </a:p>
          <a:p>
            <a:pPr algn="r"/>
            <a:endParaRPr lang="en-GB" dirty="0"/>
          </a:p>
          <a:p>
            <a:pPr algn="ctr"/>
            <a:r>
              <a:rPr lang="en-GB" b="1" dirty="0" smtClean="0"/>
              <a:t>What </a:t>
            </a:r>
            <a:r>
              <a:rPr lang="en-GB" b="1" dirty="0"/>
              <a:t>to do</a:t>
            </a:r>
            <a:endParaRPr lang="en-GB" dirty="0"/>
          </a:p>
          <a:p>
            <a:pPr algn="r"/>
            <a:r>
              <a:rPr lang="en-GB" dirty="0" smtClean="0"/>
              <a:t>Can you think of your favourite </a:t>
            </a:r>
            <a:r>
              <a:rPr lang="en-GB" dirty="0"/>
              <a:t>birds and what </a:t>
            </a:r>
            <a:r>
              <a:rPr lang="en-GB" dirty="0" smtClean="0"/>
              <a:t>you </a:t>
            </a:r>
            <a:r>
              <a:rPr lang="en-GB" dirty="0"/>
              <a:t>love about them. If </a:t>
            </a:r>
            <a:r>
              <a:rPr lang="en-GB" dirty="0" smtClean="0"/>
              <a:t>your </a:t>
            </a:r>
            <a:r>
              <a:rPr lang="en-GB" dirty="0"/>
              <a:t>not sure, you could spend some time before this activity looking at different UK </a:t>
            </a:r>
            <a:r>
              <a:rPr lang="en-GB" dirty="0" smtClean="0"/>
              <a:t>birds. </a:t>
            </a:r>
          </a:p>
          <a:p>
            <a:endParaRPr lang="en-GB" dirty="0"/>
          </a:p>
          <a:p>
            <a:pPr algn="r"/>
            <a:r>
              <a:rPr lang="en-GB" dirty="0"/>
              <a:t>Create a new species of bird with the features from these favourite birds, for example, with a robin’s red breast, a kingfisher’s long beak and a mallard’s big webbed </a:t>
            </a:r>
            <a:r>
              <a:rPr lang="en-GB" dirty="0" smtClean="0"/>
              <a:t>toes! Finally give your </a:t>
            </a:r>
            <a:r>
              <a:rPr lang="en-GB" dirty="0"/>
              <a:t>bird a </a:t>
            </a:r>
            <a:r>
              <a:rPr lang="en-GB" dirty="0" smtClean="0"/>
              <a:t>name.</a:t>
            </a:r>
            <a:endParaRPr lang="en-GB" dirty="0"/>
          </a:p>
          <a:p>
            <a:endParaRPr lang="en-GB" sz="2400" dirty="0">
              <a:latin typeface="SassoonCRInfant" panose="02010503020300020003" pitchFamily="2" charset="0"/>
            </a:endParaRPr>
          </a:p>
        </p:txBody>
      </p:sp>
      <p:pic>
        <p:nvPicPr>
          <p:cNvPr id="3" name="Picture 2"/>
          <p:cNvPicPr>
            <a:picLocks noChangeAspect="1"/>
          </p:cNvPicPr>
          <p:nvPr/>
        </p:nvPicPr>
        <p:blipFill>
          <a:blip r:embed="rId3"/>
          <a:stretch>
            <a:fillRect/>
          </a:stretch>
        </p:blipFill>
        <p:spPr>
          <a:xfrm>
            <a:off x="4211960" y="5472545"/>
            <a:ext cx="1144033" cy="1236890"/>
          </a:xfrm>
          <a:prstGeom prst="rect">
            <a:avLst/>
          </a:prstGeom>
        </p:spPr>
      </p:pic>
      <p:pic>
        <p:nvPicPr>
          <p:cNvPr id="4" name="Picture 2" descr="Charely Harper inspired artwork links | Bird illustration, Bir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58317"/>
            <a:ext cx="2235841" cy="352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684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French</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26765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stephanie.sloan\AppData\Local\Microsoft\Windows\INetCache\IE\K5JONGYO\flag-france-X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7696" y="548680"/>
            <a:ext cx="2376264"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5536" y="2636912"/>
            <a:ext cx="3024336" cy="1980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smtClean="0">
              <a:latin typeface="SassoonCRInfant" panose="02010503020300020003" pitchFamily="2" charset="0"/>
              <a:hlinkClick r:id="rId4"/>
            </a:endParaRPr>
          </a:p>
          <a:p>
            <a:r>
              <a:rPr lang="en-GB" dirty="0" smtClean="0">
                <a:latin typeface="SassoonCRInfant" panose="02010503020300020003" pitchFamily="2" charset="0"/>
                <a:hlinkClick r:id="rId4"/>
              </a:rPr>
              <a:t>https</a:t>
            </a:r>
            <a:r>
              <a:rPr lang="en-GB" dirty="0">
                <a:latin typeface="SassoonCRInfant" panose="02010503020300020003" pitchFamily="2" charset="0"/>
                <a:hlinkClick r:id="rId4"/>
              </a:rPr>
              <a:t>://www.linguascope.com/</a:t>
            </a:r>
            <a:endParaRPr lang="en-GB" dirty="0">
              <a:latin typeface="SassoonCRInfant" panose="02010503020300020003" pitchFamily="2" charset="0"/>
            </a:endParaRPr>
          </a:p>
          <a:p>
            <a:r>
              <a:rPr lang="en-GB" dirty="0">
                <a:latin typeface="SassoonCRInfant" panose="02010503020300020003" pitchFamily="2" charset="0"/>
              </a:rPr>
              <a:t>student username- </a:t>
            </a:r>
            <a:r>
              <a:rPr lang="en-GB" dirty="0" err="1">
                <a:latin typeface="SassoonCRInfant" panose="02010503020300020003" pitchFamily="2" charset="0"/>
              </a:rPr>
              <a:t>stanthonys</a:t>
            </a:r>
            <a:endParaRPr lang="en-GB" dirty="0">
              <a:latin typeface="SassoonCRInfant" panose="02010503020300020003" pitchFamily="2" charset="0"/>
            </a:endParaRPr>
          </a:p>
          <a:p>
            <a:r>
              <a:rPr lang="en-GB" dirty="0">
                <a:latin typeface="SassoonCRInfant" panose="02010503020300020003" pitchFamily="2" charset="0"/>
              </a:rPr>
              <a:t>student password – </a:t>
            </a:r>
            <a:r>
              <a:rPr lang="en-GB" dirty="0" smtClean="0">
                <a:latin typeface="SassoonCRInfant" panose="02010503020300020003" pitchFamily="2" charset="0"/>
              </a:rPr>
              <a:t>stant123</a:t>
            </a:r>
          </a:p>
          <a:p>
            <a:endParaRPr lang="en-GB" dirty="0">
              <a:latin typeface="SassoonCRInfant" panose="02010503020300020003" pitchFamily="2" charset="0"/>
            </a:endParaRPr>
          </a:p>
          <a:p>
            <a:endParaRPr lang="en-GB" dirty="0">
              <a:latin typeface="SassoonCRInfant" panose="02010503020300020003" pitchFamily="2" charset="0"/>
            </a:endParaRPr>
          </a:p>
          <a:p>
            <a:endParaRPr lang="en-GB" dirty="0">
              <a:latin typeface="SassoonCRInfant" panose="02010503020300020003" pitchFamily="2" charset="0"/>
            </a:endParaRPr>
          </a:p>
        </p:txBody>
      </p:sp>
      <p:sp>
        <p:nvSpPr>
          <p:cNvPr id="5" name="Rectangle 4"/>
          <p:cNvSpPr/>
          <p:nvPr/>
        </p:nvSpPr>
        <p:spPr>
          <a:xfrm>
            <a:off x="3707904" y="2348880"/>
            <a:ext cx="5328592" cy="41764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u="sng" dirty="0" smtClean="0">
                <a:latin typeface="SassoonCRInfant" panose="02010503020300020003" pitchFamily="2" charset="0"/>
              </a:rPr>
              <a:t>Consolidation Week</a:t>
            </a:r>
          </a:p>
          <a:p>
            <a:pPr algn="ctr"/>
            <a:endParaRPr lang="en-GB" u="sng" dirty="0">
              <a:latin typeface="SassoonCRInfant" panose="02010503020300020003" pitchFamily="2" charset="0"/>
            </a:endParaRPr>
          </a:p>
          <a:p>
            <a:pPr algn="ctr"/>
            <a:r>
              <a:rPr lang="en-GB" b="1" dirty="0" smtClean="0">
                <a:latin typeface="SassoonCRInfant" panose="02010503020300020003" pitchFamily="2" charset="0"/>
              </a:rPr>
              <a:t>Please access the </a:t>
            </a:r>
            <a:r>
              <a:rPr lang="en-GB" b="1" dirty="0" err="1" smtClean="0">
                <a:latin typeface="SassoonCRInfant" panose="02010503020300020003" pitchFamily="2" charset="0"/>
              </a:rPr>
              <a:t>Linguascope</a:t>
            </a:r>
            <a:r>
              <a:rPr lang="en-GB" b="1" dirty="0" smtClean="0">
                <a:latin typeface="SassoonCRInfant" panose="02010503020300020003" pitchFamily="2" charset="0"/>
              </a:rPr>
              <a:t> website where you will be able to find French games, video clips and worksheets to do with your child.</a:t>
            </a:r>
          </a:p>
          <a:p>
            <a:pPr algn="ctr"/>
            <a:endParaRPr lang="en-GB" b="1" dirty="0">
              <a:latin typeface="SassoonCRInfant" panose="02010503020300020003" pitchFamily="2" charset="0"/>
            </a:endParaRPr>
          </a:p>
          <a:p>
            <a:pPr algn="ctr"/>
            <a:r>
              <a:rPr lang="en-GB" b="1" dirty="0" smtClean="0">
                <a:latin typeface="SassoonCRInfant" panose="02010503020300020003" pitchFamily="2" charset="0"/>
              </a:rPr>
              <a:t>Please choose a topic from the following list. </a:t>
            </a:r>
          </a:p>
          <a:p>
            <a:pPr algn="ctr"/>
            <a:r>
              <a:rPr lang="en-GB" b="1" dirty="0" smtClean="0">
                <a:latin typeface="SassoonCRInfant" panose="02010503020300020003" pitchFamily="2" charset="0"/>
              </a:rPr>
              <a:t>All of these topics have been covered in class.</a:t>
            </a:r>
          </a:p>
          <a:p>
            <a:pPr algn="ctr"/>
            <a:endParaRPr lang="en-GB" b="1" u="sng" dirty="0" smtClean="0">
              <a:latin typeface="SassoonCRInfant" panose="02010503020300020003" pitchFamily="2" charset="0"/>
            </a:endParaRPr>
          </a:p>
          <a:p>
            <a:pPr marL="285750" indent="-285750" algn="ctr">
              <a:buFont typeface="Arial" panose="020B0604020202020204" pitchFamily="34" charset="0"/>
              <a:buChar char="•"/>
            </a:pPr>
            <a:r>
              <a:rPr lang="en-GB" b="1" dirty="0" smtClean="0">
                <a:latin typeface="SassoonCRInfant" panose="02010503020300020003" pitchFamily="2" charset="0"/>
              </a:rPr>
              <a:t>French greetings</a:t>
            </a:r>
          </a:p>
          <a:p>
            <a:pPr marL="285750" indent="-285750" algn="ctr">
              <a:buFont typeface="Arial" panose="020B0604020202020204" pitchFamily="34" charset="0"/>
              <a:buChar char="•"/>
            </a:pPr>
            <a:r>
              <a:rPr lang="en-GB" b="1" dirty="0" smtClean="0">
                <a:latin typeface="SassoonCRInfant" panose="02010503020300020003" pitchFamily="2" charset="0"/>
              </a:rPr>
              <a:t>Numbers to 10</a:t>
            </a:r>
          </a:p>
          <a:p>
            <a:pPr marL="285750" indent="-285750" algn="ctr">
              <a:buFont typeface="Arial" panose="020B0604020202020204" pitchFamily="34" charset="0"/>
              <a:buChar char="•"/>
            </a:pPr>
            <a:r>
              <a:rPr lang="en-GB" b="1" dirty="0" smtClean="0">
                <a:latin typeface="SassoonCRInfant" panose="02010503020300020003" pitchFamily="2" charset="0"/>
              </a:rPr>
              <a:t>Colours </a:t>
            </a:r>
          </a:p>
          <a:p>
            <a:pPr marL="285750" indent="-285750" algn="ctr">
              <a:buFont typeface="Arial" panose="020B0604020202020204" pitchFamily="34" charset="0"/>
              <a:buChar char="•"/>
            </a:pPr>
            <a:endParaRPr lang="en-GB" u="sng" dirty="0">
              <a:latin typeface="SassoonCRInfant" panose="02010503020300020003" pitchFamily="2" charset="0"/>
            </a:endParaRPr>
          </a:p>
          <a:p>
            <a:pPr algn="ctr"/>
            <a:endParaRPr lang="en-GB" u="sng" dirty="0">
              <a:latin typeface="SassoonCRInfant" panose="02010503020300020003" pitchFamily="2" charset="0"/>
            </a:endParaRPr>
          </a:p>
        </p:txBody>
      </p:sp>
    </p:spTree>
    <p:extLst>
      <p:ext uri="{BB962C8B-B14F-4D97-AF65-F5344CB8AC3E}">
        <p14:creationId xmlns:p14="http://schemas.microsoft.com/office/powerpoint/2010/main" val="2756128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fontScale="90000"/>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a:t>
            </a:r>
            <a:r>
              <a:rPr lang="en-GB" b="1" cap="none" dirty="0" err="1" smtClean="0">
                <a:latin typeface="SassoonCRInfant" panose="02010503020300020003" pitchFamily="2" charset="0"/>
              </a:rPr>
              <a:t>ee</a:t>
            </a:r>
            <a:r>
              <a:rPr lang="en-GB" b="1" cap="none" dirty="0" smtClean="0">
                <a:latin typeface="SassoonCRInfant" panose="02010503020300020003" pitchFamily="2" charset="0"/>
              </a:rPr>
              <a:t>’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6" y="1658144"/>
            <a:ext cx="5056112" cy="4524315"/>
          </a:xfrm>
          <a:prstGeom prst="rect">
            <a:avLst/>
          </a:prstGeom>
          <a:noFill/>
        </p:spPr>
        <p:txBody>
          <a:bodyPr wrap="square" rtlCol="0">
            <a:spAutoFit/>
          </a:bodyPr>
          <a:lstStyle/>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Revise letter names –</a:t>
            </a:r>
          </a:p>
          <a:p>
            <a:r>
              <a:rPr lang="en-GB" dirty="0">
                <a:solidFill>
                  <a:srgbClr val="FF0000"/>
                </a:solidFill>
                <a:latin typeface="SassoonCRInfant" panose="02010503020300020003" pitchFamily="2" charset="0"/>
                <a:hlinkClick r:id="rId2"/>
              </a:rPr>
              <a:t>https://</a:t>
            </a:r>
            <a:r>
              <a:rPr lang="en-GB" dirty="0" smtClean="0">
                <a:solidFill>
                  <a:srgbClr val="FF0000"/>
                </a:solidFill>
                <a:latin typeface="SassoonCRInfant" panose="02010503020300020003" pitchFamily="2" charset="0"/>
                <a:hlinkClick r:id="rId2"/>
              </a:rPr>
              <a:t>www.bbc.co.uk/sport/av/supermovers/42909650</a:t>
            </a:r>
            <a:endParaRPr lang="en-GB" dirty="0" smtClean="0">
              <a:solidFill>
                <a:srgbClr val="FF0000"/>
              </a:solidFill>
              <a:latin typeface="SassoonCRInfant" panose="02010503020300020003" pitchFamily="2" charset="0"/>
            </a:endParaRPr>
          </a:p>
          <a:p>
            <a:endParaRPr lang="en-GB" dirty="0" smtClean="0">
              <a:solidFill>
                <a:srgbClr val="FF0000"/>
              </a:solidFill>
              <a:latin typeface="SassoonCRInfant" panose="02010503020300020003" pitchFamily="2" charset="0"/>
            </a:endParaRPr>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Watch –</a:t>
            </a:r>
          </a:p>
          <a:p>
            <a:r>
              <a:rPr lang="en-GB" dirty="0" smtClean="0">
                <a:hlinkClick r:id="rId3"/>
              </a:rPr>
              <a:t>size/topics/zvq9bdm/articles/zn9q92p</a:t>
            </a:r>
            <a:endParaRPr lang="en-GB" dirty="0" smtClean="0"/>
          </a:p>
          <a:p>
            <a:endParaRPr lang="en-GB" dirty="0">
              <a:solidFill>
                <a:srgbClr val="FF0000"/>
              </a:solidFill>
              <a:latin typeface="SassoonCRInfant" panose="02010503020300020003" pitchFamily="2" charset="0"/>
            </a:endParaRPr>
          </a:p>
          <a:p>
            <a:endParaRPr lang="en-GB" dirty="0" smtClean="0">
              <a:hlinkClick r:id="rId3"/>
            </a:endParaRPr>
          </a:p>
          <a:p>
            <a:r>
              <a:rPr lang="en-GB">
                <a:hlinkClick r:id="rId4"/>
              </a:rPr>
              <a:t>https://</a:t>
            </a:r>
            <a:r>
              <a:rPr lang="en-GB" smtClean="0">
                <a:hlinkClick r:id="rId4"/>
              </a:rPr>
              <a:t>www.youtube.com/watch?v=qfM7Hz7US0U</a:t>
            </a:r>
            <a:endParaRPr lang="en-GB" smtClean="0"/>
          </a:p>
          <a:p>
            <a:endParaRPr lang="en-GB" dirty="0" smtClean="0">
              <a:solidFill>
                <a:srgbClr val="FF0000"/>
              </a:solidFill>
              <a:latin typeface="SassoonCRInfant" panose="02010503020300020003" pitchFamily="2" charset="0"/>
            </a:endParaRPr>
          </a:p>
          <a:p>
            <a:endParaRPr lang="en-GB" dirty="0">
              <a:solidFill>
                <a:srgbClr val="FF0000"/>
              </a:solidFill>
              <a:latin typeface="Comic Sans MS" panose="030F0702030302020204" pitchFamily="66"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5"/>
          <a:stretch>
            <a:fillRect/>
          </a:stretch>
        </p:blipFill>
        <p:spPr>
          <a:xfrm>
            <a:off x="143743" y="29879"/>
            <a:ext cx="1334010" cy="1580497"/>
          </a:xfrm>
          <a:prstGeom prst="rect">
            <a:avLst/>
          </a:prstGeom>
        </p:spPr>
      </p:pic>
      <p:pic>
        <p:nvPicPr>
          <p:cNvPr id="1026" name="Picture 2" descr="ee words phonics poster - ee word list - Words with 'ee' in them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1875692"/>
            <a:ext cx="3484590" cy="464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89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7906" y="1741725"/>
            <a:ext cx="3789331" cy="4662189"/>
          </a:xfrm>
          <a:prstGeom prst="rect">
            <a:avLst/>
          </a:prstGeom>
        </p:spPr>
      </p:pic>
      <p:pic>
        <p:nvPicPr>
          <p:cNvPr id="5" name="Picture 4"/>
          <p:cNvPicPr>
            <a:picLocks noChangeAspect="1"/>
          </p:cNvPicPr>
          <p:nvPr/>
        </p:nvPicPr>
        <p:blipFill>
          <a:blip r:embed="rId3"/>
          <a:stretch>
            <a:fillRect/>
          </a:stretch>
        </p:blipFill>
        <p:spPr>
          <a:xfrm>
            <a:off x="4990639" y="1749009"/>
            <a:ext cx="3843242" cy="4879228"/>
          </a:xfrm>
          <a:prstGeom prst="rect">
            <a:avLst/>
          </a:prstGeom>
        </p:spPr>
      </p:pic>
      <p:sp>
        <p:nvSpPr>
          <p:cNvPr id="6" name="Rectangle 5"/>
          <p:cNvSpPr/>
          <p:nvPr/>
        </p:nvSpPr>
        <p:spPr>
          <a:xfrm>
            <a:off x="457200" y="332656"/>
            <a:ext cx="3610744" cy="1200329"/>
          </a:xfrm>
          <a:prstGeom prst="rect">
            <a:avLst/>
          </a:prstGeom>
        </p:spPr>
        <p:txBody>
          <a:bodyPr wrap="square">
            <a:spAutoFit/>
          </a:bodyPr>
          <a:lstStyle/>
          <a:p>
            <a:r>
              <a:rPr lang="en-GB" dirty="0" smtClean="0">
                <a:solidFill>
                  <a:srgbClr val="FF0000"/>
                </a:solidFill>
                <a:latin typeface="SassoonCRInfant" panose="02010503020300020003" pitchFamily="2" charset="0"/>
              </a:rPr>
              <a:t>Task 1:</a:t>
            </a:r>
            <a:endParaRPr lang="en-GB" dirty="0">
              <a:solidFill>
                <a:srgbClr val="FF0000"/>
              </a:solidFill>
              <a:latin typeface="SassoonCRInfant" panose="02010503020300020003" pitchFamily="2" charset="0"/>
            </a:endParaRPr>
          </a:p>
          <a:p>
            <a:r>
              <a:rPr lang="en-GB" dirty="0">
                <a:solidFill>
                  <a:srgbClr val="FF0000"/>
                </a:solidFill>
                <a:latin typeface="SassoonCRInfant" panose="02010503020300020003" pitchFamily="2" charset="0"/>
              </a:rPr>
              <a:t>Complete phoneme word maker in home learning pack</a:t>
            </a:r>
          </a:p>
          <a:p>
            <a:r>
              <a:rPr lang="en-GB" dirty="0">
                <a:solidFill>
                  <a:srgbClr val="FF0000"/>
                </a:solidFill>
                <a:latin typeface="SassoonCRInfant" panose="02010503020300020003" pitchFamily="2" charset="0"/>
              </a:rPr>
              <a:t>Try to make the following words:</a:t>
            </a:r>
          </a:p>
        </p:txBody>
      </p:sp>
      <p:sp>
        <p:nvSpPr>
          <p:cNvPr id="7" name="TextBox 6"/>
          <p:cNvSpPr txBox="1"/>
          <p:nvPr/>
        </p:nvSpPr>
        <p:spPr>
          <a:xfrm>
            <a:off x="5148064" y="548680"/>
            <a:ext cx="3528392" cy="1200329"/>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Task 2:</a:t>
            </a:r>
          </a:p>
          <a:p>
            <a:r>
              <a:rPr lang="en-GB" dirty="0" smtClean="0">
                <a:solidFill>
                  <a:srgbClr val="FF0000"/>
                </a:solidFill>
                <a:latin typeface="SassoonCRInfant" panose="02010503020300020003" pitchFamily="2" charset="0"/>
              </a:rPr>
              <a:t>Read </a:t>
            </a:r>
            <a:r>
              <a:rPr lang="en-GB" dirty="0">
                <a:solidFill>
                  <a:srgbClr val="FF0000"/>
                </a:solidFill>
                <a:latin typeface="SassoonCRInfant" panose="02010503020300020003" pitchFamily="2" charset="0"/>
              </a:rPr>
              <a:t>phoneme story and highlight phoneme words </a:t>
            </a:r>
          </a:p>
          <a:p>
            <a:r>
              <a:rPr lang="en-GB" dirty="0">
                <a:solidFill>
                  <a:srgbClr val="FF0000"/>
                </a:solidFill>
                <a:latin typeface="SassoonCRInfant" panose="02010503020300020003" pitchFamily="2" charset="0"/>
              </a:rPr>
              <a:t>(items found in home learning pack) </a:t>
            </a:r>
          </a:p>
        </p:txBody>
      </p:sp>
    </p:spTree>
    <p:extLst>
      <p:ext uri="{BB962C8B-B14F-4D97-AF65-F5344CB8AC3E}">
        <p14:creationId xmlns:p14="http://schemas.microsoft.com/office/powerpoint/2010/main" val="2056947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endParaRPr lang="en-GB"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21915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5400" y="3657367"/>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57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8215064" cy="2088232"/>
          </a:xfrm>
        </p:spPr>
        <p:txBody>
          <a:bodyPr>
            <a:normAutofit fontScale="90000"/>
          </a:bodyPr>
          <a:lstStyle/>
          <a:p>
            <a:r>
              <a:rPr lang="en-GB" dirty="0" smtClean="0"/>
              <a:t>Authors Live on BB</a:t>
            </a:r>
            <a:r>
              <a:rPr lang="en-GB" dirty="0"/>
              <a:t>C</a:t>
            </a:r>
            <a:r>
              <a:rPr lang="en-GB" dirty="0" smtClean="0"/>
              <a:t/>
            </a:r>
            <a:br>
              <a:rPr lang="en-GB" dirty="0" smtClean="0"/>
            </a:br>
            <a:r>
              <a:rPr lang="en-GB" dirty="0"/>
              <a:t>Julia Donaldson</a:t>
            </a:r>
            <a:br>
              <a:rPr lang="en-GB" dirty="0"/>
            </a:br>
            <a:endParaRPr lang="en-GB" dirty="0"/>
          </a:p>
        </p:txBody>
      </p:sp>
      <p:sp>
        <p:nvSpPr>
          <p:cNvPr id="3" name="Content Placeholder 2"/>
          <p:cNvSpPr>
            <a:spLocks noGrp="1"/>
          </p:cNvSpPr>
          <p:nvPr>
            <p:ph idx="1"/>
          </p:nvPr>
        </p:nvSpPr>
        <p:spPr>
          <a:xfrm>
            <a:off x="359747" y="1912640"/>
            <a:ext cx="8071048" cy="4392488"/>
          </a:xfrm>
        </p:spPr>
        <p:txBody>
          <a:bodyPr>
            <a:normAutofit lnSpcReduction="10000"/>
          </a:bodyPr>
          <a:lstStyle/>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pPr marL="0" indent="0" algn="ctr">
              <a:buNone/>
            </a:pPr>
            <a:endParaRPr lang="en-GB" cap="none" dirty="0" smtClean="0">
              <a:hlinkClick r:id="rId3"/>
            </a:endParaRPr>
          </a:p>
          <a:p>
            <a:pPr marL="0" indent="0" algn="ctr">
              <a:buNone/>
            </a:pPr>
            <a:endParaRPr lang="en-GB" dirty="0">
              <a:hlinkClick r:id="rId3"/>
            </a:endParaRPr>
          </a:p>
          <a:p>
            <a:pPr marL="0" indent="0" algn="ctr">
              <a:buNone/>
            </a:pPr>
            <a:r>
              <a:rPr lang="en-GB" cap="none" dirty="0" smtClean="0">
                <a:hlinkClick r:id="rId3"/>
              </a:rPr>
              <a:t>https://www.scottishbooktrust.com/authors-live-on-demand/julia-donaldson</a:t>
            </a:r>
            <a:endParaRPr lang="en-GB" cap="none" dirty="0">
              <a:latin typeface="SassoonCRInfant" panose="02010503020300020003" pitchFamily="2" charset="0"/>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What the Ladybird Heard: Amazon.co.uk: Julia Donaldson: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5" y="1712716"/>
            <a:ext cx="3600400" cy="361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788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360" y="1556792"/>
            <a:ext cx="6406194" cy="749424"/>
          </a:xfrm>
        </p:spPr>
        <p:txBody>
          <a:bodyPr>
            <a:normAutofit fontScale="92500" lnSpcReduction="20000"/>
          </a:bodyPr>
          <a:lstStyle/>
          <a:p>
            <a:pPr marL="0" indent="0">
              <a:buNone/>
            </a:pPr>
            <a:r>
              <a:rPr lang="en-GB" dirty="0" smtClean="0">
                <a:hlinkClick r:id="rId2"/>
              </a:rPr>
              <a:t> </a:t>
            </a:r>
            <a:r>
              <a:rPr lang="en-GB" dirty="0">
                <a:latin typeface="Comic Sans MS" panose="030F0702030302020204" pitchFamily="66" charset="0"/>
                <a:hlinkClick r:id="rId2"/>
              </a:rPr>
              <a:t>I can participate actively in songs, rhymes and stories.</a:t>
            </a:r>
          </a:p>
          <a:p>
            <a:endParaRPr lang="en-GB" dirty="0">
              <a:hlinkClick r:id="rId2"/>
            </a:endParaRPr>
          </a:p>
        </p:txBody>
      </p:sp>
      <p:sp>
        <p:nvSpPr>
          <p:cNvPr id="2" name="Title 1"/>
          <p:cNvSpPr>
            <a:spLocks noGrp="1"/>
          </p:cNvSpPr>
          <p:nvPr>
            <p:ph type="title"/>
          </p:nvPr>
        </p:nvSpPr>
        <p:spPr>
          <a:xfrm>
            <a:off x="1979712" y="692696"/>
            <a:ext cx="6226851" cy="924475"/>
          </a:xfrm>
        </p:spPr>
        <p:txBody>
          <a:bodyPr>
            <a:normAutofit fontScale="90000"/>
          </a:bodyPr>
          <a:lstStyle/>
          <a:p>
            <a:r>
              <a:rPr lang="en-GB" u="sng" dirty="0" smtClean="0">
                <a:latin typeface="Comic Sans MS" panose="030F0702030302020204" pitchFamily="66" charset="0"/>
              </a:rPr>
              <a:t>Maths Rhyme </a:t>
            </a:r>
            <a:r>
              <a:rPr lang="en-GB" u="sng" dirty="0">
                <a:latin typeface="Comic Sans MS" panose="030F0702030302020204" pitchFamily="66" charset="0"/>
              </a:rPr>
              <a:t>Time</a:t>
            </a:r>
            <a:r>
              <a:rPr lang="en-GB" u="sng" dirty="0"/>
              <a:t/>
            </a:r>
            <a:br>
              <a:rPr lang="en-GB" u="sng" dirty="0"/>
            </a:br>
            <a:endParaRPr lang="en-GB" dirty="0"/>
          </a:p>
        </p:txBody>
      </p:sp>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1560" y="1412776"/>
            <a:ext cx="1116800" cy="89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07308" y="3244334"/>
            <a:ext cx="3129383" cy="369332"/>
          </a:xfrm>
          <a:prstGeom prst="rect">
            <a:avLst/>
          </a:prstGeom>
        </p:spPr>
        <p:txBody>
          <a:bodyPr wrap="none">
            <a:spAutoFit/>
          </a:bodyPr>
          <a:lstStyle/>
          <a:p>
            <a:r>
              <a:rPr lang="en-GB" dirty="0"/>
              <a:t>https://youtu.be/Fe9bnYRzFvk</a:t>
            </a:r>
          </a:p>
        </p:txBody>
      </p:sp>
      <p:pic>
        <p:nvPicPr>
          <p:cNvPr id="3074" name="Picture 2" descr="Months of the Year Song | Song for Kids | The Singing Walrus - YouTub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360" y="2481267"/>
            <a:ext cx="6341533" cy="2891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96293" y="5661248"/>
            <a:ext cx="7488832" cy="369332"/>
          </a:xfrm>
          <a:prstGeom prst="rect">
            <a:avLst/>
          </a:prstGeom>
          <a:noFill/>
        </p:spPr>
        <p:txBody>
          <a:bodyPr wrap="square" rtlCol="0">
            <a:spAutoFit/>
          </a:bodyPr>
          <a:lstStyle/>
          <a:p>
            <a:r>
              <a:rPr lang="en-GB" dirty="0" smtClean="0">
                <a:latin typeface="Comic Sans MS" panose="030F0702030302020204" pitchFamily="66" charset="0"/>
              </a:rPr>
              <a:t>Click on the above picture to take you to the link.</a:t>
            </a:r>
            <a:endParaRPr lang="en-GB" dirty="0">
              <a:latin typeface="Comic Sans MS" panose="030F0702030302020204" pitchFamily="66" charset="0"/>
            </a:endParaRPr>
          </a:p>
        </p:txBody>
      </p:sp>
    </p:spTree>
    <p:extLst>
      <p:ext uri="{BB962C8B-B14F-4D97-AF65-F5344CB8AC3E}">
        <p14:creationId xmlns:p14="http://schemas.microsoft.com/office/powerpoint/2010/main" val="2253765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51720" y="476672"/>
            <a:ext cx="5792138" cy="830997"/>
          </a:xfrm>
          <a:prstGeom prst="rect">
            <a:avLst/>
          </a:prstGeom>
          <a:noFill/>
        </p:spPr>
        <p:txBody>
          <a:bodyPr wrap="square" rtlCol="0">
            <a:spAutoFit/>
          </a:bodyPr>
          <a:lstStyle/>
          <a:p>
            <a:pPr algn="ctr"/>
            <a:r>
              <a:rPr lang="en-GB" sz="4800" dirty="0" smtClean="0">
                <a:solidFill>
                  <a:schemeClr val="bg1"/>
                </a:solidFill>
                <a:latin typeface="Comic Sans MS" panose="030F0702030302020204" pitchFamily="66" charset="0"/>
              </a:rPr>
              <a:t>Months of the Year</a:t>
            </a:r>
            <a:endParaRPr lang="en-GB" sz="4800" dirty="0">
              <a:solidFill>
                <a:schemeClr val="bg1"/>
              </a:solidFill>
            </a:endParaRPr>
          </a:p>
        </p:txBody>
      </p:sp>
      <p:sp>
        <p:nvSpPr>
          <p:cNvPr id="11" name="TextBox 10"/>
          <p:cNvSpPr txBox="1"/>
          <p:nvPr/>
        </p:nvSpPr>
        <p:spPr>
          <a:xfrm>
            <a:off x="1043608" y="908721"/>
            <a:ext cx="7272808" cy="1477328"/>
          </a:xfrm>
          <a:prstGeom prst="rect">
            <a:avLst/>
          </a:prstGeom>
          <a:noFill/>
        </p:spPr>
        <p:txBody>
          <a:bodyPr wrap="square" rtlCol="0">
            <a:spAutoFit/>
          </a:bodyPr>
          <a:lstStyle/>
          <a:p>
            <a:r>
              <a:rPr lang="en-GB" dirty="0" smtClean="0">
                <a:latin typeface="Comic Sans MS" panose="030F0702030302020204" pitchFamily="66" charset="0"/>
              </a:rPr>
              <a:t>L.I.    I </a:t>
            </a:r>
            <a:r>
              <a:rPr lang="en-GB" dirty="0">
                <a:latin typeface="Comic Sans MS" panose="030F0702030302020204" pitchFamily="66" charset="0"/>
              </a:rPr>
              <a:t>can use a calendar to find out information</a:t>
            </a:r>
            <a:r>
              <a:rPr lang="en-GB" dirty="0" smtClean="0">
                <a:latin typeface="Comic Sans MS" panose="030F0702030302020204" pitchFamily="66" charset="0"/>
              </a:rPr>
              <a:t>.</a:t>
            </a:r>
          </a:p>
          <a:p>
            <a:endParaRPr lang="en-GB" dirty="0">
              <a:latin typeface="Comic Sans MS" panose="030F0702030302020204" pitchFamily="66" charset="0"/>
            </a:endParaRPr>
          </a:p>
          <a:p>
            <a:r>
              <a:rPr lang="en-GB" dirty="0" smtClean="0">
                <a:latin typeface="Comic Sans MS" panose="030F0702030302020204" pitchFamily="66" charset="0"/>
              </a:rPr>
              <a:t>Can you find today’s date on the calendar? What day was it yesterday? What days is tomorrow? </a:t>
            </a:r>
            <a:endParaRPr lang="en-GB" dirty="0">
              <a:latin typeface="Comic Sans MS" panose="030F0702030302020204" pitchFamily="66" charset="0"/>
            </a:endParaRPr>
          </a:p>
          <a:p>
            <a:r>
              <a:rPr lang="en-GB" dirty="0" smtClean="0">
                <a:latin typeface="Comic Sans MS" panose="030F0702030302020204" pitchFamily="66" charset="0"/>
              </a:rPr>
              <a:t>.</a:t>
            </a:r>
            <a:endParaRPr lang="en-GB" dirty="0"/>
          </a:p>
        </p:txBody>
      </p:sp>
      <p:sp>
        <p:nvSpPr>
          <p:cNvPr id="18" name="TextBox 17"/>
          <p:cNvSpPr txBox="1"/>
          <p:nvPr/>
        </p:nvSpPr>
        <p:spPr>
          <a:xfrm>
            <a:off x="1244902" y="5983166"/>
            <a:ext cx="6423442" cy="646332"/>
          </a:xfrm>
          <a:prstGeom prst="rect">
            <a:avLst/>
          </a:prstGeom>
          <a:noFill/>
        </p:spPr>
        <p:txBody>
          <a:bodyPr wrap="square" rtlCol="0">
            <a:spAutoFit/>
          </a:bodyPr>
          <a:lstStyle/>
          <a:p>
            <a:r>
              <a:rPr lang="en-GB" dirty="0" smtClean="0">
                <a:latin typeface="Comic Sans MS" panose="030F0702030302020204" pitchFamily="66" charset="0"/>
              </a:rPr>
              <a:t>S.C. - I </a:t>
            </a:r>
            <a:r>
              <a:rPr lang="en-GB" dirty="0">
                <a:latin typeface="Comic Sans MS" panose="030F0702030302020204" pitchFamily="66" charset="0"/>
              </a:rPr>
              <a:t>can explain </a:t>
            </a:r>
            <a:r>
              <a:rPr lang="en-GB" dirty="0" smtClean="0">
                <a:latin typeface="Comic Sans MS" panose="030F0702030302020204" pitchFamily="66" charset="0"/>
              </a:rPr>
              <a:t>why we use </a:t>
            </a:r>
            <a:r>
              <a:rPr lang="en-GB" dirty="0">
                <a:latin typeface="Comic Sans MS" panose="030F0702030302020204" pitchFamily="66" charset="0"/>
              </a:rPr>
              <a:t>a calendar.</a:t>
            </a:r>
          </a:p>
          <a:p>
            <a:r>
              <a:rPr lang="en-GB" dirty="0" smtClean="0">
                <a:latin typeface="Comic Sans MS" panose="030F0702030302020204" pitchFamily="66" charset="0"/>
              </a:rPr>
              <a:t>        I </a:t>
            </a:r>
            <a:r>
              <a:rPr lang="en-GB" dirty="0">
                <a:latin typeface="Comic Sans MS" panose="030F0702030302020204" pitchFamily="66" charset="0"/>
              </a:rPr>
              <a:t>can name some months of the year in order</a:t>
            </a:r>
          </a:p>
        </p:txBody>
      </p:sp>
      <p:pic>
        <p:nvPicPr>
          <p:cNvPr id="2050" name="Picture 2" descr="May 2020 Calendars – Printable Calendar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24" y="2083758"/>
            <a:ext cx="6058567" cy="376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11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111" y="1807361"/>
            <a:ext cx="3384377" cy="3853887"/>
          </a:xfrm>
        </p:spPr>
        <p:txBody>
          <a:bodyPr>
            <a:normAutofit fontScale="92500" lnSpcReduction="10000"/>
          </a:bodyPr>
          <a:lstStyle/>
          <a:p>
            <a:pPr>
              <a:buFont typeface="Wingdings" panose="05000000000000000000" pitchFamily="2" charset="2"/>
              <a:buChar char="§"/>
            </a:pP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Task: Can you fill in this daily routine worksheet? </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I have linked a word document to the blog if you wish to print it off. </a:t>
            </a:r>
          </a:p>
          <a:p>
            <a:pPr>
              <a:buFont typeface="Wingdings" panose="05000000000000000000" pitchFamily="2" charset="2"/>
              <a:buChar char="§"/>
            </a:pPr>
            <a:endParaRPr lang="en-GB" dirty="0">
              <a:latin typeface="Comic Sans MS" panose="030F0702030302020204" pitchFamily="66" charset="0"/>
            </a:endParaRPr>
          </a:p>
          <a:p>
            <a:pPr>
              <a:buFont typeface="Wingdings" panose="05000000000000000000" pitchFamily="2" charset="2"/>
              <a:buChar char="§"/>
            </a:pP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sp>
        <p:nvSpPr>
          <p:cNvPr id="2" name="Title 1"/>
          <p:cNvSpPr>
            <a:spLocks noGrp="1"/>
          </p:cNvSpPr>
          <p:nvPr>
            <p:ph type="title"/>
          </p:nvPr>
        </p:nvSpPr>
        <p:spPr>
          <a:xfrm>
            <a:off x="5004048" y="704088"/>
            <a:ext cx="3682752" cy="1143000"/>
          </a:xfrm>
        </p:spPr>
        <p:txBody>
          <a:bodyPr>
            <a:normAutofit fontScale="90000"/>
          </a:bodyPr>
          <a:lstStyle/>
          <a:p>
            <a:pPr algn="ctr"/>
            <a:r>
              <a:rPr lang="en-GB" u="sng" dirty="0" smtClean="0">
                <a:latin typeface="Comic Sans MS" panose="030F0702030302020204" pitchFamily="66" charset="0"/>
              </a:rPr>
              <a:t>Maths Activities</a:t>
            </a:r>
            <a:endParaRPr lang="en-GB" u="sng" dirty="0">
              <a:latin typeface="Comic Sans MS" panose="030F0702030302020204" pitchFamily="66" charset="0"/>
            </a:endParaRPr>
          </a:p>
        </p:txBody>
      </p:sp>
      <p:pic>
        <p:nvPicPr>
          <p:cNvPr id="3074" name="Picture 2" descr="daily routines and hours - English ESL Worksheets for distan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5328592"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821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1407</TotalTime>
  <Words>697</Words>
  <Application>Microsoft Office PowerPoint</Application>
  <PresentationFormat>On-screen Show (4:3)</PresentationFormat>
  <Paragraphs>130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Comic Sans MS</vt:lpstr>
      <vt:lpstr>Constantia</vt:lpstr>
      <vt:lpstr>SassoonCRInfant</vt:lpstr>
      <vt:lpstr>Wingdings</vt:lpstr>
      <vt:lpstr>Wingdings 2</vt:lpstr>
      <vt:lpstr>Flow</vt:lpstr>
      <vt:lpstr>         Tuesday 19th of May </vt:lpstr>
      <vt:lpstr>French</vt:lpstr>
      <vt:lpstr>Literacy</vt:lpstr>
      <vt:lpstr>PowerPoint Presentation</vt:lpstr>
      <vt:lpstr>Oxford Owl Ebooks </vt:lpstr>
      <vt:lpstr>Authors Live on BBC Julia Donaldson </vt:lpstr>
      <vt:lpstr>Maths Rhyme Time </vt:lpstr>
      <vt:lpstr>PowerPoint Presentation</vt:lpstr>
      <vt:lpstr>Maths Activities</vt:lpstr>
      <vt:lpstr>  Mathematics    Number Talk  </vt:lpstr>
      <vt:lpstr>PowerPoint Presentation</vt:lpstr>
      <vt:lpstr>PowerPoint Presentation</vt:lpstr>
      <vt:lpstr>PowerPoint Presentation</vt:lpstr>
      <vt:lpstr>PowerPoint Presentation</vt:lpstr>
      <vt:lpstr>Play Topic: Obstacle Course</vt:lpstr>
      <vt:lpstr>Indoor Obstacle Courses: https://www.youtube.com/watch?v=FKF6iPL3kTc https://www.youtube.com/watch?v=0vLvoEXLApA https://www.youtube.com/watch?v=8o4CQkSGZoQ  Garden Obstacle Courses:  https://www.youtube.com/watch?v=_NdJtdfYoMc   https://www.youtube.com/watch?v=wkPUqZ5fEHo https://www.youtube.com/watch?v=pVfuTsu31ms</vt:lpstr>
      <vt:lpstr> </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76</cp:revision>
  <dcterms:created xsi:type="dcterms:W3CDTF">2020-03-21T18:06:53Z</dcterms:created>
  <dcterms:modified xsi:type="dcterms:W3CDTF">2020-05-18T15:25:09Z</dcterms:modified>
</cp:coreProperties>
</file>