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4"/>
  </p:notesMasterIdLst>
  <p:sldIdLst>
    <p:sldId id="256" r:id="rId2"/>
    <p:sldId id="257" r:id="rId3"/>
    <p:sldId id="269" r:id="rId4"/>
    <p:sldId id="277" r:id="rId5"/>
    <p:sldId id="267" r:id="rId6"/>
    <p:sldId id="288" r:id="rId7"/>
    <p:sldId id="285" r:id="rId8"/>
    <p:sldId id="284" r:id="rId9"/>
    <p:sldId id="286" r:id="rId10"/>
    <p:sldId id="287" r:id="rId11"/>
    <p:sldId id="283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0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AE9E0-1960-4C64-8A3E-AB60B72511E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F320A-69C6-42B7-B01E-5838488FB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44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F320A-69C6-42B7-B01E-5838488FB4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730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4524FD3-DA4C-4A0E-81F8-6ECB430FA298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ysB3B-eZn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2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11" Type="http://schemas.openxmlformats.org/officeDocument/2006/relationships/image" Target="../media/image9.jpeg"/><Relationship Id="rId5" Type="http://schemas.microsoft.com/office/2007/relationships/hdphoto" Target="../media/hdphoto3.wdp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0374" y="1484784"/>
            <a:ext cx="8144073" cy="41764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20" y="132097"/>
            <a:ext cx="7117180" cy="792087"/>
          </a:xfrm>
        </p:spPr>
        <p:txBody>
          <a:bodyPr/>
          <a:lstStyle/>
          <a:p>
            <a:pPr algn="ctr"/>
            <a:r>
              <a:rPr lang="en-GB" sz="4400" b="1" dirty="0" smtClean="0">
                <a:latin typeface="Comic Sans MS" panose="030F0702030302020204" pitchFamily="66" charset="0"/>
              </a:rPr>
              <a:t/>
            </a:r>
            <a:br>
              <a:rPr lang="en-GB" sz="4400" b="1" dirty="0" smtClean="0">
                <a:latin typeface="Comic Sans MS" panose="030F0702030302020204" pitchFamily="66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Friday </a:t>
            </a:r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15</a:t>
            </a:r>
            <a:r>
              <a:rPr lang="en-GB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</a:t>
            </a:r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of May</a:t>
            </a:r>
            <a:r>
              <a:rPr lang="en-GB" sz="4400" b="1" dirty="0" smtClean="0">
                <a:latin typeface="Comic Sans MS" panose="030F0702030302020204" pitchFamily="66" charset="0"/>
              </a:rPr>
              <a:t> </a:t>
            </a:r>
            <a:endParaRPr lang="en-GB" sz="44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836712"/>
            <a:ext cx="8144071" cy="4941964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Good Morning Primary 2/3!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French: </a:t>
            </a:r>
            <a: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Bonjour la class!  Ca </a:t>
            </a:r>
            <a:r>
              <a:rPr lang="en-GB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Va</a:t>
            </a:r>
            <a: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endParaRPr lang="en-GB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Quelle</a:t>
            </a:r>
            <a:r>
              <a:rPr lang="en-GB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est</a:t>
            </a:r>
            <a:r>
              <a:rPr lang="en-GB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la date </a:t>
            </a:r>
            <a:r>
              <a:rPr lang="en-GB" sz="24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aujourd’hui</a:t>
            </a:r>
            <a:r>
              <a:rPr lang="en-GB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? </a:t>
            </a:r>
          </a:p>
          <a:p>
            <a:pPr algn="ctr"/>
            <a:r>
              <a:rPr lang="en-GB" sz="2400" b="1" i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Aujourd’hui</a:t>
            </a:r>
            <a:r>
              <a:rPr lang="en-GB" sz="2400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i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cest</a:t>
            </a:r>
            <a:r>
              <a:rPr lang="en-GB" sz="24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V______ </a:t>
            </a:r>
            <a:r>
              <a:rPr lang="en-GB" sz="2400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15</a:t>
            </a:r>
            <a:r>
              <a:rPr lang="en-GB" sz="2400" b="1" i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</a:t>
            </a:r>
            <a:r>
              <a:rPr lang="en-GB" sz="2400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</a:t>
            </a:r>
            <a:r>
              <a:rPr lang="en-GB" sz="2400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Mai </a:t>
            </a:r>
            <a:r>
              <a:rPr lang="en-GB" sz="2400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2020</a:t>
            </a:r>
          </a:p>
          <a:p>
            <a:pPr algn="ctr"/>
            <a:endParaRPr lang="en-GB" sz="24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Numbers from 10-20 with Alexa </a:t>
            </a:r>
          </a:p>
          <a:p>
            <a:pPr algn="ctr"/>
            <a:r>
              <a:rPr lang="en-GB" sz="2400" dirty="0">
                <a:hlinkClick r:id="rId3"/>
              </a:rPr>
              <a:t>https://www.youtube.com/watch?v=PysB3B-eZnA</a:t>
            </a:r>
            <a:endParaRPr lang="en-GB" sz="2400" b="1" i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AutoShape 2" descr="Image result for sun happy face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35308" y1="33464" x2="54385" y2="47133"/>
                        <a14:foregroundMark x1="62000" y1="30086" x2="51000" y2="49097"/>
                        <a14:foregroundMark x1="31923" y1="49568" x2="56308" y2="71956"/>
                        <a14:foregroundMark x1="56308" y1="58366" x2="39077" y2="77298"/>
                        <a14:foregroundMark x1="32462" y1="62215" x2="49154" y2="69049"/>
                        <a14:foregroundMark x1="29538" y1="58366" x2="40538" y2="62687"/>
                        <a14:foregroundMark x1="53385" y1="67086" x2="44846" y2="74863"/>
                        <a14:foregroundMark x1="42000" y1="39827" x2="49615" y2="53967"/>
                        <a14:foregroundMark x1="61077" y1="65672" x2="39615" y2="63236"/>
                        <a14:foregroundMark x1="34308" y1="40299" x2="48615" y2="51060"/>
                        <a14:foregroundMark x1="33846" y1="67086" x2="52923" y2="67086"/>
                        <a14:foregroundMark x1="53385" y1="34014" x2="53385" y2="490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5" y="4806414"/>
            <a:ext cx="2095100" cy="205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0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984171" y="19320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51342" y="30818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90331" y="300908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442286" y="150405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50933" y="40464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84171" y="428271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737156" y="3135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56702" y="16681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49663" y="428271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918894" y="40464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065643" y="51217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951294" y="46342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447800" y="53911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482230" y="3135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250348" y="26438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381000" y="152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number of shapes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 rot="16200000">
            <a:off x="144830" y="2611676"/>
            <a:ext cx="3607799" cy="374506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 rot="16200000">
            <a:off x="144829" y="2611676"/>
            <a:ext cx="3607799" cy="374506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6200000">
            <a:off x="4640631" y="1209326"/>
            <a:ext cx="3607799" cy="374506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40631" y="1209326"/>
            <a:ext cx="3607800" cy="37450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ular Callout 29"/>
          <p:cNvSpPr/>
          <p:nvPr/>
        </p:nvSpPr>
        <p:spPr>
          <a:xfrm>
            <a:off x="381000" y="152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152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How many shapes are under each splat?  How do you know?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152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152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Let’s look under the splats to see how many shapes are there.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152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36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12" grpId="0" animBg="1"/>
      <p:bldP spid="9" grpId="0" animBg="1"/>
      <p:bldP spid="10" grpId="0" animBg="1"/>
      <p:bldP spid="15" grpId="0" animBg="1"/>
      <p:bldP spid="19" grpId="0" animBg="1"/>
      <p:bldP spid="21" grpId="0" animBg="1"/>
      <p:bldP spid="26" grpId="0" animBg="1"/>
      <p:bldP spid="56" grpId="0" animBg="1"/>
      <p:bldP spid="59" grpId="0" animBg="1"/>
      <p:bldP spid="60" grpId="0" animBg="1"/>
      <p:bldP spid="61" grpId="0" animBg="1"/>
      <p:bldP spid="62" grpId="0" animBg="1"/>
      <p:bldP spid="35" grpId="0" animBg="1"/>
      <p:bldP spid="29" grpId="0" animBg="1"/>
      <p:bldP spid="37" grpId="0" animBg="1"/>
      <p:bldP spid="37" grpId="1" animBg="1"/>
      <p:bldP spid="38" grpId="0" animBg="1"/>
      <p:bldP spid="42" grpId="0" animBg="1"/>
      <p:bldP spid="42" grpId="1" animBg="1"/>
      <p:bldP spid="44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321" y="2412015"/>
            <a:ext cx="5760600" cy="43814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633" y="2412015"/>
            <a:ext cx="524727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300" b="1" dirty="0" smtClean="0">
                <a:latin typeface="Comic Sans MS" panose="030F0702030302020204" pitchFamily="66" charset="0"/>
              </a:rPr>
              <a:t>It’s finally time for your </a:t>
            </a:r>
            <a:r>
              <a:rPr lang="en-GB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Family Movie Night! </a:t>
            </a:r>
          </a:p>
          <a:p>
            <a:pPr algn="ctr"/>
            <a:endParaRPr lang="en-GB" sz="23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300" b="1" dirty="0" smtClean="0">
                <a:latin typeface="Comic Sans MS" panose="030F0702030302020204" pitchFamily="66" charset="0"/>
              </a:rPr>
              <a:t>Prepare the movie area – make it nice and cosy!</a:t>
            </a:r>
          </a:p>
          <a:p>
            <a:pPr algn="ctr"/>
            <a:endParaRPr lang="en-GB" sz="2300" b="1" dirty="0">
              <a:latin typeface="Comic Sans MS" panose="030F0702030302020204" pitchFamily="66" charset="0"/>
            </a:endParaRPr>
          </a:p>
          <a:p>
            <a:pPr algn="ctr"/>
            <a:r>
              <a:rPr lang="en-GB" sz="2300" b="1" dirty="0" smtClean="0">
                <a:latin typeface="Comic Sans MS" panose="030F0702030302020204" pitchFamily="66" charset="0"/>
              </a:rPr>
              <a:t>Ask your customers to see their tickets before showing them to their seats.</a:t>
            </a:r>
          </a:p>
          <a:p>
            <a:pPr algn="ctr"/>
            <a:endParaRPr lang="en-GB" sz="23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3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Snuggle up together and enjoy a lovely family night of fun! </a:t>
            </a:r>
            <a:r>
              <a:rPr lang="en-GB" sz="2300" b="1" dirty="0" smtClean="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en-GB" sz="23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 smtClean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67944" y="271871"/>
            <a:ext cx="4680520" cy="18859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067942" y="326765"/>
            <a:ext cx="48245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This week, your topic tasks are all about preparing for a </a:t>
            </a:r>
            <a:r>
              <a:rPr lang="en-GB" sz="2800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Friday Family Movie Night! </a:t>
            </a:r>
            <a:endParaRPr lang="en-GB" sz="2800" b="1" dirty="0">
              <a:solidFill>
                <a:schemeClr val="accent3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jenna.mclean\Desktop\family movie n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883" y="1696371"/>
            <a:ext cx="877589" cy="1081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enna.mclean\Desktop\movie night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12" y="285652"/>
            <a:ext cx="3744375" cy="187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899592" y="1234706"/>
            <a:ext cx="160278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anose="030F0702030302020204" pitchFamily="66" charset="0"/>
              </a:rPr>
              <a:t>Task 5 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jenna.mclean\Desktop\couch.jf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0"/>
          <a:stretch/>
        </p:blipFill>
        <p:spPr bwMode="auto">
          <a:xfrm>
            <a:off x="5949118" y="3068960"/>
            <a:ext cx="2854075" cy="2775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1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6252" y="1628800"/>
            <a:ext cx="8562282" cy="50405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945" y="1844824"/>
            <a:ext cx="8064896" cy="46805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en-GB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GB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Well Done Primary 2/3 families!</a:t>
            </a:r>
            <a:br>
              <a:rPr lang="en-GB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GB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en-GB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You have completed another week of online learning! </a:t>
            </a:r>
            <a:r>
              <a:rPr lang="en-GB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en-GB" sz="28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Enjoy your weekend everyone.</a:t>
            </a:r>
            <a:b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will be ready to welcome you back on Tuesday morning. </a:t>
            </a:r>
            <a:b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Mrs </a:t>
            </a:r>
            <a:r>
              <a:rPr lang="en-GB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Doghudje</a:t>
            </a:r>
            <a: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en-GB" sz="28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en-GB" sz="3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 descr="C:\Users\jenna.mclean\Desktop\children playing 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611" y="-29098"/>
            <a:ext cx="4417564" cy="161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00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12739"/>
            <a:ext cx="7125113" cy="595981"/>
          </a:xfrm>
        </p:spPr>
        <p:txBody>
          <a:bodyPr>
            <a:noAutofit/>
          </a:bodyPr>
          <a:lstStyle/>
          <a:p>
            <a:pPr algn="ctr"/>
            <a:r>
              <a:rPr lang="en-GB" sz="4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Literacy </a:t>
            </a:r>
            <a:endParaRPr lang="en-GB" sz="44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846" y="995400"/>
            <a:ext cx="6846594" cy="7347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LI: To use my phoneme and common word knowledge to spell accurately. 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46" y="836712"/>
            <a:ext cx="1116800" cy="89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725144"/>
            <a:ext cx="11239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7" descr="Image result for bake a cake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2" descr="Image result for played a game carto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6" descr="Image result for watched tv carto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22" descr="Image result for played with lego cartoon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33094" y="1844824"/>
            <a:ext cx="8562282" cy="48965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98488" y="1930733"/>
            <a:ext cx="859688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Spelling Day </a:t>
            </a:r>
            <a:r>
              <a:rPr lang="en-GB" sz="2400" b="1" u="sng" dirty="0">
                <a:latin typeface="Comic Sans MS" panose="030F0702030302020204" pitchFamily="66" charset="0"/>
              </a:rPr>
              <a:t>5</a:t>
            </a:r>
            <a:r>
              <a:rPr lang="en-GB" sz="2400" b="1" u="sng" dirty="0" smtClean="0">
                <a:latin typeface="Comic Sans MS" panose="030F0702030302020204" pitchFamily="66" charset="0"/>
              </a:rPr>
              <a:t> : Sentence Dictation</a:t>
            </a:r>
          </a:p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 </a:t>
            </a:r>
            <a:endParaRPr lang="en-GB" sz="2400" b="1" u="sng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Choose a dictation sentence from the list in the pack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Read aloud the sentence to your child first, for them to listen to it 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in full.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T</a:t>
            </a:r>
            <a:r>
              <a:rPr lang="en-GB" sz="2000" dirty="0" smtClean="0">
                <a:latin typeface="Comic Sans MS" panose="030F0702030302020204" pitchFamily="66" charset="0"/>
              </a:rPr>
              <a:t>hen re-read sentence again slowly, word by word</a:t>
            </a:r>
            <a:r>
              <a:rPr lang="en-GB" dirty="0" smtClean="0">
                <a:latin typeface="Comic Sans MS" panose="030F0702030302020204" pitchFamily="66" charset="0"/>
              </a:rPr>
              <a:t>(sounding out where necessary)</a:t>
            </a:r>
            <a:r>
              <a:rPr lang="en-GB" sz="2000" dirty="0" smtClean="0">
                <a:latin typeface="Comic Sans MS" panose="030F0702030302020204" pitchFamily="66" charset="0"/>
              </a:rPr>
              <a:t>, allowing the child to write down each word independently.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200" dirty="0">
              <a:latin typeface="Comic Sans MS" panose="030F0702030302020204" pitchFamily="66" charset="0"/>
            </a:endParaRPr>
          </a:p>
          <a:p>
            <a:pPr lvl="0"/>
            <a:r>
              <a:rPr lang="en-GB" sz="1600" b="1" dirty="0" smtClean="0">
                <a:latin typeface="Comic Sans MS" panose="030F0702030302020204" pitchFamily="66" charset="0"/>
              </a:rPr>
              <a:t>Please encourage your child to:</a:t>
            </a:r>
          </a:p>
          <a:p>
            <a:pPr lvl="0"/>
            <a:r>
              <a:rPr lang="en-GB" sz="1600" dirty="0" smtClean="0">
                <a:latin typeface="Comic Sans MS" panose="030F0702030302020204" pitchFamily="66" charset="0"/>
              </a:rPr>
              <a:t>-    Have a go.</a:t>
            </a:r>
          </a:p>
          <a:p>
            <a:pPr marL="285750" lvl="0" indent="-285750">
              <a:buFontTx/>
              <a:buChar char="-"/>
            </a:pPr>
            <a:r>
              <a:rPr lang="en-GB" sz="1600" dirty="0" smtClean="0">
                <a:latin typeface="Comic Sans MS" panose="030F0702030302020204" pitchFamily="66" charset="0"/>
              </a:rPr>
              <a:t>Think about what sounds can they hear in the word and chunk it into sounds they know.</a:t>
            </a:r>
          </a:p>
          <a:p>
            <a:pPr marL="285750" lvl="0" indent="-285750">
              <a:buFontTx/>
              <a:buChar char="-"/>
            </a:pPr>
            <a:r>
              <a:rPr lang="en-GB" sz="1600" dirty="0" smtClean="0">
                <a:latin typeface="Comic Sans MS" panose="030F0702030302020204" pitchFamily="66" charset="0"/>
              </a:rPr>
              <a:t> Remember their core writing targets- full stops, capital letters, finger spaces. </a:t>
            </a:r>
            <a:endParaRPr lang="en-GB" sz="1600" dirty="0">
              <a:latin typeface="Comic Sans MS" panose="030F0702030302020204" pitchFamily="66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en-GB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en-GB" sz="16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en-GB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en-GB" sz="16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en-GB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2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79505"/>
            <a:ext cx="7680960" cy="1371600"/>
          </a:xfrm>
        </p:spPr>
        <p:txBody>
          <a:bodyPr/>
          <a:lstStyle/>
          <a:p>
            <a:r>
              <a:rPr lang="en-GB" dirty="0" smtClean="0"/>
              <a:t>   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28979" y="188640"/>
            <a:ext cx="87129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>
                <a:latin typeface="Comic Sans MS" panose="030F0702030302020204" pitchFamily="66" charset="0"/>
              </a:rPr>
              <a:t>Reading- </a:t>
            </a:r>
            <a:r>
              <a:rPr lang="en-GB" sz="4000" b="1" u="sng" dirty="0" smtClean="0">
                <a:latin typeface="Comic Sans MS" panose="030F0702030302020204" pitchFamily="66" charset="0"/>
              </a:rPr>
              <a:t>Stage 2 Common </a:t>
            </a:r>
            <a:r>
              <a:rPr lang="en-GB" sz="4000" b="1" u="sng" dirty="0">
                <a:latin typeface="Comic Sans MS" panose="030F0702030302020204" pitchFamily="66" charset="0"/>
              </a:rPr>
              <a:t>Words </a:t>
            </a:r>
          </a:p>
          <a:p>
            <a:pPr algn="ctr"/>
            <a:endParaRPr lang="en-GB" sz="4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4000" b="1" dirty="0" smtClean="0">
                <a:latin typeface="Comic Sans MS" panose="030F0702030302020204" pitchFamily="66" charset="0"/>
              </a:rPr>
              <a:t>every, find, want, girl</a:t>
            </a:r>
          </a:p>
          <a:p>
            <a:pPr algn="ctr"/>
            <a:endParaRPr lang="en-GB" sz="3600" b="1" u="sng" dirty="0">
              <a:latin typeface="Comic Sans MS" panose="030F0702030302020204" pitchFamily="66" charset="0"/>
            </a:endParaRPr>
          </a:p>
          <a:p>
            <a:r>
              <a:rPr lang="en-GB" sz="3600" b="1" dirty="0">
                <a:solidFill>
                  <a:schemeClr val="accent3"/>
                </a:solidFill>
                <a:latin typeface="Comic Sans MS" panose="030F0702030302020204" pitchFamily="66" charset="0"/>
              </a:rPr>
              <a:t>Every</a:t>
            </a:r>
            <a:r>
              <a:rPr lang="en-GB" sz="3600" b="1" dirty="0">
                <a:latin typeface="Comic Sans MS" panose="030F0702030302020204" pitchFamily="66" charset="0"/>
              </a:rPr>
              <a:t> night I go to bed and I </a:t>
            </a:r>
            <a:r>
              <a:rPr lang="en-GB" sz="3600" b="1" dirty="0">
                <a:solidFill>
                  <a:schemeClr val="accent3"/>
                </a:solidFill>
                <a:latin typeface="Comic Sans MS" panose="030F0702030302020204" pitchFamily="66" charset="0"/>
              </a:rPr>
              <a:t>find</a:t>
            </a:r>
            <a:r>
              <a:rPr lang="en-GB" sz="3600" b="1" dirty="0">
                <a:latin typeface="Comic Sans MS" panose="030F0702030302020204" pitchFamily="66" charset="0"/>
              </a:rPr>
              <a:t> I just cant sleep. Its not that I don’t </a:t>
            </a:r>
            <a:r>
              <a:rPr lang="en-GB" sz="3600" b="1" dirty="0">
                <a:solidFill>
                  <a:schemeClr val="accent3"/>
                </a:solidFill>
                <a:latin typeface="Comic Sans MS" panose="030F0702030302020204" pitchFamily="66" charset="0"/>
              </a:rPr>
              <a:t>want</a:t>
            </a:r>
            <a:r>
              <a:rPr lang="en-GB" sz="3600" b="1" dirty="0">
                <a:latin typeface="Comic Sans MS" panose="030F0702030302020204" pitchFamily="66" charset="0"/>
              </a:rPr>
              <a:t> to so mum says “try counting sheep”. She did it when she was just a </a:t>
            </a:r>
            <a:r>
              <a:rPr lang="en-GB" sz="3600" b="1" dirty="0">
                <a:solidFill>
                  <a:schemeClr val="accent3"/>
                </a:solidFill>
                <a:latin typeface="Comic Sans MS" panose="030F0702030302020204" pitchFamily="66" charset="0"/>
              </a:rPr>
              <a:t>girl</a:t>
            </a:r>
            <a:r>
              <a:rPr lang="en-GB" sz="3600" b="1" dirty="0">
                <a:latin typeface="Comic Sans MS" panose="030F0702030302020204" pitchFamily="66" charset="0"/>
              </a:rPr>
              <a:t>, and it helped her every night. </a:t>
            </a:r>
          </a:p>
        </p:txBody>
      </p:sp>
    </p:spTree>
    <p:extLst>
      <p:ext uri="{BB962C8B-B14F-4D97-AF65-F5344CB8AC3E}">
        <p14:creationId xmlns:p14="http://schemas.microsoft.com/office/powerpoint/2010/main" val="9466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8208912" cy="6408712"/>
          </a:xfrm>
        </p:spPr>
        <p:txBody>
          <a:bodyPr anchor="t">
            <a:normAutofit fontScale="92500"/>
          </a:bodyPr>
          <a:lstStyle/>
          <a:p>
            <a:pPr marL="0" indent="0" algn="ctr">
              <a:buNone/>
            </a:pPr>
            <a:r>
              <a:rPr lang="en-GB" sz="3600" b="1" u="sng" dirty="0" smtClean="0">
                <a:latin typeface="Comic Sans MS" panose="030F0702030302020204" pitchFamily="66" charset="0"/>
              </a:rPr>
              <a:t>Reading- Stage 3 Common Words </a:t>
            </a:r>
          </a:p>
          <a:p>
            <a:pPr marL="0" indent="0" algn="ctr">
              <a:buNone/>
            </a:pPr>
            <a:r>
              <a:rPr lang="en-GB" sz="3200" b="1" dirty="0">
                <a:latin typeface="Comic Sans MS" panose="030F0702030302020204" pitchFamily="66" charset="0"/>
              </a:rPr>
              <a:t>through, sing, morning, colour, kind</a:t>
            </a:r>
            <a:endParaRPr lang="en-GB" sz="3200" b="1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800" b="1" dirty="0" smtClean="0">
              <a:solidFill>
                <a:schemeClr val="accent3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Every </a:t>
            </a:r>
            <a:r>
              <a:rPr lang="en-GB" sz="32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morning</a:t>
            </a:r>
            <a:r>
              <a:rPr lang="en-GB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I wake up and </a:t>
            </a:r>
            <a:r>
              <a:rPr lang="en-GB" sz="32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sing</a:t>
            </a:r>
            <a:r>
              <a:rPr lang="en-GB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my favourite song. It’s the </a:t>
            </a:r>
            <a:r>
              <a:rPr lang="en-GB" sz="32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kind</a:t>
            </a:r>
            <a:r>
              <a:rPr lang="en-GB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of song that helps me to get </a:t>
            </a:r>
            <a:r>
              <a:rPr lang="en-GB" sz="32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through</a:t>
            </a:r>
            <a:r>
              <a:rPr lang="en-GB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the day. It goes like this: </a:t>
            </a:r>
            <a:r>
              <a:rPr lang="en-GB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(to the tune of sing a rainbow)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Red and Yellow and Pink and Green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Purple and Orange and Blue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sing the </a:t>
            </a:r>
            <a:r>
              <a:rPr lang="en-GB" sz="3200" b="1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colours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sing the colours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Can you sing them too? </a:t>
            </a:r>
          </a:p>
          <a:p>
            <a:pPr marL="0" indent="0">
              <a:buNone/>
            </a:pPr>
            <a:endParaRPr lang="en-GB" sz="28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4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570" y="319547"/>
            <a:ext cx="7125113" cy="595981"/>
          </a:xfrm>
        </p:spPr>
        <p:txBody>
          <a:bodyPr>
            <a:noAutofit/>
          </a:bodyPr>
          <a:lstStyle/>
          <a:p>
            <a:pPr algn="ctr"/>
            <a:r>
              <a:rPr lang="en-GB" sz="4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Literacy-Free Writing Friday </a:t>
            </a:r>
            <a:endParaRPr lang="en-GB" sz="44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166" y="1217978"/>
            <a:ext cx="6846594" cy="7347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LI: To create a text of my choice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1063635"/>
            <a:ext cx="1116800" cy="89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725144"/>
            <a:ext cx="11239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7" descr="Image result for bake a cake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2" descr="Image result for played a game carto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6" descr="Image result for watched tv carto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22" descr="Image result for played with lego cartoon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33094" y="1975837"/>
            <a:ext cx="8562282" cy="46402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60375" y="2018979"/>
            <a:ext cx="82880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Set 15 minutes on a timer. Maybe your adult could do free writing at the same time as you?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Decide what type of writing you would like to do.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Collect all the writing tools you need to complete the task in time.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When the timer is up, share what you have done with each other.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omic Sans MS" panose="030F0702030302020204" pitchFamily="66" charset="0"/>
              </a:rPr>
              <a:t>Don’t forget you can send a picture of your work to our twitter! I would love you to share what you have written with me on our school twitter page! </a:t>
            </a:r>
          </a:p>
        </p:txBody>
      </p:sp>
      <p:pic>
        <p:nvPicPr>
          <p:cNvPr id="4" name="Picture 2" descr="C:\Users\lara.cunningham\AppData\Local\Microsoft\Windows\INetCache\IE\3EBKTLPU\ga870621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157762"/>
            <a:ext cx="1904453" cy="129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201" y="4954015"/>
            <a:ext cx="1150879" cy="1594873"/>
          </a:xfrm>
          <a:prstGeom prst="rect">
            <a:avLst/>
          </a:prstGeom>
        </p:spPr>
      </p:pic>
      <p:pic>
        <p:nvPicPr>
          <p:cNvPr id="1028" name="Picture 4" descr="C:\Users\lara.cunningham\AppData\Local\Microsoft\Windows\INetCache\IE\B0OBUFDM\reading-with-kids-girl-writes-learn-to-read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100" y="182969"/>
            <a:ext cx="1534743" cy="162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ara.cunningham\AppData\Local\Microsoft\Windows\INetCache\IE\ZG6FEX7V\wineandpoetry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563" y="5177161"/>
            <a:ext cx="1566533" cy="123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ara.cunningham\AppData\Local\Microsoft\Windows\INetCache\IE\X23PAOZC\creative_writing1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050055"/>
            <a:ext cx="1480273" cy="140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lara.cunningham\AppData\Local\Microsoft\Windows\INetCache\IE\L3GAG79P\story-writing-featured-image-icon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92" y="5589013"/>
            <a:ext cx="1139906" cy="88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5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155575" y="2223311"/>
            <a:ext cx="8988425" cy="4518057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2277"/>
            <a:ext cx="6226851" cy="924475"/>
          </a:xfrm>
        </p:spPr>
        <p:txBody>
          <a:bodyPr>
            <a:noAutofit/>
          </a:bodyPr>
          <a:lstStyle/>
          <a:p>
            <a:pPr algn="ctr"/>
            <a:r>
              <a:rPr lang="en-GB" sz="3600" b="1" u="sng" dirty="0" smtClean="0">
                <a:latin typeface="Comic Sans MS" panose="030F0702030302020204" pitchFamily="66" charset="0"/>
              </a:rPr>
              <a:t>Numeracy – Warm Up </a:t>
            </a:r>
            <a:endParaRPr lang="en-GB" sz="36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1116800" cy="89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28360" y="1515425"/>
            <a:ext cx="6804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LI: To use mental strategies to solve maths problems and be able to explain my strategy 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9" name="AutoShape 2" descr="Image result for counting in 2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11560" y="3284984"/>
            <a:ext cx="7488832" cy="26007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spc="100" dirty="0" smtClean="0">
                <a:ln w="180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>
                    <a:alpha val="5700"/>
                  </a:sys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Splat</a:t>
            </a:r>
          </a:p>
          <a:p>
            <a:pPr algn="ctr"/>
            <a:r>
              <a:rPr lang="en-US" sz="2400" spc="100" dirty="0" smtClean="0">
                <a:ln w="18000">
                  <a:solidFill>
                    <a:sysClr val="windowText" lastClr="000000"/>
                  </a:solidFill>
                  <a:prstDash val="solid"/>
                </a:ln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The slides get harder as they </a:t>
            </a:r>
            <a:r>
              <a:rPr lang="en-US" sz="2400" spc="100" dirty="0" smtClean="0">
                <a:ln w="18000">
                  <a:solidFill>
                    <a:sysClr val="windowText" lastClr="000000"/>
                  </a:solidFill>
                  <a:prstDash val="solid"/>
                </a:ln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progress</a:t>
            </a:r>
            <a:r>
              <a:rPr lang="en-US" sz="2400" spc="100" dirty="0" smtClean="0">
                <a:ln w="18000">
                  <a:solidFill>
                    <a:sysClr val="windowText" lastClr="000000"/>
                  </a:solidFill>
                  <a:prstDash val="solid"/>
                </a:ln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so just do the ones you can manage.  </a:t>
            </a:r>
            <a:endParaRPr lang="en-US" sz="2400" spc="100" dirty="0">
              <a:ln w="18000">
                <a:solidFill>
                  <a:sysClr val="windowText" lastClr="000000"/>
                </a:solidFill>
                <a:prstDash val="solid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170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889496" y="22897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15330" y="42328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592940" y="40042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16200000">
            <a:off x="2515219" y="168009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6200000">
            <a:off x="2515218" y="168009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344848" y="2133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81000" y="152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shapes do you see?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81000" y="152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381000" y="152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How many shapes are under the splat?  How do you know?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381000" y="152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381000" y="152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Let’s look under the splat to see how many shapes are there.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381000" y="152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53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9" grpId="0" animBg="1"/>
      <p:bldP spid="10" grpId="0" animBg="1"/>
      <p:bldP spid="10" grpId="1" animBg="1"/>
      <p:bldP spid="11" grpId="0" animBg="1"/>
      <p:bldP spid="4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562081" y="38115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63281" y="209511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19431" y="376672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16200000">
            <a:off x="2033404" y="1376179"/>
            <a:ext cx="4659754" cy="483703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6200000">
            <a:off x="2033403" y="1376179"/>
            <a:ext cx="4659754" cy="483703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63761" y="183382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250052" y="510792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1195" y="30495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0" y="472692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781800" y="2133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91400" y="37946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18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23" grpId="0" animBg="1"/>
      <p:bldP spid="10" grpId="0" animBg="1"/>
      <p:bldP spid="10" grpId="1" animBg="1"/>
      <p:bldP spid="11" grpId="0" animBg="1"/>
      <p:bldP spid="4" grpId="0" animBg="1"/>
      <p:bldP spid="5" grpId="0" animBg="1"/>
      <p:bldP spid="7" grpId="0" animBg="1"/>
      <p:bldP spid="8" grpId="0" animBg="1"/>
      <p:bldP spid="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57600" y="10517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73164" y="245793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62200" y="169593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017276" y="255964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24446" y="517071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76600" y="38518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38618" y="509548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869328" y="14327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55716" y="515850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765669" y="488483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981200" y="34708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961416" y="360093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16200000">
            <a:off x="1774688" y="603959"/>
            <a:ext cx="5395426" cy="560070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6200000">
            <a:off x="1774686" y="603959"/>
            <a:ext cx="5395425" cy="560070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01688" y="217864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20688" y="547648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16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966834" y="142415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272752" y="217916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6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9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10" grpId="0" animBg="1"/>
      <p:bldP spid="10" grpId="1" animBg="1"/>
      <p:bldP spid="11" grpId="0" animBg="1"/>
      <p:bldP spid="4" grpId="0" animBg="1"/>
      <p:bldP spid="8" grpId="0" animBg="1"/>
      <p:bldP spid="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Spring">
  <a:themeElements>
    <a:clrScheme name="Custom 9">
      <a:dk1>
        <a:sysClr val="windowText" lastClr="000000"/>
      </a:dk1>
      <a:lt1>
        <a:srgbClr val="EBC4DA"/>
      </a:lt1>
      <a:dk2>
        <a:srgbClr val="000000"/>
      </a:dk2>
      <a:lt2>
        <a:srgbClr val="EBC4DA"/>
      </a:lt2>
      <a:accent1>
        <a:srgbClr val="B83D68"/>
      </a:accent1>
      <a:accent2>
        <a:srgbClr val="AC66BB"/>
      </a:accent2>
      <a:accent3>
        <a:srgbClr val="842F73"/>
      </a:accent3>
      <a:accent4>
        <a:srgbClr val="842F73"/>
      </a:accent4>
      <a:accent5>
        <a:srgbClr val="874296"/>
      </a:accent5>
      <a:accent6>
        <a:srgbClr val="D487C4"/>
      </a:accent6>
      <a:hlink>
        <a:srgbClr val="000000"/>
      </a:hlink>
      <a:folHlink>
        <a:srgbClr val="00000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810</TotalTime>
  <Words>617</Words>
  <Application>Microsoft Office PowerPoint</Application>
  <PresentationFormat>On-screen Show (4:3)</PresentationFormat>
  <Paragraphs>93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Spring</vt:lpstr>
      <vt:lpstr>  Friday 15th of May </vt:lpstr>
      <vt:lpstr>Literacy </vt:lpstr>
      <vt:lpstr>    </vt:lpstr>
      <vt:lpstr>PowerPoint Presentation</vt:lpstr>
      <vt:lpstr>Literacy-Free Writing Friday </vt:lpstr>
      <vt:lpstr>Numeracy – Warm Up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Well Done Primary 2/3 families!   You have completed another week of online learning!   Enjoy your weekend everyone. I will be ready to welcome you back on Tuesday morning.  Mrs Doghudje  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23rd of March</dc:title>
  <dc:creator>Alison Taylor</dc:creator>
  <cp:lastModifiedBy>Lara Cunningham</cp:lastModifiedBy>
  <cp:revision>101</cp:revision>
  <dcterms:created xsi:type="dcterms:W3CDTF">2020-03-21T18:06:53Z</dcterms:created>
  <dcterms:modified xsi:type="dcterms:W3CDTF">2020-05-14T20:40:12Z</dcterms:modified>
</cp:coreProperties>
</file>