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9" r:id="rId3"/>
    <p:sldId id="260" r:id="rId4"/>
    <p:sldId id="277" r:id="rId5"/>
    <p:sldId id="274" r:id="rId6"/>
    <p:sldId id="280" r:id="rId7"/>
    <p:sldId id="283" r:id="rId8"/>
    <p:sldId id="281" r:id="rId9"/>
    <p:sldId id="278" r:id="rId10"/>
    <p:sldId id="279" r:id="rId11"/>
    <p:sldId id="282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94660"/>
  </p:normalViewPr>
  <p:slideViewPr>
    <p:cSldViewPr>
      <p:cViewPr>
        <p:scale>
          <a:sx n="72" d="100"/>
          <a:sy n="72" d="100"/>
        </p:scale>
        <p:origin x="-132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6F2DE-24B0-478D-847D-CA523F418550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323A4-577D-4957-9DB6-24440126A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90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323A4-577D-4957-9DB6-24440126AFF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6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2E740F5-7E1B-45FC-AD53-AC07256D3066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2E740F5-7E1B-45FC-AD53-AC07256D3066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2E740F5-7E1B-45FC-AD53-AC07256D3066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2E740F5-7E1B-45FC-AD53-AC07256D3066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linguascop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hyperlink" Target="https://radiolingua.com/learnathom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97QFX3w1E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scottishbooktrust.com/authors-live-on-demand/cressida-cowe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QfDG3_fArb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340769"/>
            <a:ext cx="5723468" cy="1368151"/>
          </a:xfrm>
        </p:spPr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Thursday 14-5-20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924944"/>
            <a:ext cx="5712179" cy="2664296"/>
          </a:xfrm>
        </p:spPr>
        <p:txBody>
          <a:bodyPr/>
          <a:lstStyle/>
          <a:p>
            <a:r>
              <a:rPr lang="en-GB" sz="3200" dirty="0" smtClean="0">
                <a:latin typeface="SassoonCRInfantMedium" panose="02000603020000020003" pitchFamily="2" charset="0"/>
              </a:rPr>
              <a:t>Good Morning Everyone!</a:t>
            </a:r>
          </a:p>
          <a:p>
            <a:endParaRPr lang="en-GB" dirty="0"/>
          </a:p>
        </p:txBody>
      </p:sp>
      <p:pic>
        <p:nvPicPr>
          <p:cNvPr id="1027" name="Picture 3" descr="C:\Users\marianne.docherty\AppData\Local\Microsoft\Windows\INetCache\IE\PD7VUD0M\3-GfzFF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959" y="3789040"/>
            <a:ext cx="2022872" cy="166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3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French   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18048"/>
            <a:ext cx="6387445" cy="40152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GB" sz="1800" dirty="0" smtClean="0">
              <a:latin typeface="SassoonCRInfantMedium" panose="02000603020000020003" pitchFamily="2" charset="0"/>
            </a:endParaRPr>
          </a:p>
          <a:p>
            <a:r>
              <a:rPr lang="en-GB" sz="1800" dirty="0" smtClean="0">
                <a:latin typeface="SassoonCRInfantMedium" panose="02000603020000020003" pitchFamily="2" charset="0"/>
              </a:rPr>
              <a:t>Today we’re going to revise the vocabulary and phrases which we use to tell people about ourselves. You may wish to use some of the games on </a:t>
            </a:r>
            <a:r>
              <a:rPr lang="en-GB" sz="1800" dirty="0" err="1" smtClean="0">
                <a:latin typeface="SassoonCRInfantMedium" panose="02000603020000020003" pitchFamily="2" charset="0"/>
              </a:rPr>
              <a:t>Linguascope</a:t>
            </a:r>
            <a:r>
              <a:rPr lang="en-GB" sz="1800" dirty="0" smtClean="0">
                <a:latin typeface="SassoonCRInfantMedium" panose="02000603020000020003" pitchFamily="2" charset="0"/>
              </a:rPr>
              <a:t> to refresh your memory</a:t>
            </a:r>
            <a:r>
              <a:rPr lang="en-GB" sz="2200" dirty="0" smtClean="0">
                <a:latin typeface="SassoonCRInfantMedium" panose="02000603020000020003" pitchFamily="2" charset="0"/>
              </a:rPr>
              <a:t>.</a:t>
            </a:r>
            <a:endParaRPr lang="en-GB" sz="2200" dirty="0">
              <a:latin typeface="SassoonCRInfantMedium" panose="02000603020000020003" pitchFamily="2" charset="0"/>
            </a:endParaRPr>
          </a:p>
          <a:p>
            <a:r>
              <a:rPr lang="en-GB" sz="1800" dirty="0" smtClean="0">
                <a:latin typeface="SassoonCRInfantMedium" panose="02000603020000020003" pitchFamily="2" charset="0"/>
                <a:hlinkClick r:id="rId2"/>
              </a:rPr>
              <a:t>https://</a:t>
            </a:r>
            <a:r>
              <a:rPr lang="en-GB" sz="1800" dirty="0">
                <a:latin typeface="SassoonCRInfantMedium" panose="02000603020000020003" pitchFamily="2" charset="0"/>
                <a:hlinkClick r:id="rId2"/>
              </a:rPr>
              <a:t>www.linguascope.com</a:t>
            </a:r>
            <a:r>
              <a:rPr lang="en-GB" sz="1800" dirty="0" smtClean="0">
                <a:latin typeface="SassoonCRInfantMedium" panose="02000603020000020003" pitchFamily="2" charset="0"/>
                <a:hlinkClick r:id="rId2"/>
              </a:rPr>
              <a:t>/</a:t>
            </a:r>
            <a:endParaRPr lang="en-GB" sz="1800" dirty="0" smtClean="0">
              <a:latin typeface="SassoonCRInfantMedium" panose="02000603020000020003" pitchFamily="2" charset="0"/>
            </a:endParaRPr>
          </a:p>
          <a:p>
            <a:r>
              <a:rPr lang="en-GB" sz="18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Your task </a:t>
            </a:r>
            <a:r>
              <a:rPr lang="en-GB" sz="1800" dirty="0" smtClean="0">
                <a:latin typeface="SassoonCRInfantMedium" panose="02000603020000020003" pitchFamily="2" charset="0"/>
              </a:rPr>
              <a:t>is to draw a picture of yourself. Underneath you need to write a short paragraph about yourself in </a:t>
            </a:r>
            <a:r>
              <a:rPr lang="en-GB" sz="1800" dirty="0" err="1" smtClean="0">
                <a:latin typeface="SassoonCRInfantMedium" panose="02000603020000020003" pitchFamily="2" charset="0"/>
              </a:rPr>
              <a:t>french</a:t>
            </a:r>
            <a:r>
              <a:rPr lang="en-GB" sz="1800" dirty="0" smtClean="0">
                <a:latin typeface="SassoonCRInfantMedium" panose="02000603020000020003" pitchFamily="2" charset="0"/>
              </a:rPr>
              <a:t>:- your name, age, where you live, favourite colour, favourite food, pets. Don’t panic – you have done all the learning</a:t>
            </a:r>
            <a:r>
              <a:rPr lang="en-GB" sz="1800" dirty="0" smtClean="0">
                <a:latin typeface="SassoonCRInfantMedium" panose="02000603020000020003" pitchFamily="2" charset="0"/>
              </a:rPr>
              <a:t>! </a:t>
            </a:r>
            <a:endParaRPr lang="en-GB" sz="1800" dirty="0" smtClean="0">
              <a:latin typeface="SassoonCRInfantMedium" panose="02000603020000020003" pitchFamily="2" charset="0"/>
            </a:endParaRPr>
          </a:p>
          <a:p>
            <a:r>
              <a:rPr lang="en-GB" sz="18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Transition task</a:t>
            </a:r>
            <a:r>
              <a:rPr lang="en-GB" sz="1800" dirty="0" smtClean="0">
                <a:latin typeface="SassoonCRInfantMedium" panose="02000603020000020003" pitchFamily="2" charset="0"/>
              </a:rPr>
              <a:t>:- St Kent’s has sent out a new transition task for you to do. I have posted it on the blog and Teams. </a:t>
            </a:r>
            <a:r>
              <a:rPr lang="en-GB" sz="1800" dirty="0">
                <a:latin typeface="SassoonCRInfantMedium" panose="02000603020000020003" pitchFamily="2" charset="0"/>
              </a:rPr>
              <a:t>T</a:t>
            </a:r>
            <a:r>
              <a:rPr lang="en-GB" sz="1800" dirty="0" smtClean="0">
                <a:latin typeface="SassoonCRInfantMedium" panose="02000603020000020003" pitchFamily="2" charset="0"/>
              </a:rPr>
              <a:t>o </a:t>
            </a:r>
            <a:r>
              <a:rPr lang="en-GB" sz="1800" dirty="0" smtClean="0">
                <a:latin typeface="SassoonCRInfantMedium" panose="02000603020000020003" pitchFamily="2" charset="0"/>
              </a:rPr>
              <a:t>complete Option A - use your paragraph from the task above. </a:t>
            </a:r>
            <a:r>
              <a:rPr lang="en-GB" sz="1800" dirty="0" smtClean="0">
                <a:latin typeface="SassoonCRInfantMedium" panose="02000603020000020003" pitchFamily="2" charset="0"/>
              </a:rPr>
              <a:t>Completed booklets</a:t>
            </a:r>
            <a:r>
              <a:rPr lang="en-GB" sz="1800" dirty="0">
                <a:latin typeface="SassoonCRInfantMedium" panose="02000603020000020003" pitchFamily="2" charset="0"/>
              </a:rPr>
              <a:t> </a:t>
            </a:r>
            <a:r>
              <a:rPr lang="en-GB" sz="1800" dirty="0" smtClean="0">
                <a:latin typeface="SassoonCRInfantMedium" panose="02000603020000020003" pitchFamily="2" charset="0"/>
              </a:rPr>
              <a:t>need </a:t>
            </a:r>
            <a:r>
              <a:rPr lang="en-GB" sz="1800" dirty="0" smtClean="0">
                <a:latin typeface="SassoonCRInfantMedium" panose="02000603020000020003" pitchFamily="2" charset="0"/>
              </a:rPr>
              <a:t>to be uploaded to the French Transition folder in the ‘Files’ section on Teams. Again, don’t panic, you have plenty of time to complete this.</a:t>
            </a:r>
          </a:p>
          <a:p>
            <a:r>
              <a:rPr lang="en-GB" sz="1800" dirty="0" smtClean="0">
                <a:latin typeface="SassoonCRInfantMedium" panose="02000603020000020003" pitchFamily="2" charset="0"/>
              </a:rPr>
              <a:t>I have put a help sheet on the blog to help you with the correct spelling etc. You can post your paragraph on Teams for me to check, if that would help.</a:t>
            </a:r>
            <a:endParaRPr lang="en-GB" sz="18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18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18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18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1800" dirty="0">
              <a:latin typeface="SassoonCRInfantMedium" panose="02000603020000020003" pitchFamily="2" charset="0"/>
            </a:endParaRPr>
          </a:p>
        </p:txBody>
      </p:sp>
      <p:pic>
        <p:nvPicPr>
          <p:cNvPr id="5122" name="Picture 2" descr="C:\Users\marianne.docherty\AppData\Local\Microsoft\Windows\INetCache\IE\M1OIXKJY\french_flag[1]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80728"/>
            <a:ext cx="1224136" cy="73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rianne.docherty\AppData\Local\Microsoft\Windows\INetCache\IE\M1OIXKJY\french_flag[1]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1331640" cy="71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arianne.docherty\AppData\Local\Microsoft\Windows\INetCache\IE\M9SR5U1H\blonde-160653_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04864"/>
            <a:ext cx="830213" cy="15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27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Paris</a:t>
            </a:r>
            <a:endParaRPr lang="en-GB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16832"/>
            <a:ext cx="6196405" cy="3806237"/>
          </a:xfrm>
        </p:spPr>
        <p:txBody>
          <a:bodyPr>
            <a:normAutofit fontScale="92500" lnSpcReduction="20000"/>
          </a:bodyPr>
          <a:lstStyle/>
          <a:p>
            <a:r>
              <a:rPr lang="en-GB" sz="1800" dirty="0" smtClean="0">
                <a:latin typeface="SassoonCRInfantMedium" panose="02000603020000020003" pitchFamily="2" charset="0"/>
              </a:rPr>
              <a:t>Today we are learning all about </a:t>
            </a:r>
            <a:r>
              <a:rPr lang="en-GB" sz="18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Paris</a:t>
            </a:r>
          </a:p>
          <a:p>
            <a:pPr marL="0" indent="0">
              <a:buNone/>
            </a:pPr>
            <a:r>
              <a:rPr lang="en-GB" sz="1800" dirty="0" smtClean="0">
                <a:latin typeface="SassoonCRInfantMedium" panose="02000603020000020003" pitchFamily="2" charset="0"/>
              </a:rPr>
              <a:t>    Watch the </a:t>
            </a:r>
            <a:r>
              <a:rPr lang="en-GB" sz="1800" dirty="0" err="1" smtClean="0">
                <a:latin typeface="SassoonCRInfantMedium" panose="02000603020000020003" pitchFamily="2" charset="0"/>
              </a:rPr>
              <a:t>powerpoint</a:t>
            </a:r>
            <a:r>
              <a:rPr lang="en-GB" sz="1800" dirty="0" smtClean="0">
                <a:latin typeface="SassoonCRInfantMedium" panose="02000603020000020003" pitchFamily="2" charset="0"/>
              </a:rPr>
              <a:t> on Paris to learn</a:t>
            </a:r>
          </a:p>
          <a:p>
            <a:pPr marL="0" indent="0">
              <a:buNone/>
            </a:pPr>
            <a:r>
              <a:rPr lang="en-GB" sz="1800" dirty="0">
                <a:latin typeface="SassoonCRInfantMedium" panose="02000603020000020003" pitchFamily="2" charset="0"/>
              </a:rPr>
              <a:t> </a:t>
            </a:r>
            <a:r>
              <a:rPr lang="en-GB" sz="1800" dirty="0" smtClean="0">
                <a:latin typeface="SassoonCRInfantMedium" panose="02000603020000020003" pitchFamily="2" charset="0"/>
              </a:rPr>
              <a:t>   about this incredible city. </a:t>
            </a:r>
          </a:p>
          <a:p>
            <a:pPr marL="0" indent="0">
              <a:buNone/>
            </a:pPr>
            <a:r>
              <a:rPr lang="en-GB" sz="1800" dirty="0">
                <a:latin typeface="SassoonCRInfantMedium" panose="02000603020000020003" pitchFamily="2" charset="0"/>
              </a:rPr>
              <a:t> </a:t>
            </a:r>
            <a:r>
              <a:rPr lang="en-GB" sz="1800" dirty="0" smtClean="0">
                <a:latin typeface="SassoonCRInfantMedium" panose="02000603020000020003" pitchFamily="2" charset="0"/>
              </a:rPr>
              <a:t>   Watch lesson 10 on High-Five French</a:t>
            </a:r>
          </a:p>
          <a:p>
            <a:pPr marL="0" indent="0">
              <a:buNone/>
            </a:pPr>
            <a:r>
              <a:rPr lang="en-GB" sz="1800" dirty="0">
                <a:hlinkClick r:id="rId2"/>
              </a:rPr>
              <a:t>https://radiolingua.com/learnathome/</a:t>
            </a:r>
            <a:r>
              <a:rPr lang="en-GB" sz="1800" dirty="0"/>
              <a:t> </a:t>
            </a:r>
            <a:endParaRPr lang="en-GB" sz="18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Task</a:t>
            </a:r>
            <a:r>
              <a:rPr lang="en-GB" sz="1800" dirty="0" smtClean="0">
                <a:latin typeface="SassoonCRInfantMedium" panose="02000603020000020003" pitchFamily="2" charset="0"/>
              </a:rPr>
              <a:t>:-Create a postcard of Paris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>
                <a:latin typeface="SassoonCRInfantMedium" panose="02000603020000020003" pitchFamily="2" charset="0"/>
              </a:rPr>
              <a:t> </a:t>
            </a:r>
            <a:r>
              <a:rPr lang="en-GB" sz="1800" dirty="0" smtClean="0">
                <a:latin typeface="SassoonCRInfantMedium" panose="02000603020000020003" pitchFamily="2" charset="0"/>
              </a:rPr>
              <a:t>  </a:t>
            </a:r>
            <a:r>
              <a:rPr lang="en-GB" sz="1800" dirty="0" smtClean="0">
                <a:latin typeface="SassoonCRInfantMedium" panose="02000603020000020003" pitchFamily="2" charset="0"/>
              </a:rPr>
              <a:t> You </a:t>
            </a:r>
            <a:r>
              <a:rPr lang="en-GB" sz="1800" dirty="0" smtClean="0">
                <a:latin typeface="SassoonCRInfantMedium" panose="02000603020000020003" pitchFamily="2" charset="0"/>
              </a:rPr>
              <a:t>need to include 1 or more drawings of famous</a:t>
            </a:r>
          </a:p>
          <a:p>
            <a:pPr marL="0" indent="0">
              <a:buNone/>
            </a:pPr>
            <a:r>
              <a:rPr lang="en-GB" sz="1800" dirty="0">
                <a:latin typeface="SassoonCRInfantMedium" panose="02000603020000020003" pitchFamily="2" charset="0"/>
              </a:rPr>
              <a:t> </a:t>
            </a:r>
            <a:r>
              <a:rPr lang="en-GB" sz="1800" dirty="0" smtClean="0">
                <a:latin typeface="SassoonCRInfantMedium" panose="02000603020000020003" pitchFamily="2" charset="0"/>
              </a:rPr>
              <a:t>       </a:t>
            </a:r>
            <a:r>
              <a:rPr lang="en-GB" sz="1800" dirty="0" smtClean="0">
                <a:latin typeface="SassoonCRInfantMedium" panose="02000603020000020003" pitchFamily="2" charset="0"/>
              </a:rPr>
              <a:t>landmarks</a:t>
            </a:r>
            <a:r>
              <a:rPr lang="en-GB" sz="1800" dirty="0" smtClean="0">
                <a:latin typeface="SassoonCRInfantMedium" panose="02000603020000020003" pitchFamily="2" charset="0"/>
              </a:rPr>
              <a:t>. [Please use coloured pencils or pens</a:t>
            </a:r>
            <a:r>
              <a:rPr lang="en-GB" sz="1800" dirty="0" smtClean="0">
                <a:latin typeface="SassoonCRInfantMedium" panose="02000603020000020003" pitchFamily="2" charset="0"/>
              </a:rPr>
              <a:t>]</a:t>
            </a:r>
          </a:p>
          <a:p>
            <a:pPr marL="0" indent="0">
              <a:buNone/>
            </a:pPr>
            <a:r>
              <a:rPr lang="en-GB" sz="1800" dirty="0">
                <a:latin typeface="SassoonCRInfantMedium" panose="02000603020000020003" pitchFamily="2" charset="0"/>
              </a:rPr>
              <a:t> </a:t>
            </a:r>
            <a:r>
              <a:rPr lang="en-GB" sz="1800" dirty="0" smtClean="0">
                <a:latin typeface="SassoonCRInfantMedium" panose="02000603020000020003" pitchFamily="2" charset="0"/>
              </a:rPr>
              <a:t>       Do not do this on the computer.</a:t>
            </a:r>
            <a:endParaRPr lang="en-GB" sz="1800" dirty="0" smtClean="0">
              <a:latin typeface="SassoonCRInfantMedium" panose="02000603020000020003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>
                <a:latin typeface="SassoonCRInfantMedium" panose="02000603020000020003" pitchFamily="2" charset="0"/>
              </a:rPr>
              <a:t>   </a:t>
            </a:r>
            <a:r>
              <a:rPr lang="en-GB" sz="1800" dirty="0" smtClean="0">
                <a:latin typeface="SassoonCRInfantMedium" panose="02000603020000020003" pitchFamily="2" charset="0"/>
              </a:rPr>
              <a:t> Next </a:t>
            </a:r>
            <a:r>
              <a:rPr lang="en-GB" sz="1800" dirty="0" smtClean="0">
                <a:latin typeface="SassoonCRInfantMedium" panose="02000603020000020003" pitchFamily="2" charset="0"/>
              </a:rPr>
              <a:t>to the drawing you must include the </a:t>
            </a:r>
            <a:r>
              <a:rPr lang="en-GB" sz="1800" dirty="0" err="1" smtClean="0">
                <a:latin typeface="SassoonCRInfantMedium" panose="02000603020000020003" pitchFamily="2" charset="0"/>
              </a:rPr>
              <a:t>french</a:t>
            </a:r>
            <a:endParaRPr lang="en-GB" sz="18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1800" dirty="0">
                <a:latin typeface="SassoonCRInfantMedium" panose="02000603020000020003" pitchFamily="2" charset="0"/>
              </a:rPr>
              <a:t> </a:t>
            </a:r>
            <a:r>
              <a:rPr lang="en-GB" sz="1800" dirty="0" smtClean="0">
                <a:latin typeface="SassoonCRInfantMedium" panose="02000603020000020003" pitchFamily="2" charset="0"/>
              </a:rPr>
              <a:t>       </a:t>
            </a:r>
            <a:r>
              <a:rPr lang="en-GB" sz="1800" dirty="0" smtClean="0">
                <a:latin typeface="SassoonCRInfantMedium" panose="02000603020000020003" pitchFamily="2" charset="0"/>
              </a:rPr>
              <a:t>word </a:t>
            </a:r>
            <a:r>
              <a:rPr lang="en-GB" sz="1800" dirty="0" smtClean="0">
                <a:latin typeface="SassoonCRInfantMedium" panose="02000603020000020003" pitchFamily="2" charset="0"/>
              </a:rPr>
              <a:t>for the landmark used on the high five </a:t>
            </a:r>
            <a:r>
              <a:rPr lang="en-GB" sz="1800" dirty="0" err="1" smtClean="0">
                <a:latin typeface="SassoonCRInfantMedium" panose="02000603020000020003" pitchFamily="2" charset="0"/>
              </a:rPr>
              <a:t>french</a:t>
            </a:r>
            <a:r>
              <a:rPr lang="en-GB" sz="1800" dirty="0" smtClean="0">
                <a:latin typeface="SassoonCRInfantMedium" panose="02000603020000020003" pitchFamily="2" charset="0"/>
              </a:rPr>
              <a:t>  </a:t>
            </a:r>
          </a:p>
          <a:p>
            <a:pPr marL="0" indent="0">
              <a:buNone/>
            </a:pPr>
            <a:r>
              <a:rPr lang="en-GB" sz="1800" dirty="0">
                <a:latin typeface="SassoonCRInfantMedium" panose="02000603020000020003" pitchFamily="2" charset="0"/>
              </a:rPr>
              <a:t> </a:t>
            </a:r>
            <a:r>
              <a:rPr lang="en-GB" sz="1800" dirty="0" smtClean="0">
                <a:latin typeface="SassoonCRInfantMedium" panose="02000603020000020003" pitchFamily="2" charset="0"/>
              </a:rPr>
              <a:t>       lesson </a:t>
            </a:r>
            <a:r>
              <a:rPr lang="en-GB" sz="1800" dirty="0" err="1" smtClean="0">
                <a:latin typeface="SassoonCRInfantMedium" panose="02000603020000020003" pitchFamily="2" charset="0"/>
              </a:rPr>
              <a:t>eg</a:t>
            </a:r>
            <a:r>
              <a:rPr lang="en-GB" sz="1800" dirty="0" smtClean="0">
                <a:latin typeface="SassoonCRInfantMedium" panose="02000603020000020003" pitchFamily="2" charset="0"/>
              </a:rPr>
              <a:t>. le monument etc.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>
                <a:latin typeface="SassoonCRInfantMedium" panose="02000603020000020003" pitchFamily="2" charset="0"/>
              </a:rPr>
              <a:t> </a:t>
            </a:r>
            <a:r>
              <a:rPr lang="en-GB" sz="1800" dirty="0" smtClean="0">
                <a:latin typeface="SassoonCRInfantMedium" panose="02000603020000020003" pitchFamily="2" charset="0"/>
              </a:rPr>
              <a:t>   The word ‘ Paris’ must appear somewhere on your </a:t>
            </a:r>
          </a:p>
          <a:p>
            <a:pPr marL="0" indent="0">
              <a:buNone/>
            </a:pPr>
            <a:r>
              <a:rPr lang="en-GB" sz="1800" dirty="0" smtClean="0">
                <a:latin typeface="SassoonCRInfantMedium" panose="02000603020000020003" pitchFamily="2" charset="0"/>
              </a:rPr>
              <a:t>        </a:t>
            </a:r>
            <a:r>
              <a:rPr lang="en-GB" sz="1800" dirty="0" smtClean="0">
                <a:latin typeface="SassoonCRInfantMedium" panose="02000603020000020003" pitchFamily="2" charset="0"/>
              </a:rPr>
              <a:t>postcard</a:t>
            </a:r>
            <a:r>
              <a:rPr lang="en-GB" sz="1800" dirty="0" smtClean="0">
                <a:latin typeface="SassoonCRInfantMedium" panose="02000603020000020003" pitchFamily="2" charset="0"/>
              </a:rPr>
              <a:t>. </a:t>
            </a:r>
            <a:r>
              <a:rPr lang="en-GB" sz="18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Bonne chance!</a:t>
            </a:r>
          </a:p>
          <a:p>
            <a:pPr marL="0" indent="0">
              <a:buNone/>
            </a:pPr>
            <a:endParaRPr lang="en-GB" sz="1800" dirty="0" smtClean="0">
              <a:latin typeface="SassoonCRInfantMedium" panose="02000603020000020003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800" dirty="0" smtClean="0">
              <a:latin typeface="SassoonCRInfantMedium" panose="02000603020000020003" pitchFamily="2" charset="0"/>
            </a:endParaRPr>
          </a:p>
          <a:p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36712"/>
            <a:ext cx="933487" cy="77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581" y="836713"/>
            <a:ext cx="897484" cy="77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07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A </a:t>
            </a:r>
            <a:r>
              <a:rPr lang="en-GB" dirty="0">
                <a:latin typeface="SassoonCRInfantMedium" panose="02000603020000020003" pitchFamily="2" charset="0"/>
              </a:rPr>
              <a:t>p</a:t>
            </a:r>
            <a:r>
              <a:rPr lang="en-GB" dirty="0" smtClean="0">
                <a:latin typeface="SassoonCRInfantMedium" panose="02000603020000020003" pitchFamily="2" charset="0"/>
              </a:rPr>
              <a:t>rayer to end our day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39502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r>
              <a:rPr lang="en-GB" dirty="0" smtClean="0">
                <a:latin typeface="SassoonCRInfantMedium" panose="02000603020000020003" pitchFamily="2" charset="0"/>
              </a:rPr>
              <a:t>Take a few moments to say a short prayer for all the key workers who are keeping all our vital services going.</a:t>
            </a:r>
            <a:endParaRPr lang="en-GB" dirty="0" smtClean="0"/>
          </a:p>
          <a:p>
            <a:pPr marL="0" indent="0">
              <a:buNone/>
            </a:pPr>
            <a:endParaRPr lang="en-GB" dirty="0" smtClean="0">
              <a:solidFill>
                <a:srgbClr val="00B050"/>
              </a:solidFill>
            </a:endParaRPr>
          </a:p>
          <a:p>
            <a:endParaRPr lang="en-GB" dirty="0" smtClean="0">
              <a:solidFill>
                <a:srgbClr val="00B050"/>
              </a:solidFill>
            </a:endParaRPr>
          </a:p>
          <a:p>
            <a:endParaRPr lang="en-GB" dirty="0">
              <a:solidFill>
                <a:srgbClr val="00B050"/>
              </a:solidFill>
            </a:endParaRPr>
          </a:p>
          <a:p>
            <a:endParaRPr lang="en-GB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3078" name="Picture 6" descr="C:\Users\marianne.docherty\AppData\Local\Microsoft\Windows\INetCache\IE\IKH0WW8E\Prayer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89040"/>
            <a:ext cx="184936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Well done!</a:t>
            </a:r>
            <a:endParaRPr lang="en-GB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Well done for working hard today</a:t>
            </a:r>
            <a:r>
              <a:rPr lang="en-GB" dirty="0" smtClean="0"/>
              <a:t>!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2" name="Picture 4" descr="C:\Users\marianne.docherty\AppData\Local\Microsoft\Windows\INetCache\IE\M1OIXKJY\smileyface_thumbsu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66" y="2996952"/>
            <a:ext cx="29591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Today’s Timetable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Morning Exercise</a:t>
            </a:r>
          </a:p>
          <a:p>
            <a:r>
              <a:rPr lang="en-GB" dirty="0" smtClean="0"/>
              <a:t>French</a:t>
            </a:r>
          </a:p>
          <a:p>
            <a:r>
              <a:rPr lang="en-GB" dirty="0" smtClean="0"/>
              <a:t>Morning Starter</a:t>
            </a:r>
          </a:p>
          <a:p>
            <a:r>
              <a:rPr lang="en-GB" dirty="0" smtClean="0"/>
              <a:t>Maths Lesson</a:t>
            </a:r>
          </a:p>
          <a:p>
            <a:r>
              <a:rPr lang="en-GB" dirty="0" smtClean="0"/>
              <a:t>Grammar</a:t>
            </a:r>
          </a:p>
          <a:p>
            <a:r>
              <a:rPr lang="en-GB" dirty="0" smtClean="0"/>
              <a:t>Writing Task</a:t>
            </a:r>
          </a:p>
          <a:p>
            <a:r>
              <a:rPr lang="en-GB" dirty="0" smtClean="0"/>
              <a:t>Health and Wellbeing</a:t>
            </a:r>
          </a:p>
          <a:p>
            <a:r>
              <a:rPr lang="en-GB" dirty="0" smtClean="0"/>
              <a:t>French Main Lesson</a:t>
            </a:r>
          </a:p>
          <a:p>
            <a:r>
              <a:rPr lang="en-GB" dirty="0" smtClean="0"/>
              <a:t>Topic</a:t>
            </a:r>
          </a:p>
          <a:p>
            <a:r>
              <a:rPr lang="en-GB" dirty="0" smtClean="0"/>
              <a:t>Prayer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1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Daily Exercise 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SassoonCRInfantMedium" panose="02000603020000020003" pitchFamily="2" charset="0"/>
              </a:rPr>
              <a:t>Try to do some form of exercise to start the day. This could be a walk or run with a family member or a workout in the house. Check with your parents that it is ok for you to do this.</a:t>
            </a:r>
          </a:p>
          <a:p>
            <a:r>
              <a:rPr lang="en-GB" dirty="0" smtClean="0">
                <a:latin typeface="SassoonCRInfantMedium" panose="02000603020000020003" pitchFamily="2" charset="0"/>
              </a:rPr>
              <a:t>Why not try </a:t>
            </a:r>
            <a:r>
              <a:rPr lang="en-GB" dirty="0" smtClean="0">
                <a:latin typeface="SassoonCRInfantMedium" panose="02000603020000020003" pitchFamily="2" charset="0"/>
              </a:rPr>
              <a:t>this circuit</a:t>
            </a:r>
            <a:r>
              <a:rPr lang="en-GB" dirty="0" smtClean="0">
                <a:latin typeface="SassoonCRInfantMedium" panose="02000603020000020003" pitchFamily="2" charset="0"/>
              </a:rPr>
              <a:t> workout </a:t>
            </a:r>
            <a:r>
              <a:rPr lang="en-GB" dirty="0" smtClean="0">
                <a:latin typeface="SassoonCRInfantMedium" panose="02000603020000020003" pitchFamily="2" charset="0"/>
              </a:rPr>
              <a:t>this morning :- 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https://www.youtube.com/watch?v=_97QFX3w1E4</a:t>
            </a: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endParaRPr lang="en-GB" dirty="0"/>
          </a:p>
        </p:txBody>
      </p:sp>
      <p:pic>
        <p:nvPicPr>
          <p:cNvPr id="5122" name="Picture 2" descr="C:\Users\marianne.docherty\AppData\Local\Microsoft\Windows\INetCache\IE\M1OIXKJY\treadmill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64704"/>
            <a:ext cx="93610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rianne.docherty\AppData\Local\Microsoft\Windows\INetCache\IE\PD7VUD0M\stretching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91654"/>
            <a:ext cx="792088" cy="82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SassoonCRInfantMedium" panose="02000603020000020003" pitchFamily="2" charset="0"/>
              </a:rPr>
              <a:t>A little bit of French to start the day  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119257"/>
            <a:ext cx="6480720" cy="39740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err="1">
                <a:latin typeface="SassoonCRInfantMedium" panose="02000603020000020003" pitchFamily="2" charset="0"/>
              </a:rPr>
              <a:t>Quelle</a:t>
            </a: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err="1">
                <a:latin typeface="SassoonCRInfantMedium" panose="02000603020000020003" pitchFamily="2" charset="0"/>
              </a:rPr>
              <a:t>est</a:t>
            </a:r>
            <a:r>
              <a:rPr lang="en-GB" dirty="0">
                <a:latin typeface="SassoonCRInfantMedium" panose="02000603020000020003" pitchFamily="2" charset="0"/>
              </a:rPr>
              <a:t> la date </a:t>
            </a:r>
            <a:r>
              <a:rPr lang="en-GB" dirty="0" err="1">
                <a:latin typeface="SassoonCRInfantMedium" panose="02000603020000020003" pitchFamily="2" charset="0"/>
              </a:rPr>
              <a:t>aujourd’hui</a:t>
            </a:r>
            <a:r>
              <a:rPr lang="en-GB" dirty="0">
                <a:latin typeface="SassoonCRInfantMedium" panose="02000603020000020003" pitchFamily="2" charset="0"/>
              </a:rPr>
              <a:t>?           Comment a </a:t>
            </a:r>
            <a:r>
              <a:rPr lang="en-GB" dirty="0" err="1">
                <a:latin typeface="SassoonCRInfantMedium" panose="02000603020000020003" pitchFamily="2" charset="0"/>
              </a:rPr>
              <a:t>va</a:t>
            </a:r>
            <a:r>
              <a:rPr lang="en-GB" dirty="0">
                <a:latin typeface="SassoonCRInfantMedium" panose="02000603020000020003" pitchFamily="2" charset="0"/>
              </a:rPr>
              <a:t>?</a:t>
            </a: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e.g. </a:t>
            </a:r>
            <a:r>
              <a:rPr lang="en-GB" dirty="0" err="1">
                <a:latin typeface="SassoonCRInfantMedium" panose="02000603020000020003" pitchFamily="2" charset="0"/>
              </a:rPr>
              <a:t>C’est</a:t>
            </a: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err="1" smtClean="0">
                <a:latin typeface="SassoonCRInfantMedium" panose="02000603020000020003" pitchFamily="2" charset="0"/>
              </a:rPr>
              <a:t>mercredi</a:t>
            </a:r>
            <a:r>
              <a:rPr lang="en-GB" dirty="0" smtClean="0">
                <a:latin typeface="SassoonCRInfantMedium" panose="02000603020000020003" pitchFamily="2" charset="0"/>
              </a:rPr>
              <a:t> </a:t>
            </a:r>
            <a:r>
              <a:rPr lang="en-GB" dirty="0" err="1" smtClean="0">
                <a:latin typeface="SassoonCRInfantMedium" panose="02000603020000020003" pitchFamily="2" charset="0"/>
              </a:rPr>
              <a:t>treize</a:t>
            </a:r>
            <a:r>
              <a:rPr lang="en-GB" dirty="0" smtClean="0">
                <a:latin typeface="SassoonCRInfantMedium" panose="02000603020000020003" pitchFamily="2" charset="0"/>
              </a:rPr>
              <a:t> </a:t>
            </a:r>
            <a:r>
              <a:rPr lang="en-GB" dirty="0" err="1" smtClean="0">
                <a:latin typeface="SassoonCRInfantMedium" panose="02000603020000020003" pitchFamily="2" charset="0"/>
              </a:rPr>
              <a:t>mai</a:t>
            </a:r>
            <a:r>
              <a:rPr lang="en-GB" dirty="0" smtClean="0">
                <a:latin typeface="SassoonCRInfantMedium" panose="02000603020000020003" pitchFamily="2" charset="0"/>
              </a:rPr>
              <a:t>               </a:t>
            </a:r>
            <a:r>
              <a:rPr lang="en-GB" dirty="0">
                <a:latin typeface="SassoonCRInfantMedium" panose="02000603020000020003" pitchFamily="2" charset="0"/>
              </a:rPr>
              <a:t>Je </a:t>
            </a:r>
            <a:r>
              <a:rPr lang="en-GB" dirty="0" err="1">
                <a:latin typeface="SassoonCRInfantMedium" panose="02000603020000020003" pitchFamily="2" charset="0"/>
              </a:rPr>
              <a:t>suis</a:t>
            </a:r>
            <a:r>
              <a:rPr lang="en-GB" dirty="0">
                <a:latin typeface="SassoonCRInfantMedium" panose="02000603020000020003" pitchFamily="2" charset="0"/>
              </a:rPr>
              <a:t> content(e)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                                                    Je ne </a:t>
            </a:r>
            <a:r>
              <a:rPr lang="en-GB" dirty="0" err="1">
                <a:latin typeface="SassoonCRInfantMedium" panose="02000603020000020003" pitchFamily="2" charset="0"/>
              </a:rPr>
              <a:t>suis</a:t>
            </a:r>
            <a:r>
              <a:rPr lang="en-GB" dirty="0">
                <a:latin typeface="SassoonCRInfantMedium" panose="02000603020000020003" pitchFamily="2" charset="0"/>
              </a:rPr>
              <a:t> pas content(e)</a:t>
            </a: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 err="1">
                <a:latin typeface="SassoonCRInfantMedium" panose="02000603020000020003" pitchFamily="2" charset="0"/>
              </a:rPr>
              <a:t>Quel</a:t>
            </a:r>
            <a:r>
              <a:rPr lang="en-GB" dirty="0">
                <a:latin typeface="SassoonCRInfantMedium" panose="02000603020000020003" pitchFamily="2" charset="0"/>
              </a:rPr>
              <a:t> temps fait-</a:t>
            </a:r>
            <a:r>
              <a:rPr lang="en-GB" dirty="0" err="1">
                <a:latin typeface="SassoonCRInfantMedium" panose="02000603020000020003" pitchFamily="2" charset="0"/>
              </a:rPr>
              <a:t>il</a:t>
            </a:r>
            <a:r>
              <a:rPr lang="en-GB" dirty="0">
                <a:latin typeface="SassoonCRInfantMedium" panose="02000603020000020003" pitchFamily="2" charset="0"/>
              </a:rPr>
              <a:t>?                          </a:t>
            </a:r>
            <a:r>
              <a:rPr lang="en-GB" dirty="0" err="1">
                <a:latin typeface="SassoonCRInfantMedium" panose="02000603020000020003" pitchFamily="2" charset="0"/>
              </a:rPr>
              <a:t>Qu’est</a:t>
            </a: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err="1">
                <a:latin typeface="SassoonCRInfantMedium" panose="02000603020000020003" pitchFamily="2" charset="0"/>
              </a:rPr>
              <a:t>ce</a:t>
            </a:r>
            <a:r>
              <a:rPr lang="en-GB" dirty="0">
                <a:latin typeface="SassoonCRInfantMedium" panose="02000603020000020003" pitchFamily="2" charset="0"/>
              </a:rPr>
              <a:t>-que </a:t>
            </a:r>
            <a:r>
              <a:rPr lang="en-GB" dirty="0" err="1">
                <a:latin typeface="SassoonCRInfantMedium" panose="02000603020000020003" pitchFamily="2" charset="0"/>
              </a:rPr>
              <a:t>tu</a:t>
            </a: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err="1">
                <a:latin typeface="SassoonCRInfantMedium" panose="02000603020000020003" pitchFamily="2" charset="0"/>
              </a:rPr>
              <a:t>veux</a:t>
            </a:r>
            <a:r>
              <a:rPr lang="en-GB" dirty="0">
                <a:latin typeface="SassoonCRInfantMedium" panose="02000603020000020003" pitchFamily="2" charset="0"/>
              </a:rPr>
              <a:t> pour le 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 e.g.  Il y a du </a:t>
            </a:r>
            <a:r>
              <a:rPr lang="en-GB" dirty="0" err="1">
                <a:latin typeface="SassoonCRInfantMedium" panose="02000603020000020003" pitchFamily="2" charset="0"/>
              </a:rPr>
              <a:t>soleil</a:t>
            </a:r>
            <a:r>
              <a:rPr lang="en-GB" dirty="0">
                <a:latin typeface="SassoonCRInfantMedium" panose="02000603020000020003" pitchFamily="2" charset="0"/>
              </a:rPr>
              <a:t>                      dejeuner? </a:t>
            </a:r>
            <a:r>
              <a:rPr lang="en-GB" dirty="0" err="1">
                <a:latin typeface="SassoonCRInfantMedium" panose="02000603020000020003" pitchFamily="2" charset="0"/>
              </a:rPr>
              <a:t>eg</a:t>
            </a:r>
            <a:r>
              <a:rPr lang="en-GB" dirty="0">
                <a:latin typeface="SassoonCRInfantMedium" panose="02000603020000020003" pitchFamily="2" charset="0"/>
              </a:rPr>
              <a:t>.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Il </a:t>
            </a:r>
            <a:r>
              <a:rPr lang="en-GB" dirty="0" err="1">
                <a:latin typeface="SassoonCRInfantMedium" panose="02000603020000020003" pitchFamily="2" charset="0"/>
              </a:rPr>
              <a:t>pleut</a:t>
            </a:r>
            <a:r>
              <a:rPr lang="en-GB" dirty="0">
                <a:latin typeface="SassoonCRInfantMedium" panose="02000603020000020003" pitchFamily="2" charset="0"/>
              </a:rPr>
              <a:t> / Il fait beau/ Il fait </a:t>
            </a:r>
            <a:r>
              <a:rPr lang="en-GB" dirty="0" err="1">
                <a:latin typeface="SassoonCRInfantMedium" panose="02000603020000020003" pitchFamily="2" charset="0"/>
              </a:rPr>
              <a:t>froid</a:t>
            </a:r>
            <a:r>
              <a:rPr lang="en-GB" dirty="0">
                <a:latin typeface="SassoonCRInfantMedium" panose="02000603020000020003" pitchFamily="2" charset="0"/>
              </a:rPr>
              <a:t>/     </a:t>
            </a:r>
            <a:r>
              <a:rPr lang="en-GB" sz="1800" dirty="0">
                <a:latin typeface="SassoonCRInfantMedium" panose="02000603020000020003" pitchFamily="2" charset="0"/>
              </a:rPr>
              <a:t>Je </a:t>
            </a:r>
            <a:r>
              <a:rPr lang="en-GB" sz="1800" dirty="0" err="1">
                <a:latin typeface="SassoonCRInfantMedium" panose="02000603020000020003" pitchFamily="2" charset="0"/>
              </a:rPr>
              <a:t>voudrais</a:t>
            </a:r>
            <a:r>
              <a:rPr lang="en-GB" sz="1800" dirty="0">
                <a:latin typeface="SassoonCRInfantMedium" panose="02000603020000020003" pitchFamily="2" charset="0"/>
              </a:rPr>
              <a:t> un sandwich au thon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Il fait </a:t>
            </a:r>
            <a:r>
              <a:rPr lang="en-GB" dirty="0" err="1">
                <a:latin typeface="SassoonCRInfantMedium" panose="02000603020000020003" pitchFamily="2" charset="0"/>
              </a:rPr>
              <a:t>mauvais</a:t>
            </a:r>
            <a:r>
              <a:rPr lang="en-GB" dirty="0">
                <a:latin typeface="SassoonCRInfantMedium" panose="02000603020000020003" pitchFamily="2" charset="0"/>
              </a:rPr>
              <a:t>/ Il y a des </a:t>
            </a:r>
            <a:r>
              <a:rPr lang="en-GB" dirty="0" err="1">
                <a:latin typeface="SassoonCRInfantMedium" panose="02000603020000020003" pitchFamily="2" charset="0"/>
              </a:rPr>
              <a:t>nuages</a:t>
            </a:r>
            <a:r>
              <a:rPr lang="en-GB" dirty="0">
                <a:latin typeface="SassoonCRInfantMedium" panose="02000603020000020003" pitchFamily="2" charset="0"/>
              </a:rPr>
              <a:t>/    </a:t>
            </a:r>
            <a:r>
              <a:rPr lang="en-GB" sz="1800" dirty="0">
                <a:latin typeface="SassoonCRInfantMedium" panose="02000603020000020003" pitchFamily="2" charset="0"/>
              </a:rPr>
              <a:t>Je </a:t>
            </a:r>
            <a:r>
              <a:rPr lang="en-GB" sz="1800" dirty="0" err="1">
                <a:latin typeface="SassoonCRInfantMedium" panose="02000603020000020003" pitchFamily="2" charset="0"/>
              </a:rPr>
              <a:t>voudrais</a:t>
            </a:r>
            <a:r>
              <a:rPr lang="en-GB" sz="1800" dirty="0">
                <a:latin typeface="SassoonCRInfantMedium" panose="02000603020000020003" pitchFamily="2" charset="0"/>
              </a:rPr>
              <a:t> un sandwich au </a:t>
            </a:r>
            <a:r>
              <a:rPr lang="en-GB" sz="1800" dirty="0" err="1">
                <a:latin typeface="SassoonCRInfantMedium" panose="02000603020000020003" pitchFamily="2" charset="0"/>
              </a:rPr>
              <a:t>fromage</a:t>
            </a:r>
            <a:endParaRPr lang="en-GB" sz="18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Il y a du </a:t>
            </a:r>
            <a:r>
              <a:rPr lang="en-GB" dirty="0" err="1">
                <a:latin typeface="SassoonCRInfantMedium" panose="02000603020000020003" pitchFamily="2" charset="0"/>
              </a:rPr>
              <a:t>soleil</a:t>
            </a:r>
            <a:r>
              <a:rPr lang="en-GB" dirty="0">
                <a:latin typeface="SassoonCRInfantMedium" panose="02000603020000020003" pitchFamily="2" charset="0"/>
              </a:rPr>
              <a:t>/ Il fait du vent          </a:t>
            </a:r>
            <a:r>
              <a:rPr lang="en-GB" sz="1800" dirty="0">
                <a:latin typeface="SassoonCRInfantMedium" panose="02000603020000020003" pitchFamily="2" charset="0"/>
              </a:rPr>
              <a:t>Je </a:t>
            </a:r>
            <a:r>
              <a:rPr lang="en-GB" sz="1800" dirty="0" err="1">
                <a:latin typeface="SassoonCRInfantMedium" panose="02000603020000020003" pitchFamily="2" charset="0"/>
              </a:rPr>
              <a:t>voudrais</a:t>
            </a:r>
            <a:r>
              <a:rPr lang="en-GB" sz="1800" dirty="0">
                <a:latin typeface="SassoonCRInfantMedium" panose="02000603020000020003" pitchFamily="2" charset="0"/>
              </a:rPr>
              <a:t> un sandwich au </a:t>
            </a:r>
            <a:r>
              <a:rPr lang="en-GB" sz="1800" dirty="0" err="1">
                <a:latin typeface="SassoonCRInfantMedium" panose="02000603020000020003" pitchFamily="2" charset="0"/>
              </a:rPr>
              <a:t>jambon</a:t>
            </a:r>
            <a:endParaRPr lang="en-GB" sz="18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/>
              <a:t>                                                                </a:t>
            </a:r>
            <a:r>
              <a:rPr lang="en-GB" sz="1800" dirty="0">
                <a:latin typeface="SassoonCRInfantMedium" panose="02000603020000020003" pitchFamily="2" charset="0"/>
              </a:rPr>
              <a:t>Je </a:t>
            </a:r>
            <a:r>
              <a:rPr lang="en-GB" sz="1800" dirty="0" err="1">
                <a:latin typeface="SassoonCRInfantMedium" panose="02000603020000020003" pitchFamily="2" charset="0"/>
              </a:rPr>
              <a:t>voudrais</a:t>
            </a:r>
            <a:r>
              <a:rPr lang="en-GB" sz="1800" dirty="0">
                <a:latin typeface="SassoonCRInfantMedium" panose="02000603020000020003" pitchFamily="2" charset="0"/>
              </a:rPr>
              <a:t> un sandwich aux </a:t>
            </a:r>
            <a:r>
              <a:rPr lang="en-GB" sz="1800" dirty="0" err="1">
                <a:latin typeface="SassoonCRInfantMedium" panose="02000603020000020003" pitchFamily="2" charset="0"/>
              </a:rPr>
              <a:t>oeufs</a:t>
            </a:r>
            <a:endParaRPr lang="en-GB" sz="18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</p:txBody>
      </p:sp>
      <p:pic>
        <p:nvPicPr>
          <p:cNvPr id="2050" name="Picture 2" descr="C:\Users\marianne.docherty\AppData\Local\Microsoft\Windows\INetCache\IE\M1OIXKJY\french_flag[1]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97160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rianne.docherty\AppData\Local\Microsoft\Windows\INetCache\IE\M1OIXKJY\french_flag[1]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97160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>
            <a:stCxn id="3" idx="0"/>
            <a:endCxn id="3" idx="2"/>
          </p:cNvCxnSpPr>
          <p:nvPr/>
        </p:nvCxnSpPr>
        <p:spPr>
          <a:xfrm>
            <a:off x="4572000" y="2119257"/>
            <a:ext cx="0" cy="3974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03648" y="3861048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2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Morning Starter</a:t>
            </a:r>
            <a:endParaRPr lang="en-GB" u="sng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88840"/>
            <a:ext cx="6196405" cy="373422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Today, everyone’s morning starter is 15-20 minutes on </a:t>
            </a:r>
          </a:p>
          <a:p>
            <a:pPr marL="0" indent="0">
              <a:buNone/>
            </a:pPr>
            <a:r>
              <a:rPr lang="en-GB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CRInfantMedium" panose="02000603020000020003" pitchFamily="2" charset="0"/>
              </a:rPr>
              <a:t>      </a:t>
            </a:r>
            <a:r>
              <a:rPr lang="en-GB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CRInfantMedium" panose="02000603020000020003" pitchFamily="2" charset="0"/>
              </a:rPr>
              <a:t>Hit the Button</a:t>
            </a:r>
            <a:endParaRPr lang="en-GB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GB" dirty="0" smtClean="0"/>
          </a:p>
          <a:p>
            <a:r>
              <a:rPr lang="en-GB" dirty="0" smtClean="0"/>
              <a:t>Please choose a times table that you are not so good at. Please also work on division facts</a:t>
            </a:r>
          </a:p>
          <a:p>
            <a:r>
              <a:rPr lang="en-GB" dirty="0" smtClean="0"/>
              <a:t>If </a:t>
            </a:r>
            <a:r>
              <a:rPr lang="en-GB" dirty="0"/>
              <a:t>you normally do IDL Maths, please do this also for 15-20mins.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2050" name="Picture 2" descr="C:\Users\marianne.docherty\AppData\Local\Microsoft\Windows\INetCache\IE\VPM0XAD3\number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08720"/>
            <a:ext cx="1091952" cy="80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ianne.docherty\AppData\Local\Microsoft\Windows\INetCache\IE\VPM0XAD3\number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1008112" cy="80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SassoonCRInfantMedium" panose="02000603020000020003" pitchFamily="2" charset="0"/>
              </a:rPr>
              <a:t>Maths Lesson</a:t>
            </a:r>
            <a:endParaRPr lang="en-GB" sz="3600" dirty="0">
              <a:latin typeface="SassoonCRInfantMedium" panose="0200060302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1754560"/>
                <a:ext cx="6196405" cy="3968509"/>
              </a:xfrm>
            </p:spPr>
            <p:txBody>
              <a:bodyPr>
                <a:normAutofit/>
              </a:bodyPr>
              <a:lstStyle/>
              <a:p>
                <a:r>
                  <a:rPr lang="en-GB" sz="1800" dirty="0" smtClean="0">
                    <a:latin typeface="SassoonCRInfantMedium" panose="02000603020000020003" pitchFamily="2" charset="0"/>
                  </a:rPr>
                  <a:t>Today we are revising how to simplify fractions.</a:t>
                </a:r>
              </a:p>
              <a:p>
                <a:r>
                  <a:rPr lang="en-GB" sz="1800" dirty="0" smtClean="0">
                    <a:latin typeface="SassoonCRInfantMedium" panose="02000603020000020003" pitchFamily="2" charset="0"/>
                  </a:rPr>
                  <a:t>Remember the rule :- You must divide the top and the bottom by the same number </a:t>
                </a:r>
              </a:p>
              <a:p>
                <a:pPr marL="0" indent="0">
                  <a:buNone/>
                </a:pPr>
                <a:r>
                  <a:rPr lang="en-GB" sz="1800" dirty="0">
                    <a:latin typeface="SassoonCRInfantMedium" panose="02000603020000020003" pitchFamily="2" charset="0"/>
                  </a:rPr>
                  <a:t> </a:t>
                </a:r>
                <a:r>
                  <a:rPr lang="en-GB" sz="1800" dirty="0" smtClean="0">
                    <a:latin typeface="SassoonCRInfantMedium" panose="02000603020000020003" pitchFamily="2" charset="0"/>
                  </a:rPr>
                  <a:t>   </a:t>
                </a:r>
                <a:r>
                  <a:rPr lang="en-GB" sz="1800" dirty="0" err="1" smtClean="0">
                    <a:latin typeface="SassoonCRInfantMedium" panose="02000603020000020003" pitchFamily="2" charset="0"/>
                  </a:rPr>
                  <a:t>eg</a:t>
                </a:r>
                <a:r>
                  <a:rPr lang="en-GB" sz="1800" dirty="0" smtClean="0">
                    <a:latin typeface="SassoonCRInfantMedium" panose="02000603020000020003" pitchFamily="2" charset="0"/>
                  </a:rPr>
                  <a:t>. to simplify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18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GB" sz="18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800" dirty="0" smtClean="0">
                    <a:latin typeface="SassoonCRInfantMedium" panose="02000603020000020003" pitchFamily="2" charset="0"/>
                  </a:rPr>
                  <a:t> ,  I divide the numerator and the </a:t>
                </a:r>
              </a:p>
              <a:p>
                <a:pPr marL="0" indent="0">
                  <a:buNone/>
                </a:pPr>
                <a:r>
                  <a:rPr lang="en-GB" sz="1800" dirty="0">
                    <a:latin typeface="SassoonCRInfantMedium" panose="02000603020000020003" pitchFamily="2" charset="0"/>
                  </a:rPr>
                  <a:t> </a:t>
                </a:r>
                <a:r>
                  <a:rPr lang="en-GB" sz="1800" dirty="0" smtClean="0">
                    <a:latin typeface="SassoonCRInfantMedium" panose="02000603020000020003" pitchFamily="2" charset="0"/>
                  </a:rPr>
                  <a:t>   denominator by 2 to give 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1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1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GB" sz="1800" dirty="0" smtClean="0">
                  <a:latin typeface="SassoonCRInfantMedium" panose="02000603020000020003" pitchFamily="2" charset="0"/>
                </a:endParaRPr>
              </a:p>
              <a:p>
                <a:pPr marL="0" indent="0">
                  <a:buNone/>
                </a:pPr>
                <a:endParaRPr lang="en-GB" sz="1800" dirty="0">
                  <a:latin typeface="SassoonCRInfantMedium" panose="02000603020000020003" pitchFamily="2" charset="0"/>
                </a:endParaRPr>
              </a:p>
              <a:p>
                <a:pPr marL="0" indent="0">
                  <a:buNone/>
                </a:pPr>
                <a:r>
                  <a:rPr lang="en-GB" sz="1800" dirty="0" smtClean="0">
                    <a:solidFill>
                      <a:srgbClr val="0070C0"/>
                    </a:solidFill>
                    <a:latin typeface="SassoonCRInfantMedium" panose="02000603020000020003" pitchFamily="2" charset="0"/>
                  </a:rPr>
                  <a:t>Task </a:t>
                </a:r>
                <a:r>
                  <a:rPr lang="en-GB" sz="1800" dirty="0" smtClean="0">
                    <a:latin typeface="SassoonCRInfantMedium" panose="02000603020000020003" pitchFamily="2" charset="0"/>
                  </a:rPr>
                  <a:t>– Please complete the task attached to the blog.</a:t>
                </a:r>
              </a:p>
              <a:p>
                <a:pPr marL="0" indent="0">
                  <a:buNone/>
                </a:pPr>
                <a:r>
                  <a:rPr lang="en-GB" sz="1800" dirty="0">
                    <a:latin typeface="SassoonCRInfantMedium" panose="02000603020000020003" pitchFamily="2" charset="0"/>
                  </a:rPr>
                  <a:t> </a:t>
                </a:r>
                <a:r>
                  <a:rPr lang="en-GB" sz="1800" dirty="0" smtClean="0">
                    <a:latin typeface="SassoonCRInfantMedium" panose="02000603020000020003" pitchFamily="2" charset="0"/>
                  </a:rPr>
                  <a:t>         I have attached a different task sheet for each group.</a:t>
                </a:r>
              </a:p>
              <a:p>
                <a:pPr marL="0" indent="0">
                  <a:buNone/>
                </a:pPr>
                <a:r>
                  <a:rPr lang="en-GB" sz="1800" dirty="0">
                    <a:latin typeface="SassoonCRInfantMedium" panose="02000603020000020003" pitchFamily="2" charset="0"/>
                  </a:rPr>
                  <a:t> </a:t>
                </a:r>
                <a:r>
                  <a:rPr lang="en-GB" sz="1800" dirty="0" smtClean="0">
                    <a:latin typeface="SassoonCRInfantMedium" panose="02000603020000020003" pitchFamily="2" charset="0"/>
                  </a:rPr>
                  <a:t>         </a:t>
                </a:r>
                <a:r>
                  <a:rPr lang="en-GB" sz="1800" dirty="0" smtClean="0">
                    <a:solidFill>
                      <a:srgbClr val="FF0000"/>
                    </a:solidFill>
                    <a:latin typeface="SassoonCRInfantMedium" panose="02000603020000020003" pitchFamily="2" charset="0"/>
                  </a:rPr>
                  <a:t>Circles</a:t>
                </a:r>
                <a:r>
                  <a:rPr lang="en-GB" sz="1800" dirty="0" smtClean="0">
                    <a:latin typeface="SassoonCRInfantMedium" panose="02000603020000020003" pitchFamily="2" charset="0"/>
                  </a:rPr>
                  <a:t> – Please do Qu.’s 1 -8 on the first sheet.</a:t>
                </a:r>
              </a:p>
              <a:p>
                <a:pPr marL="0" indent="0">
                  <a:buNone/>
                </a:pPr>
                <a:r>
                  <a:rPr lang="en-GB" sz="1800" dirty="0">
                    <a:latin typeface="SassoonCRInfantMedium" panose="02000603020000020003" pitchFamily="2" charset="0"/>
                  </a:rPr>
                  <a:t> </a:t>
                </a:r>
                <a:r>
                  <a:rPr lang="en-GB" sz="1800" dirty="0" smtClean="0">
                    <a:latin typeface="SassoonCRInfantMedium" panose="02000603020000020003" pitchFamily="2" charset="0"/>
                  </a:rPr>
                  <a:t>         If you need help, please get in touch on Teams.</a:t>
                </a:r>
              </a:p>
              <a:p>
                <a:pPr marL="0" indent="0">
                  <a:buNone/>
                </a:pPr>
                <a:endParaRPr lang="en-GB" sz="1800" dirty="0" smtClean="0">
                  <a:latin typeface="SassoonCRInfantMedium" panose="02000603020000020003" pitchFamily="2" charset="0"/>
                </a:endParaRPr>
              </a:p>
              <a:p>
                <a:endParaRPr lang="en-GB" sz="1800" dirty="0">
                  <a:latin typeface="SassoonCRInfantMedium" panose="02000603020000020003" pitchFamily="2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SassoonCRInfantMedium" panose="02000603020000020003" pitchFamily="2" charset="0"/>
                </a:endParaRPr>
              </a:p>
              <a:p>
                <a:endParaRPr lang="en-GB" sz="2600" dirty="0">
                  <a:latin typeface="SassoonCRInfantMedium" panose="02000603020000020003" pitchFamily="2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1754560"/>
                <a:ext cx="6196405" cy="3968509"/>
              </a:xfrm>
              <a:blipFill rotWithShape="1">
                <a:blip r:embed="rId2"/>
                <a:stretch>
                  <a:fillRect l="-787" t="-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marianne.docherty\AppData\Local\Microsoft\Windows\INetCache\IE\CQEJ3UKK\2435161563_d1367895e7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1391816" cy="7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ianne.docherty\AppData\Local\Microsoft\Windows\INetCache\IE\M1OIXKJY\600px-Arithmetic_symbols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72934"/>
            <a:ext cx="1224136" cy="6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2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  <a:latin typeface="SassoonCRInfantMedium" panose="02000603020000020003" pitchFamily="2" charset="0"/>
              </a:rPr>
              <a:t>Grammar</a:t>
            </a:r>
            <a:endParaRPr lang="en-GB" dirty="0">
              <a:solidFill>
                <a:srgbClr val="FFC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44824"/>
            <a:ext cx="6349320" cy="3878245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latin typeface="SassoonCRInfantMedium" panose="02000603020000020003" pitchFamily="2" charset="0"/>
              </a:rPr>
              <a:t>This is the last day to finish</a:t>
            </a:r>
            <a:r>
              <a:rPr lang="en-GB" dirty="0" smtClean="0"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latin typeface="SassoonCRInfantMedium" panose="02000603020000020003" pitchFamily="2" charset="0"/>
              </a:rPr>
              <a:t>your challenge on </a:t>
            </a:r>
            <a:r>
              <a:rPr lang="en-GB" dirty="0" err="1" smtClean="0">
                <a:latin typeface="SassoonCRInfantMedium" panose="02000603020000020003" pitchFamily="2" charset="0"/>
              </a:rPr>
              <a:t>Sumdog</a:t>
            </a:r>
            <a:r>
              <a:rPr lang="en-GB" dirty="0" smtClean="0">
                <a:latin typeface="SassoonCRInfantMedium" panose="02000603020000020003" pitchFamily="2" charset="0"/>
              </a:rPr>
              <a:t> Grammar. </a:t>
            </a:r>
            <a:r>
              <a:rPr lang="en-GB" dirty="0" smtClean="0">
                <a:latin typeface="SassoonCRInfantMedium" panose="02000603020000020003" pitchFamily="2" charset="0"/>
              </a:rPr>
              <a:t>I’ll log in this afternoon to see how you all got on.</a:t>
            </a:r>
            <a:endParaRPr lang="en-GB" dirty="0" smtClean="0">
              <a:latin typeface="SassoonCRInfantMedium" panose="02000603020000020003" pitchFamily="2" charset="0"/>
            </a:endParaRPr>
          </a:p>
          <a:p>
            <a:r>
              <a:rPr lang="en-GB" dirty="0" smtClean="0">
                <a:latin typeface="SassoonCRInfantMedium" panose="02000603020000020003" pitchFamily="2" charset="0"/>
              </a:rPr>
              <a:t>Your task is set up according to your reading group.</a:t>
            </a:r>
          </a:p>
          <a:p>
            <a:r>
              <a:rPr lang="en-GB" dirty="0" smtClean="0">
                <a:latin typeface="SassoonCRInfantMedium" panose="02000603020000020003" pitchFamily="2" charset="0"/>
              </a:rPr>
              <a:t>Red Group – Group 1, Blue Group – Group 2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latin typeface="SassoonCRInfantMedium" panose="02000603020000020003" pitchFamily="2" charset="0"/>
              </a:rPr>
              <a:t>   Green Group – Group 3</a:t>
            </a:r>
          </a:p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    Remember to please let me know how you found it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latin typeface="SassoonCRInfantMedium" panose="02000603020000020003" pitchFamily="2" charset="0"/>
              </a:rPr>
              <a:t>   </a:t>
            </a:r>
            <a:r>
              <a:rPr lang="en-GB" dirty="0" smtClean="0">
                <a:latin typeface="SassoonCRInfantMedium" panose="02000603020000020003" pitchFamily="2" charset="0"/>
              </a:rPr>
              <a:t>as I will be setting a new Grammar challenge  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latin typeface="SassoonCRInfantMedium" panose="02000603020000020003" pitchFamily="2" charset="0"/>
              </a:rPr>
              <a:t>   next week.</a:t>
            </a: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GB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SUMDOG</a:t>
            </a:r>
          </a:p>
          <a:p>
            <a:pPr marL="0" indent="0">
              <a:buNone/>
            </a:pPr>
            <a:endParaRPr lang="en-GB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97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Writing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88840"/>
            <a:ext cx="6196405" cy="373422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Task:- Your </a:t>
            </a:r>
            <a:r>
              <a:rPr lang="en-GB" dirty="0" smtClean="0">
                <a:latin typeface="SassoonCRInfantMedium" panose="02000603020000020003" pitchFamily="2" charset="0"/>
              </a:rPr>
              <a:t>task is to finish your story </a:t>
            </a:r>
            <a:r>
              <a:rPr lang="en-GB" dirty="0">
                <a:latin typeface="SassoonCRInfantMedium" panose="02000603020000020003" pitchFamily="2" charset="0"/>
              </a:rPr>
              <a:t>about your secret, magical powers. </a:t>
            </a:r>
            <a:r>
              <a:rPr lang="en-GB" dirty="0" smtClean="0">
                <a:latin typeface="SassoonCRInfantMedium" panose="02000603020000020003" pitchFamily="2" charset="0"/>
              </a:rPr>
              <a:t>Following on from last time, you should now have a title, a picture and an introductory paragraph</a:t>
            </a: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latin typeface="SassoonCRInfantMedium" panose="02000603020000020003" pitchFamily="2" charset="0"/>
              </a:rPr>
              <a:t>and the main part of your story[the plot]</a:t>
            </a:r>
          </a:p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Your task today is to work on </a:t>
            </a:r>
            <a:r>
              <a:rPr lang="en-GB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the </a:t>
            </a:r>
            <a:r>
              <a:rPr lang="en-GB" dirty="0" err="1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ending</a:t>
            </a:r>
            <a:r>
              <a:rPr lang="en-GB" dirty="0" err="1" smtClean="0">
                <a:latin typeface="SassoonCRInfantMedium" panose="02000603020000020003" pitchFamily="2" charset="0"/>
              </a:rPr>
              <a:t>of</a:t>
            </a:r>
            <a:r>
              <a:rPr lang="en-GB" dirty="0" smtClean="0">
                <a:latin typeface="SassoonCRInfantMedium" panose="02000603020000020003" pitchFamily="2" charset="0"/>
              </a:rPr>
              <a:t> your story. </a:t>
            </a:r>
            <a:r>
              <a:rPr lang="en-GB" dirty="0">
                <a:latin typeface="SassoonCRInfantMedium" panose="02000603020000020003" pitchFamily="2" charset="0"/>
              </a:rPr>
              <a:t>Remember to use lots of describing words and make it exciting for the reader. </a:t>
            </a:r>
            <a:r>
              <a:rPr lang="en-GB" dirty="0" smtClean="0">
                <a:latin typeface="SassoonCRInfantMedium" panose="02000603020000020003" pitchFamily="2" charset="0"/>
              </a:rPr>
              <a:t>This is the last time I will set this story as a task  however you can always finish it in your own time</a:t>
            </a:r>
          </a:p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If you missed the last lesson or would like to watch Cressida Cowell again, please click on the link:-</a:t>
            </a: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www.scottishbooktrust.com/authors-live-on-demand/cressida-cowell</a:t>
            </a: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I have attached some word lists to help you as well as a narrative checklist. </a:t>
            </a:r>
          </a:p>
          <a:p>
            <a:pPr marL="0" indent="0">
              <a:buNone/>
            </a:pPr>
            <a:endParaRPr lang="en-GB" sz="2000" dirty="0">
              <a:latin typeface="SassoonCRInfantMedium" panose="02000603020000020003" pitchFamily="2" charset="0"/>
            </a:endParaRPr>
          </a:p>
          <a:p>
            <a:endParaRPr lang="en-GB" dirty="0"/>
          </a:p>
        </p:txBody>
      </p:sp>
      <p:pic>
        <p:nvPicPr>
          <p:cNvPr id="1026" name="Picture 2" descr="C:\Users\marianne.docherty\AppData\Local\Microsoft\Windows\INetCache\IE\Y8WOJOLH\clipart019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908720"/>
            <a:ext cx="1371476" cy="79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ianne.docherty\AppData\Local\Microsoft\Windows\INetCache\IE\Y8WOJOLH\writing-left-hand-silhouett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1"/>
            <a:ext cx="1341437" cy="7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44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u="sng" dirty="0" smtClean="0">
                <a:solidFill>
                  <a:srgbClr val="FFC000"/>
                </a:solidFill>
                <a:latin typeface="SassoonCRInfantMedium" panose="02000603020000020003" pitchFamily="2" charset="0"/>
              </a:rPr>
              <a:t>Health and Wellbeing</a:t>
            </a:r>
            <a:endParaRPr lang="en-GB" sz="2800" u="sng" dirty="0">
              <a:solidFill>
                <a:srgbClr val="FFC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00809"/>
            <a:ext cx="6349320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100" dirty="0" smtClean="0">
                <a:latin typeface="SassoonCRInfantMedium" panose="02000603020000020003" pitchFamily="2" charset="0"/>
              </a:rPr>
              <a:t>Today we are going to learn about habit 4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solidFill>
                  <a:srgbClr val="7030A0"/>
                </a:solidFill>
                <a:latin typeface="SassoonCRInfantMedium" panose="02000603020000020003" pitchFamily="2" charset="0"/>
              </a:rPr>
              <a:t>                  ‘Think win win’</a:t>
            </a:r>
            <a:endParaRPr lang="en-GB" dirty="0">
              <a:solidFill>
                <a:srgbClr val="7030A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100" dirty="0" smtClean="0">
                <a:latin typeface="SassoonCRInfantMedium" panose="02000603020000020003" pitchFamily="2" charset="0"/>
              </a:rPr>
              <a:t>This video gives some examples of how you can adopt this habit into your everyday life:-</a:t>
            </a:r>
          </a:p>
          <a:p>
            <a:pPr marL="0" indent="0">
              <a:buNone/>
            </a:pPr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www.youtube.com/watch?v=QfDG3_fArbo</a:t>
            </a:r>
            <a:endParaRPr lang="en-GB" sz="21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100" u="sng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Task</a:t>
            </a:r>
            <a:r>
              <a:rPr lang="en-GB" sz="2100" dirty="0" smtClean="0">
                <a:latin typeface="SassoonCRInfantMedium" panose="02000603020000020003" pitchFamily="2" charset="0"/>
              </a:rPr>
              <a:t>:- Your task is to use this habit at some point this week.</a:t>
            </a:r>
          </a:p>
          <a:p>
            <a:pPr marL="0" indent="0">
              <a:buNone/>
            </a:pPr>
            <a:endParaRPr lang="en-GB" sz="2100" dirty="0">
              <a:latin typeface="SassoonCRInfantMedium" panose="02000603020000020003" pitchFamily="2" charset="0"/>
            </a:endParaRPr>
          </a:p>
        </p:txBody>
      </p:sp>
      <p:pic>
        <p:nvPicPr>
          <p:cNvPr id="1026" name="Picture 2" descr="C:\Users\marianne.docherty\AppData\Local\Microsoft\Windows\INetCache\IE\M9SR5U1H\habits_hand_tagxedo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92696"/>
            <a:ext cx="998300" cy="8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ianne.docherty\AppData\Local\Microsoft\Windows\INetCache\IE\M9SR5U1H\7_habits_posters_thumbnail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1152128" cy="8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ianne.docherty\AppData\Local\Microsoft\Windows\INetCache\IE\PD7VUD0M\leader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230425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2808</TotalTime>
  <Words>897</Words>
  <Application>Microsoft Office PowerPoint</Application>
  <PresentationFormat>On-screen Show (4:3)</PresentationFormat>
  <Paragraphs>112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Pushpin</vt:lpstr>
      <vt:lpstr>Thursday 14-5-20</vt:lpstr>
      <vt:lpstr>Today’s Timetable</vt:lpstr>
      <vt:lpstr>Daily Exercise </vt:lpstr>
      <vt:lpstr>A little bit of French to start the day  </vt:lpstr>
      <vt:lpstr>Morning Starter</vt:lpstr>
      <vt:lpstr>Maths Lesson</vt:lpstr>
      <vt:lpstr>Grammar</vt:lpstr>
      <vt:lpstr>Writing</vt:lpstr>
      <vt:lpstr>Health and Wellbeing</vt:lpstr>
      <vt:lpstr>French   </vt:lpstr>
      <vt:lpstr>Paris</vt:lpstr>
      <vt:lpstr>A prayer to end our day</vt:lpstr>
      <vt:lpstr>Well done!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24-3-20</dc:title>
  <dc:creator>Marianne Docherty</dc:creator>
  <cp:lastModifiedBy>Marianne Docherty</cp:lastModifiedBy>
  <cp:revision>127</cp:revision>
  <dcterms:created xsi:type="dcterms:W3CDTF">2020-03-23T22:24:08Z</dcterms:created>
  <dcterms:modified xsi:type="dcterms:W3CDTF">2020-05-13T18:08:14Z</dcterms:modified>
</cp:coreProperties>
</file>