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0"/>
  </p:notesMasterIdLst>
  <p:sldIdLst>
    <p:sldId id="256" r:id="rId2"/>
    <p:sldId id="266" r:id="rId3"/>
    <p:sldId id="263" r:id="rId4"/>
    <p:sldId id="258" r:id="rId5"/>
    <p:sldId id="264" r:id="rId6"/>
    <p:sldId id="268" r:id="rId7"/>
    <p:sldId id="267"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56" y="-4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AE9E0-1960-4C64-8A3E-AB60B72511E5}" type="datetimeFigureOut">
              <a:rPr lang="en-GB" smtClean="0"/>
              <a:t>13/05/2020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F320A-69C6-42B7-B01E-5838488FB4DE}" type="slidenum">
              <a:rPr lang="en-GB" smtClean="0"/>
              <a:t>‹#›</a:t>
            </a:fld>
            <a:endParaRPr lang="en-GB"/>
          </a:p>
        </p:txBody>
      </p:sp>
    </p:spTree>
    <p:extLst>
      <p:ext uri="{BB962C8B-B14F-4D97-AF65-F5344CB8AC3E}">
        <p14:creationId xmlns:p14="http://schemas.microsoft.com/office/powerpoint/2010/main" val="142944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2F320A-69C6-42B7-B01E-5838488FB4DE}" type="slidenum">
              <a:rPr lang="en-GB" smtClean="0"/>
              <a:t>1</a:t>
            </a:fld>
            <a:endParaRPr lang="en-GB"/>
          </a:p>
        </p:txBody>
      </p:sp>
    </p:spTree>
    <p:extLst>
      <p:ext uri="{BB962C8B-B14F-4D97-AF65-F5344CB8AC3E}">
        <p14:creationId xmlns:p14="http://schemas.microsoft.com/office/powerpoint/2010/main" val="3083329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24FD3-DA4C-4A0E-81F8-6ECB430FA298}"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524FD3-DA4C-4A0E-81F8-6ECB430FA298}"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524FD3-DA4C-4A0E-81F8-6ECB430FA298}" type="datetimeFigureOut">
              <a:rPr lang="en-GB" smtClean="0"/>
              <a:t>13/05/2020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524FD3-DA4C-4A0E-81F8-6ECB430FA298}" type="datetimeFigureOut">
              <a:rPr lang="en-GB" smtClean="0"/>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24FD3-DA4C-4A0E-81F8-6ECB430FA298}" type="datetimeFigureOut">
              <a:rPr lang="en-GB" smtClean="0"/>
              <a:t>13/05/2020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64524FD3-DA4C-4A0E-81F8-6ECB430FA298}" type="datetimeFigureOut">
              <a:rPr lang="en-GB" smtClean="0"/>
              <a:t>13/05/2020</a:t>
            </a:fld>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7E743A06-F6AF-4C0E-8F0E-DA186D2E19F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zduapTwsSw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tmp"/><Relationship Id="rId4" Type="http://schemas.openxmlformats.org/officeDocument/2006/relationships/hyperlink" Target="https://www.youtube.com/watch?v=Emb2yvwAHtc"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s://www.youtube.com/watch?v=I_cn87hOCDM"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www.topmarks.co.uk/learning-to-count/helicopter-rescue" TargetMode="External"/><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lioneggfarms.co.uk/" TargetMode="External"/><Relationship Id="rId4" Type="http://schemas.openxmlformats.org/officeDocument/2006/relationships/hyperlink" Target="https://www.youtube.com/watch?v=_kIc5baCEo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7975" y="404664"/>
            <a:ext cx="8440489" cy="604867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71600" y="404664"/>
            <a:ext cx="7128792" cy="17281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83212" y="980728"/>
            <a:ext cx="7117180" cy="792087"/>
          </a:xfrm>
        </p:spPr>
        <p:txBody>
          <a:bodyPr/>
          <a:lstStyle/>
          <a:p>
            <a:pPr algn="ctr"/>
            <a:r>
              <a:rPr lang="en-GB" sz="4400" b="1" dirty="0" smtClean="0">
                <a:solidFill>
                  <a:schemeClr val="bg1"/>
                </a:solidFill>
                <a:latin typeface="Comic Sans MS" panose="030F0702030302020204" pitchFamily="66" charset="0"/>
              </a:rPr>
              <a:t>Thursday </a:t>
            </a:r>
            <a:r>
              <a:rPr lang="en-GB" sz="4400" b="1" dirty="0" smtClean="0">
                <a:solidFill>
                  <a:schemeClr val="bg1"/>
                </a:solidFill>
                <a:latin typeface="Comic Sans MS" panose="030F0702030302020204" pitchFamily="66" charset="0"/>
              </a:rPr>
              <a:t>14</a:t>
            </a:r>
            <a:r>
              <a:rPr lang="en-GB" sz="4400" b="1" baseline="30000" dirty="0" smtClean="0">
                <a:solidFill>
                  <a:schemeClr val="bg1"/>
                </a:solidFill>
                <a:latin typeface="Comic Sans MS" panose="030F0702030302020204" pitchFamily="66" charset="0"/>
              </a:rPr>
              <a:t>th</a:t>
            </a:r>
            <a:r>
              <a:rPr lang="en-GB" sz="4400" b="1" dirty="0" smtClean="0">
                <a:solidFill>
                  <a:schemeClr val="bg1"/>
                </a:solidFill>
                <a:latin typeface="Comic Sans MS" panose="030F0702030302020204" pitchFamily="66" charset="0"/>
              </a:rPr>
              <a:t> </a:t>
            </a:r>
            <a:r>
              <a:rPr lang="en-GB" sz="4400" b="1" dirty="0" smtClean="0">
                <a:solidFill>
                  <a:schemeClr val="bg1"/>
                </a:solidFill>
                <a:latin typeface="Comic Sans MS" panose="030F0702030302020204" pitchFamily="66" charset="0"/>
              </a:rPr>
              <a:t>of May</a:t>
            </a:r>
            <a:br>
              <a:rPr lang="en-GB" sz="4400" b="1" dirty="0" smtClean="0">
                <a:solidFill>
                  <a:schemeClr val="bg1"/>
                </a:solidFill>
                <a:latin typeface="Comic Sans MS" panose="030F0702030302020204" pitchFamily="66" charset="0"/>
              </a:rPr>
            </a:br>
            <a:r>
              <a:rPr lang="en-GB" sz="3200" b="1" dirty="0" smtClean="0">
                <a:solidFill>
                  <a:schemeClr val="bg1"/>
                </a:solidFill>
                <a:latin typeface="Comic Sans MS" panose="030F0702030302020204" pitchFamily="66" charset="0"/>
              </a:rPr>
              <a:t>Good Morning Primary 3!</a:t>
            </a:r>
            <a:endParaRPr lang="en-GB" sz="3200" b="1" dirty="0">
              <a:solidFill>
                <a:schemeClr val="bg1"/>
              </a:solidFill>
              <a:latin typeface="Comic Sans MS" panose="030F0702030302020204" pitchFamily="66" charset="0"/>
            </a:endParaRPr>
          </a:p>
        </p:txBody>
      </p:sp>
      <p:sp>
        <p:nvSpPr>
          <p:cNvPr id="3" name="Subtitle 2"/>
          <p:cNvSpPr>
            <a:spLocks noGrp="1"/>
          </p:cNvSpPr>
          <p:nvPr>
            <p:ph type="subTitle" idx="1"/>
          </p:nvPr>
        </p:nvSpPr>
        <p:spPr>
          <a:xfrm>
            <a:off x="460375" y="1025103"/>
            <a:ext cx="8144073" cy="4968552"/>
          </a:xfrm>
        </p:spPr>
        <p:txBody>
          <a:bodyPr>
            <a:normAutofit/>
          </a:bodyPr>
          <a:lstStyle/>
          <a:p>
            <a:pPr algn="ctr"/>
            <a:endParaRPr lang="en-GB" sz="2400" b="1" dirty="0" smtClean="0">
              <a:latin typeface="Comic Sans MS" panose="030F0702030302020204" pitchFamily="66" charset="0"/>
            </a:endParaRPr>
          </a:p>
          <a:p>
            <a:pPr algn="ctr"/>
            <a:endParaRPr lang="en-GB" sz="2400" b="1" dirty="0">
              <a:latin typeface="Comic Sans MS" panose="030F0702030302020204" pitchFamily="66" charset="0"/>
            </a:endParaRPr>
          </a:p>
          <a:p>
            <a:pPr algn="ctr"/>
            <a:r>
              <a:rPr lang="en-GB" sz="3200" b="1" dirty="0" smtClean="0">
                <a:latin typeface="Comic Sans MS" panose="030F0702030302020204" pitchFamily="66" charset="0"/>
              </a:rPr>
              <a:t>Bonjour la class!  Ca </a:t>
            </a:r>
            <a:r>
              <a:rPr lang="en-GB" sz="3200" b="1" dirty="0" err="1" smtClean="0">
                <a:latin typeface="Comic Sans MS" panose="030F0702030302020204" pitchFamily="66" charset="0"/>
              </a:rPr>
              <a:t>Va</a:t>
            </a:r>
            <a:r>
              <a:rPr lang="en-GB" sz="3200" b="1" dirty="0" smtClean="0">
                <a:latin typeface="Comic Sans MS" panose="030F0702030302020204" pitchFamily="66" charset="0"/>
              </a:rPr>
              <a:t>?</a:t>
            </a:r>
          </a:p>
          <a:p>
            <a:pPr algn="ctr"/>
            <a:r>
              <a:rPr lang="en-GB" sz="2800" dirty="0" err="1" smtClean="0">
                <a:latin typeface="Comic Sans MS" panose="030F0702030302020204" pitchFamily="66" charset="0"/>
              </a:rPr>
              <a:t>Aujourd’hui</a:t>
            </a:r>
            <a:r>
              <a:rPr lang="en-GB" sz="2800" dirty="0" smtClean="0">
                <a:latin typeface="Comic Sans MS" panose="030F0702030302020204" pitchFamily="66" charset="0"/>
              </a:rPr>
              <a:t> </a:t>
            </a:r>
            <a:r>
              <a:rPr lang="en-GB" sz="2800" dirty="0" err="1" smtClean="0">
                <a:latin typeface="Comic Sans MS" panose="030F0702030302020204" pitchFamily="66" charset="0"/>
              </a:rPr>
              <a:t>c’est</a:t>
            </a:r>
            <a:r>
              <a:rPr lang="en-GB" sz="2800" dirty="0" smtClean="0">
                <a:latin typeface="Comic Sans MS" panose="030F0702030302020204" pitchFamily="66" charset="0"/>
              </a:rPr>
              <a:t> </a:t>
            </a:r>
            <a:r>
              <a:rPr lang="en-GB" sz="2800" b="1" dirty="0" smtClean="0">
                <a:latin typeface="Comic Sans MS" panose="030F0702030302020204" pitchFamily="66" charset="0"/>
              </a:rPr>
              <a:t>(J……..) </a:t>
            </a:r>
            <a:r>
              <a:rPr lang="en-GB" sz="2800" dirty="0" smtClean="0">
                <a:latin typeface="Comic Sans MS" panose="030F0702030302020204" pitchFamily="66" charset="0"/>
              </a:rPr>
              <a:t>14</a:t>
            </a:r>
            <a:r>
              <a:rPr lang="en-GB" sz="2800" baseline="30000" dirty="0" smtClean="0">
                <a:latin typeface="Comic Sans MS" panose="030F0702030302020204" pitchFamily="66" charset="0"/>
              </a:rPr>
              <a:t>th</a:t>
            </a:r>
            <a:r>
              <a:rPr lang="en-GB" sz="2800" dirty="0" smtClean="0">
                <a:latin typeface="Comic Sans MS" panose="030F0702030302020204" pitchFamily="66" charset="0"/>
              </a:rPr>
              <a:t> </a:t>
            </a:r>
            <a:r>
              <a:rPr lang="en-GB" sz="2800" b="1" dirty="0" smtClean="0">
                <a:latin typeface="Comic Sans MS" panose="030F0702030302020204" pitchFamily="66" charset="0"/>
              </a:rPr>
              <a:t>(M…….) </a:t>
            </a:r>
            <a:r>
              <a:rPr lang="en-GB" sz="2800" dirty="0" smtClean="0">
                <a:latin typeface="Comic Sans MS" panose="030F0702030302020204" pitchFamily="66" charset="0"/>
              </a:rPr>
              <a:t>2020. </a:t>
            </a:r>
          </a:p>
          <a:p>
            <a:pPr algn="ctr"/>
            <a:endParaRPr lang="en-GB" dirty="0" smtClean="0">
              <a:latin typeface="Comic Sans MS" panose="030F0702030302020204" pitchFamily="66" charset="0"/>
            </a:endParaRPr>
          </a:p>
          <a:p>
            <a:pPr algn="ctr"/>
            <a:r>
              <a:rPr lang="en-GB" dirty="0" smtClean="0">
                <a:latin typeface="Comic Sans MS" panose="030F0702030302020204" pitchFamily="66" charset="0"/>
              </a:rPr>
              <a:t>In class, we got really good at our French colours. </a:t>
            </a:r>
          </a:p>
          <a:p>
            <a:pPr algn="ctr"/>
            <a:r>
              <a:rPr lang="en-GB" dirty="0" smtClean="0">
                <a:latin typeface="Comic Sans MS" panose="030F0702030302020204" pitchFamily="66" charset="0"/>
              </a:rPr>
              <a:t>Watch this short video to refresh your memory: </a:t>
            </a:r>
          </a:p>
          <a:p>
            <a:pPr algn="ctr"/>
            <a:r>
              <a:rPr lang="en-GB" dirty="0">
                <a:hlinkClick r:id="rId3"/>
              </a:rPr>
              <a:t>https://</a:t>
            </a:r>
            <a:r>
              <a:rPr lang="en-GB" dirty="0" smtClean="0">
                <a:hlinkClick r:id="rId3"/>
              </a:rPr>
              <a:t>www.youtube.com/watch?v=zduapTwsSwA</a:t>
            </a:r>
            <a:endParaRPr lang="en-GB" dirty="0" smtClean="0"/>
          </a:p>
          <a:p>
            <a:pPr algn="ctr"/>
            <a:endParaRPr lang="en-GB" dirty="0">
              <a:latin typeface="Comic Sans MS" panose="030F0702030302020204" pitchFamily="66" charset="0"/>
            </a:endParaRPr>
          </a:p>
          <a:p>
            <a:pPr algn="ctr"/>
            <a:endParaRPr lang="en-GB" dirty="0">
              <a:latin typeface="Comic Sans MS" panose="030F0702030302020204" pitchFamily="66"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C:\Users\jenna.mclean\Desktop\french colou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408" y="5093543"/>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00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166" y="313270"/>
            <a:ext cx="7125113" cy="924475"/>
          </a:xfrm>
        </p:spPr>
        <p:txBody>
          <a:bodyPr/>
          <a:lstStyle/>
          <a:p>
            <a:pPr algn="ctr"/>
            <a:r>
              <a:rPr lang="en-GB" sz="4000" b="1" u="sng" dirty="0" smtClean="0">
                <a:latin typeface="Comic Sans MS" panose="030F0702030302020204" pitchFamily="66" charset="0"/>
              </a:rPr>
              <a:t>Literacy</a:t>
            </a:r>
            <a:endParaRPr lang="en-GB" sz="4000" b="1" u="sng" dirty="0">
              <a:latin typeface="Comic Sans MS" panose="030F0702030302020204" pitchFamily="66" charset="0"/>
            </a:endParaRPr>
          </a:p>
        </p:txBody>
      </p:sp>
      <p:sp>
        <p:nvSpPr>
          <p:cNvPr id="3" name="Content Placeholder 2"/>
          <p:cNvSpPr>
            <a:spLocks noGrp="1"/>
          </p:cNvSpPr>
          <p:nvPr>
            <p:ph idx="1"/>
          </p:nvPr>
        </p:nvSpPr>
        <p:spPr>
          <a:xfrm>
            <a:off x="1009443" y="2636912"/>
            <a:ext cx="7125112" cy="3221886"/>
          </a:xfrm>
        </p:spPr>
        <p:txBody>
          <a:bodyPr/>
          <a:lstStyle/>
          <a:p>
            <a:endParaRPr lang="en-GB" dirty="0"/>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6474" y="952680"/>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08204" y="1199345"/>
            <a:ext cx="7187171" cy="707886"/>
          </a:xfrm>
          <a:prstGeom prst="rect">
            <a:avLst/>
          </a:prstGeom>
          <a:noFill/>
        </p:spPr>
        <p:txBody>
          <a:bodyPr wrap="square" rtlCol="0">
            <a:spAutoFit/>
          </a:bodyPr>
          <a:lstStyle/>
          <a:p>
            <a:r>
              <a:rPr lang="en-GB" sz="2000" b="1" dirty="0" smtClean="0">
                <a:latin typeface="Comic Sans MS" panose="030F0702030302020204" pitchFamily="66" charset="0"/>
              </a:rPr>
              <a:t>We are learning to </a:t>
            </a:r>
            <a:r>
              <a:rPr lang="en-GB" sz="2000" b="1" dirty="0" smtClean="0">
                <a:latin typeface="Comic Sans MS" panose="030F0702030302020204" pitchFamily="66" charset="0"/>
              </a:rPr>
              <a:t>read and spell this weeks common words.</a:t>
            </a:r>
            <a:endParaRPr lang="en-GB" sz="2000" b="1" dirty="0">
              <a:latin typeface="Comic Sans MS" panose="030F0702030302020204" pitchFamily="66" charset="0"/>
            </a:endParaRPr>
          </a:p>
        </p:txBody>
      </p:sp>
      <p:sp>
        <p:nvSpPr>
          <p:cNvPr id="7" name="Rectangle 6"/>
          <p:cNvSpPr/>
          <p:nvPr/>
        </p:nvSpPr>
        <p:spPr>
          <a:xfrm>
            <a:off x="125699" y="1907231"/>
            <a:ext cx="8769675" cy="47516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600" dirty="0"/>
          </a:p>
        </p:txBody>
      </p:sp>
      <p:sp>
        <p:nvSpPr>
          <p:cNvPr id="9" name="TextBox 8"/>
          <p:cNvSpPr txBox="1"/>
          <p:nvPr/>
        </p:nvSpPr>
        <p:spPr>
          <a:xfrm>
            <a:off x="125699" y="1846121"/>
            <a:ext cx="5310397" cy="338554"/>
          </a:xfrm>
          <a:prstGeom prst="rect">
            <a:avLst/>
          </a:prstGeom>
          <a:noFill/>
        </p:spPr>
        <p:txBody>
          <a:bodyPr wrap="square" rtlCol="0">
            <a:spAutoFit/>
          </a:bodyPr>
          <a:lstStyle/>
          <a:p>
            <a:endParaRPr lang="en-GB" sz="1600" b="1" dirty="0">
              <a:latin typeface="Comic Sans MS" panose="030F0702030302020204" pitchFamily="66" charset="0"/>
            </a:endParaRPr>
          </a:p>
        </p:txBody>
      </p:sp>
      <p:sp>
        <p:nvSpPr>
          <p:cNvPr id="5" name="TextBox 4"/>
          <p:cNvSpPr txBox="1"/>
          <p:nvPr/>
        </p:nvSpPr>
        <p:spPr>
          <a:xfrm>
            <a:off x="323528" y="2167856"/>
            <a:ext cx="8352928" cy="4493538"/>
          </a:xfrm>
          <a:prstGeom prst="rect">
            <a:avLst/>
          </a:prstGeom>
          <a:noFill/>
        </p:spPr>
        <p:txBody>
          <a:bodyPr wrap="square" rtlCol="0">
            <a:spAutoFit/>
          </a:bodyPr>
          <a:lstStyle/>
          <a:p>
            <a:pPr algn="ctr"/>
            <a:r>
              <a:rPr lang="en-GB" sz="2600" dirty="0">
                <a:latin typeface="Comic Sans MS" panose="030F0702030302020204" pitchFamily="66" charset="0"/>
              </a:rPr>
              <a:t>Join in with Mr Mc and sing Boom Shake the Alphabet.</a:t>
            </a:r>
          </a:p>
          <a:p>
            <a:pPr algn="ctr"/>
            <a:r>
              <a:rPr lang="en-GB" sz="2600" dirty="0">
                <a:latin typeface="Comic Sans MS" panose="030F0702030302020204" pitchFamily="66" charset="0"/>
                <a:hlinkClick r:id="rId4"/>
              </a:rPr>
              <a:t>https://</a:t>
            </a:r>
            <a:r>
              <a:rPr lang="en-GB" sz="2600" dirty="0" smtClean="0">
                <a:latin typeface="Comic Sans MS" panose="030F0702030302020204" pitchFamily="66" charset="0"/>
                <a:hlinkClick r:id="rId4"/>
              </a:rPr>
              <a:t>www.youtube.com/watch?v=Emb2yvwAHtc</a:t>
            </a:r>
            <a:endParaRPr lang="en-GB" sz="2600" dirty="0" smtClean="0">
              <a:latin typeface="Comic Sans MS" panose="030F0702030302020204" pitchFamily="66" charset="0"/>
            </a:endParaRPr>
          </a:p>
          <a:p>
            <a:pPr algn="ctr"/>
            <a:endParaRPr lang="en-GB" sz="2600" dirty="0">
              <a:latin typeface="Comic Sans MS" panose="030F0702030302020204" pitchFamily="66" charset="0"/>
            </a:endParaRPr>
          </a:p>
          <a:p>
            <a:pPr algn="ctr"/>
            <a:endParaRPr lang="en-GB" sz="2600" dirty="0" smtClean="0">
              <a:latin typeface="Comic Sans MS" panose="030F0702030302020204" pitchFamily="66" charset="0"/>
            </a:endParaRPr>
          </a:p>
          <a:p>
            <a:pPr algn="ctr"/>
            <a:endParaRPr lang="en-GB" sz="2600" dirty="0">
              <a:latin typeface="Comic Sans MS" panose="030F0702030302020204" pitchFamily="66" charset="0"/>
            </a:endParaRPr>
          </a:p>
          <a:p>
            <a:pPr algn="ctr"/>
            <a:endParaRPr lang="en-GB" sz="2600" dirty="0">
              <a:latin typeface="Comic Sans MS" panose="030F0702030302020204" pitchFamily="66" charset="0"/>
            </a:endParaRPr>
          </a:p>
          <a:p>
            <a:pPr algn="ctr"/>
            <a:endParaRPr lang="en-GB" sz="2600" dirty="0" smtClean="0">
              <a:latin typeface="Comic Sans MS" panose="030F0702030302020204" pitchFamily="66" charset="0"/>
            </a:endParaRPr>
          </a:p>
          <a:p>
            <a:pPr algn="ctr"/>
            <a:r>
              <a:rPr lang="en-GB" sz="2600" b="1" u="sng" dirty="0" smtClean="0">
                <a:latin typeface="Comic Sans MS" panose="030F0702030302020204" pitchFamily="66" charset="0"/>
              </a:rPr>
              <a:t>Activity</a:t>
            </a:r>
            <a:r>
              <a:rPr lang="en-GB" sz="2600" dirty="0" smtClean="0">
                <a:latin typeface="Comic Sans MS" panose="030F0702030302020204" pitchFamily="66" charset="0"/>
              </a:rPr>
              <a:t> – Can you remember what a vowel is? Write out your common words and underline each vowel with a coloured pencil. </a:t>
            </a:r>
            <a:endParaRPr lang="en-GB" sz="2600" dirty="0">
              <a:latin typeface="Comic Sans MS" panose="030F0702030302020204" pitchFamily="66" charset="0"/>
            </a:endParaRPr>
          </a:p>
        </p:txBody>
      </p:sp>
      <p:pic>
        <p:nvPicPr>
          <p:cNvPr id="15" name="Picture 14"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368" y="3459247"/>
            <a:ext cx="3024336" cy="1910756"/>
          </a:xfrm>
          <a:prstGeom prst="rect">
            <a:avLst/>
          </a:prstGeom>
        </p:spPr>
      </p:pic>
    </p:spTree>
    <p:extLst>
      <p:ext uri="{BB962C8B-B14F-4D97-AF65-F5344CB8AC3E}">
        <p14:creationId xmlns:p14="http://schemas.microsoft.com/office/powerpoint/2010/main" val="2960732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7975" y="1700808"/>
            <a:ext cx="8587401" cy="1800200"/>
          </a:xfrm>
          <a:prstGeom prst="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1009442" y="312739"/>
            <a:ext cx="7125113" cy="595981"/>
          </a:xfrm>
        </p:spPr>
        <p:txBody>
          <a:bodyPr>
            <a:noAutofit/>
          </a:bodyPr>
          <a:lstStyle/>
          <a:p>
            <a:pPr algn="ctr"/>
            <a:r>
              <a:rPr lang="en-GB" sz="4400" b="1" u="sng" dirty="0" smtClean="0">
                <a:latin typeface="Comic Sans MS" panose="030F0702030302020204" pitchFamily="66" charset="0"/>
              </a:rPr>
              <a:t>Writing</a:t>
            </a:r>
            <a:endParaRPr lang="en-GB" sz="4400" b="1" u="sng" dirty="0">
              <a:latin typeface="Comic Sans MS" panose="030F0702030302020204" pitchFamily="66" charset="0"/>
            </a:endParaRPr>
          </a:p>
        </p:txBody>
      </p:sp>
      <p:sp>
        <p:nvSpPr>
          <p:cNvPr id="13" name="Rectangle 12"/>
          <p:cNvSpPr/>
          <p:nvPr/>
        </p:nvSpPr>
        <p:spPr>
          <a:xfrm>
            <a:off x="307975" y="3356992"/>
            <a:ext cx="8587401" cy="35010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600" dirty="0"/>
          </a:p>
        </p:txBody>
      </p:sp>
      <p:sp>
        <p:nvSpPr>
          <p:cNvPr id="3" name="Content Placeholder 2"/>
          <p:cNvSpPr>
            <a:spLocks noGrp="1"/>
          </p:cNvSpPr>
          <p:nvPr>
            <p:ph idx="1"/>
          </p:nvPr>
        </p:nvSpPr>
        <p:spPr>
          <a:xfrm>
            <a:off x="1144836" y="936241"/>
            <a:ext cx="6413503" cy="677416"/>
          </a:xfrm>
        </p:spPr>
        <p:txBody>
          <a:bodyPr>
            <a:noAutofit/>
          </a:bodyPr>
          <a:lstStyle/>
          <a:p>
            <a:pPr marL="0" indent="0">
              <a:buNone/>
            </a:pPr>
            <a:r>
              <a:rPr lang="en-GB" sz="2000" b="1" dirty="0" smtClean="0">
                <a:latin typeface="Comic Sans MS" panose="030F0702030302020204" pitchFamily="66" charset="0"/>
              </a:rPr>
              <a:t>LI: We are learning to </a:t>
            </a:r>
            <a:r>
              <a:rPr lang="en-GB" sz="2000" b="1" dirty="0" smtClean="0">
                <a:latin typeface="Comic Sans MS" panose="030F0702030302020204" pitchFamily="66" charset="0"/>
              </a:rPr>
              <a:t>write a blurb.</a:t>
            </a:r>
            <a:endParaRPr lang="en-GB" sz="2000" b="1" dirty="0" smtClean="0">
              <a:latin typeface="Comic Sans MS" panose="030F0702030302020204" pitchFamily="66"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8300" y="687388"/>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7250" y="4824739"/>
            <a:ext cx="11239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612775" y="1700808"/>
            <a:ext cx="8135689" cy="1846659"/>
          </a:xfrm>
          <a:prstGeom prst="rect">
            <a:avLst/>
          </a:prstGeom>
          <a:noFill/>
        </p:spPr>
        <p:txBody>
          <a:bodyPr wrap="square" rtlCol="0">
            <a:spAutoFit/>
          </a:bodyPr>
          <a:lstStyle/>
          <a:p>
            <a:pPr algn="ctr">
              <a:lnSpc>
                <a:spcPct val="150000"/>
              </a:lnSpc>
            </a:pPr>
            <a:r>
              <a:rPr lang="en-GB" sz="2000" dirty="0" smtClean="0">
                <a:latin typeface="Comic Sans MS" panose="030F0702030302020204" pitchFamily="66" charset="0"/>
              </a:rPr>
              <a:t>Most books have a blurb on the back cover. </a:t>
            </a:r>
            <a:r>
              <a:rPr lang="en-GB" sz="2000" b="1" dirty="0" smtClean="0">
                <a:solidFill>
                  <a:schemeClr val="accent3">
                    <a:lumMod val="75000"/>
                  </a:schemeClr>
                </a:solidFill>
                <a:latin typeface="Comic Sans MS" panose="030F0702030302020204" pitchFamily="66" charset="0"/>
              </a:rPr>
              <a:t>The blurb gives readers an idea of what the book is going to be about</a:t>
            </a:r>
            <a:r>
              <a:rPr lang="en-GB" sz="2000" dirty="0" smtClean="0">
                <a:latin typeface="Comic Sans MS" panose="030F0702030302020204" pitchFamily="66" charset="0"/>
              </a:rPr>
              <a:t>. It should encourage readers to read the book. </a:t>
            </a:r>
          </a:p>
          <a:p>
            <a:endParaRPr lang="en-GB" sz="2400" dirty="0">
              <a:latin typeface="Comic Sans MS" panose="030F0702030302020204" pitchFamily="66" charset="0"/>
            </a:endParaRPr>
          </a:p>
        </p:txBody>
      </p:sp>
      <p:sp>
        <p:nvSpPr>
          <p:cNvPr id="10" name="TextBox 9"/>
          <p:cNvSpPr txBox="1"/>
          <p:nvPr/>
        </p:nvSpPr>
        <p:spPr>
          <a:xfrm>
            <a:off x="612775" y="3547467"/>
            <a:ext cx="8135689" cy="3477875"/>
          </a:xfrm>
          <a:prstGeom prst="rect">
            <a:avLst/>
          </a:prstGeom>
          <a:noFill/>
        </p:spPr>
        <p:txBody>
          <a:bodyPr wrap="square" rtlCol="0">
            <a:spAutoFit/>
          </a:bodyPr>
          <a:lstStyle/>
          <a:p>
            <a:r>
              <a:rPr lang="en-GB" sz="2000" dirty="0" smtClean="0">
                <a:latin typeface="Comic Sans MS" panose="030F0702030302020204" pitchFamily="66" charset="0"/>
              </a:rPr>
              <a:t>For today’s writing task, I would like you to write a new blurb for your favourite book. Think of a blurb like a summary. You want to include important details about the book, but don’t want to spoil it for someone who hasn’t yet read it. Perhaps you could read the blurb of another book for </a:t>
            </a:r>
            <a:r>
              <a:rPr lang="en-GB" sz="2000" b="1" dirty="0" smtClean="0">
                <a:solidFill>
                  <a:schemeClr val="accent1">
                    <a:lumMod val="60000"/>
                    <a:lumOff val="40000"/>
                  </a:schemeClr>
                </a:solidFill>
                <a:latin typeface="Comic Sans MS" panose="030F0702030302020204" pitchFamily="66" charset="0"/>
              </a:rPr>
              <a:t>inspiration</a:t>
            </a:r>
            <a:r>
              <a:rPr lang="en-GB" sz="2000" dirty="0" smtClean="0">
                <a:latin typeface="Comic Sans MS" panose="030F0702030302020204" pitchFamily="66" charset="0"/>
              </a:rPr>
              <a:t>. </a:t>
            </a:r>
          </a:p>
          <a:p>
            <a:endParaRPr lang="en-GB" sz="2000" dirty="0">
              <a:latin typeface="Comic Sans MS" panose="030F0702030302020204" pitchFamily="66" charset="0"/>
            </a:endParaRPr>
          </a:p>
          <a:p>
            <a:r>
              <a:rPr lang="en-GB" sz="2000" b="1" u="sng" dirty="0" smtClean="0">
                <a:latin typeface="Comic Sans MS" panose="030F0702030302020204" pitchFamily="66" charset="0"/>
              </a:rPr>
              <a:t>Your blurb must include:</a:t>
            </a:r>
          </a:p>
          <a:p>
            <a:pPr marL="342900" indent="-342900">
              <a:buFont typeface="Wingdings" panose="05000000000000000000" pitchFamily="2" charset="2"/>
              <a:buChar char="q"/>
            </a:pPr>
            <a:r>
              <a:rPr lang="en-GB" sz="2000" dirty="0" smtClean="0">
                <a:latin typeface="Comic Sans MS" panose="030F0702030302020204" pitchFamily="66" charset="0"/>
              </a:rPr>
              <a:t>4 or 5 sentences</a:t>
            </a:r>
          </a:p>
          <a:p>
            <a:pPr marL="342900" indent="-342900">
              <a:buFont typeface="Wingdings" panose="05000000000000000000" pitchFamily="2" charset="2"/>
              <a:buChar char="q"/>
            </a:pPr>
            <a:r>
              <a:rPr lang="en-GB" sz="2000" dirty="0" smtClean="0">
                <a:latin typeface="Comic Sans MS" panose="030F0702030302020204" pitchFamily="66" charset="0"/>
              </a:rPr>
              <a:t>Capital letters, full stops and finger spaces</a:t>
            </a:r>
          </a:p>
          <a:p>
            <a:pPr marL="342900" indent="-342900">
              <a:buFont typeface="Wingdings" panose="05000000000000000000" pitchFamily="2" charset="2"/>
              <a:buChar char="q"/>
            </a:pPr>
            <a:r>
              <a:rPr lang="en-GB" sz="2000" dirty="0" smtClean="0">
                <a:latin typeface="Comic Sans MS" panose="030F0702030302020204" pitchFamily="66" charset="0"/>
              </a:rPr>
              <a:t>The main parts of the book/ characters.  </a:t>
            </a:r>
          </a:p>
          <a:p>
            <a:endParaRPr lang="en-GB" sz="2000" dirty="0">
              <a:latin typeface="Comic Sans MS" panose="030F0702030302020204" pitchFamily="66" charset="0"/>
            </a:endParaRPr>
          </a:p>
        </p:txBody>
      </p:sp>
      <p:pic>
        <p:nvPicPr>
          <p:cNvPr id="3074" name="Picture 2" descr="C:\Users\jenna.mclean\Desktop\blur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6936" y="160338"/>
            <a:ext cx="2782954" cy="155180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enna.mclean\Desktop\blurb boo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1046" y="5286404"/>
            <a:ext cx="2376330" cy="118816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347407" y="364222"/>
            <a:ext cx="2059664" cy="646331"/>
          </a:xfrm>
          <a:prstGeom prst="rect">
            <a:avLst/>
          </a:prstGeom>
          <a:noFill/>
        </p:spPr>
        <p:txBody>
          <a:bodyPr wrap="squar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Blurb</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643841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574" y="531478"/>
            <a:ext cx="6226851" cy="924475"/>
          </a:xfrm>
        </p:spPr>
        <p:txBody>
          <a:bodyPr>
            <a:noAutofit/>
          </a:bodyPr>
          <a:lstStyle/>
          <a:p>
            <a:pPr algn="ctr"/>
            <a:r>
              <a:rPr lang="en-GB" sz="3600" b="1" u="sng" dirty="0" smtClean="0">
                <a:latin typeface="Comic Sans MS" panose="030F0702030302020204" pitchFamily="66" charset="0"/>
              </a:rPr>
              <a:t>Numeracy – Warm Up </a:t>
            </a:r>
            <a:endParaRPr lang="en-GB" sz="3600" b="1" dirty="0"/>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1560" y="119675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28360" y="1515425"/>
            <a:ext cx="6804080" cy="400110"/>
          </a:xfrm>
          <a:prstGeom prst="rect">
            <a:avLst/>
          </a:prstGeom>
          <a:noFill/>
        </p:spPr>
        <p:txBody>
          <a:bodyPr wrap="square" rtlCol="0">
            <a:spAutoFit/>
          </a:bodyPr>
          <a:lstStyle/>
          <a:p>
            <a:r>
              <a:rPr lang="en-GB" sz="2000" b="1" dirty="0" smtClean="0">
                <a:latin typeface="Comic Sans MS" panose="030F0702030302020204" pitchFamily="66" charset="0"/>
              </a:rPr>
              <a:t>LI: We are </a:t>
            </a:r>
            <a:r>
              <a:rPr lang="en-GB" sz="2000" b="1" dirty="0" smtClean="0">
                <a:latin typeface="Comic Sans MS" panose="030F0702030302020204" pitchFamily="66" charset="0"/>
              </a:rPr>
              <a:t>learning to count in 3s.</a:t>
            </a:r>
            <a:endParaRPr lang="en-GB" sz="2000" b="1" dirty="0">
              <a:latin typeface="Comic Sans MS" panose="030F0702030302020204" pitchFamily="66" charset="0"/>
            </a:endParaRPr>
          </a:p>
        </p:txBody>
      </p:sp>
      <p:sp>
        <p:nvSpPr>
          <p:cNvPr id="8" name="Rectangle 7"/>
          <p:cNvSpPr/>
          <p:nvPr/>
        </p:nvSpPr>
        <p:spPr>
          <a:xfrm>
            <a:off x="333094" y="2276872"/>
            <a:ext cx="8562282" cy="42484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7" name="TextBox 6"/>
          <p:cNvSpPr txBox="1"/>
          <p:nvPr/>
        </p:nvSpPr>
        <p:spPr>
          <a:xfrm>
            <a:off x="611560" y="2415948"/>
            <a:ext cx="7920880" cy="3970318"/>
          </a:xfrm>
          <a:prstGeom prst="rect">
            <a:avLst/>
          </a:prstGeom>
          <a:noFill/>
        </p:spPr>
        <p:txBody>
          <a:bodyPr wrap="square" rtlCol="0">
            <a:spAutoFit/>
          </a:bodyPr>
          <a:lstStyle/>
          <a:p>
            <a:pPr algn="ctr"/>
            <a:r>
              <a:rPr lang="en-GB" sz="3200" b="1" dirty="0" smtClean="0">
                <a:latin typeface="Comic Sans MS" panose="030F0702030302020204" pitchFamily="66" charset="0"/>
              </a:rPr>
              <a:t>Counting by Threes – Scratch Garden </a:t>
            </a:r>
            <a:endParaRPr lang="en-GB" sz="3200" b="1" dirty="0" smtClean="0">
              <a:latin typeface="Comic Sans MS" panose="030F0702030302020204" pitchFamily="66" charset="0"/>
            </a:endParaRPr>
          </a:p>
          <a:p>
            <a:pPr algn="ctr"/>
            <a:endParaRPr lang="en-GB" sz="2800" b="1" dirty="0" smtClean="0">
              <a:latin typeface="Comic Sans MS" panose="030F0702030302020204" pitchFamily="66" charset="0"/>
            </a:endParaRPr>
          </a:p>
          <a:p>
            <a:pPr algn="ctr"/>
            <a:endParaRPr lang="en-GB" sz="2800" b="1" dirty="0" smtClean="0">
              <a:latin typeface="Comic Sans MS" panose="030F0702030302020204" pitchFamily="66" charset="0"/>
            </a:endParaRPr>
          </a:p>
          <a:p>
            <a:pPr algn="ctr"/>
            <a:endParaRPr lang="en-GB" sz="2800" b="1" dirty="0" smtClean="0">
              <a:latin typeface="Comic Sans MS" panose="030F0702030302020204" pitchFamily="66" charset="0"/>
            </a:endParaRPr>
          </a:p>
          <a:p>
            <a:pPr algn="ctr"/>
            <a:endParaRPr lang="en-GB" sz="2800" b="1" dirty="0" smtClean="0">
              <a:latin typeface="Comic Sans MS" panose="030F0702030302020204" pitchFamily="66" charset="0"/>
            </a:endParaRPr>
          </a:p>
          <a:p>
            <a:pPr algn="ctr"/>
            <a:endParaRPr lang="en-GB" sz="2800" b="1" dirty="0">
              <a:latin typeface="Comic Sans MS" panose="030F0702030302020204" pitchFamily="66" charset="0"/>
            </a:endParaRPr>
          </a:p>
          <a:p>
            <a:pPr algn="ctr"/>
            <a:endParaRPr lang="en-GB" sz="2800" b="1" dirty="0" smtClean="0">
              <a:latin typeface="Comic Sans MS" panose="030F0702030302020204" pitchFamily="66" charset="0"/>
            </a:endParaRPr>
          </a:p>
          <a:p>
            <a:pPr algn="ctr"/>
            <a:endParaRPr lang="en-GB" sz="2800" b="1" dirty="0" smtClean="0">
              <a:latin typeface="Comic Sans MS" panose="030F0702030302020204" pitchFamily="66" charset="0"/>
            </a:endParaRPr>
          </a:p>
          <a:p>
            <a:pPr algn="ctr"/>
            <a:r>
              <a:rPr lang="en-GB" sz="2400" dirty="0">
                <a:latin typeface="Comic Sans MS" panose="030F0702030302020204" pitchFamily="66" charset="0"/>
                <a:hlinkClick r:id="rId4"/>
              </a:rPr>
              <a:t>https://www.youtube.com/watch?v=I_cn87hOCDM</a:t>
            </a:r>
            <a:endParaRPr lang="en-GB" sz="2400" b="1" dirty="0" smtClean="0">
              <a:latin typeface="Comic Sans MS" panose="030F0702030302020204" pitchFamily="66" charset="0"/>
            </a:endParaRPr>
          </a:p>
        </p:txBody>
      </p:sp>
      <p:sp>
        <p:nvSpPr>
          <p:cNvPr id="9" name="AutoShape 2" descr="Image result for counting in 2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755576" y="5157192"/>
            <a:ext cx="5328592" cy="369332"/>
          </a:xfrm>
          <a:prstGeom prst="rect">
            <a:avLst/>
          </a:prstGeom>
          <a:noFill/>
        </p:spPr>
        <p:txBody>
          <a:bodyPr wrap="square" rtlCol="0">
            <a:spAutoFit/>
          </a:bodyPr>
          <a:lstStyle/>
          <a:p>
            <a:endParaRPr lang="en-GB" dirty="0">
              <a:latin typeface="Comic Sans MS" panose="030F0702030302020204" pitchFamily="66" charset="0"/>
            </a:endParaRPr>
          </a:p>
        </p:txBody>
      </p:sp>
      <p:pic>
        <p:nvPicPr>
          <p:cNvPr id="1026" name="Picture 2" descr="C:\Users\jenna.mclean\Desktop\countin 3s.jf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3050120"/>
            <a:ext cx="4824958" cy="27019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adding cartoon"/>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550" b="98543" l="2667" r="98267">
                        <a14:foregroundMark x1="67600" y1="31876" x2="58800" y2="50273"/>
                        <a14:foregroundMark x1="84400" y1="32423" x2="68000" y2="50273"/>
                        <a14:foregroundMark x1="84000" y1="50820" x2="75600" y2="21494"/>
                        <a14:foregroundMark x1="69733" y1="29508" x2="57467" y2="44444"/>
                        <a14:foregroundMark x1="58800" y1="26594" x2="65467" y2="51913"/>
                        <a14:foregroundMark x1="85733" y1="32969" x2="60000" y2="38798"/>
                        <a14:foregroundMark x1="81067" y1="27869" x2="57467" y2="46812"/>
                      </a14:backgroundRemoval>
                    </a14:imgEffect>
                  </a14:imgLayer>
                </a14:imgProps>
              </a:ext>
              <a:ext uri="{28A0092B-C50C-407E-A947-70E740481C1C}">
                <a14:useLocalDpi xmlns:a14="http://schemas.microsoft.com/office/drawing/2010/main" val="0"/>
              </a:ext>
            </a:extLst>
          </a:blip>
          <a:srcRect/>
          <a:stretch>
            <a:fillRect/>
          </a:stretch>
        </p:blipFill>
        <p:spPr bwMode="auto">
          <a:xfrm>
            <a:off x="7007552" y="229423"/>
            <a:ext cx="2088232" cy="1528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786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11" y="597672"/>
            <a:ext cx="7934398" cy="792088"/>
          </a:xfrm>
        </p:spPr>
        <p:txBody>
          <a:bodyPr>
            <a:normAutofit/>
          </a:bodyPr>
          <a:lstStyle/>
          <a:p>
            <a:pPr algn="ctr"/>
            <a:r>
              <a:rPr lang="en-GB" sz="3600" b="1" u="sng" dirty="0" smtClean="0">
                <a:latin typeface="Comic Sans MS" panose="030F0702030302020204" pitchFamily="66" charset="0"/>
              </a:rPr>
              <a:t>Numeracy Activities </a:t>
            </a:r>
            <a:endParaRPr lang="en-GB" sz="3600" b="1" u="sng" dirty="0">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Image result for adding cartoo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50" b="98543" l="2667" r="98267">
                        <a14:foregroundMark x1="67600" y1="31876" x2="58800" y2="50273"/>
                        <a14:foregroundMark x1="84400" y1="32423" x2="68000" y2="50273"/>
                        <a14:foregroundMark x1="84000" y1="50820" x2="75600" y2="21494"/>
                        <a14:foregroundMark x1="69733" y1="29508" x2="57467" y2="44444"/>
                        <a14:foregroundMark x1="58800" y1="26594" x2="65467" y2="51913"/>
                        <a14:foregroundMark x1="85733" y1="32969" x2="60000" y2="38798"/>
                        <a14:foregroundMark x1="81067" y1="27869" x2="57467" y2="46812"/>
                      </a14:backgroundRemoval>
                    </a14:imgEffect>
                  </a14:imgLayer>
                </a14:imgProps>
              </a:ext>
              <a:ext uri="{28A0092B-C50C-407E-A947-70E740481C1C}">
                <a14:useLocalDpi xmlns:a14="http://schemas.microsoft.com/office/drawing/2010/main" val="0"/>
              </a:ext>
            </a:extLst>
          </a:blip>
          <a:srcRect/>
          <a:stretch>
            <a:fillRect/>
          </a:stretch>
        </p:blipFill>
        <p:spPr bwMode="auto">
          <a:xfrm>
            <a:off x="7007552" y="229423"/>
            <a:ext cx="2088232" cy="15285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55575" y="2420886"/>
            <a:ext cx="8754676" cy="4320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9"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8961" y="132508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601414" y="1587136"/>
            <a:ext cx="6696744" cy="400110"/>
          </a:xfrm>
          <a:prstGeom prst="rect">
            <a:avLst/>
          </a:prstGeom>
          <a:noFill/>
        </p:spPr>
        <p:txBody>
          <a:bodyPr wrap="square" rtlCol="0">
            <a:spAutoFit/>
          </a:bodyPr>
          <a:lstStyle/>
          <a:p>
            <a:r>
              <a:rPr lang="en-GB" sz="2000" b="1" dirty="0" smtClean="0">
                <a:latin typeface="Comic Sans MS" panose="030F0702030302020204" pitchFamily="66" charset="0"/>
              </a:rPr>
              <a:t>LI: We are learning to </a:t>
            </a:r>
            <a:r>
              <a:rPr lang="en-GB" sz="2000" b="1" dirty="0" smtClean="0">
                <a:latin typeface="Comic Sans MS" panose="030F0702030302020204" pitchFamily="66" charset="0"/>
              </a:rPr>
              <a:t>count on</a:t>
            </a:r>
            <a:r>
              <a:rPr lang="en-GB" sz="2000" b="1" dirty="0" smtClean="0">
                <a:latin typeface="Comic Sans MS" panose="030F0702030302020204" pitchFamily="66" charset="0"/>
              </a:rPr>
              <a:t>.</a:t>
            </a:r>
            <a:endParaRPr lang="en-GB" sz="2000" b="1" dirty="0">
              <a:latin typeface="Comic Sans MS" panose="030F0702030302020204" pitchFamily="66" charset="0"/>
            </a:endParaRPr>
          </a:p>
        </p:txBody>
      </p:sp>
      <p:sp>
        <p:nvSpPr>
          <p:cNvPr id="3" name="TextBox 2"/>
          <p:cNvSpPr txBox="1"/>
          <p:nvPr/>
        </p:nvSpPr>
        <p:spPr>
          <a:xfrm>
            <a:off x="2755616" y="5165613"/>
            <a:ext cx="6340168" cy="507831"/>
          </a:xfrm>
          <a:prstGeom prst="rect">
            <a:avLst/>
          </a:prstGeom>
          <a:noFill/>
        </p:spPr>
        <p:txBody>
          <a:bodyPr wrap="square" rtlCol="0">
            <a:spAutoFit/>
          </a:bodyPr>
          <a:lstStyle/>
          <a:p>
            <a:endParaRPr lang="en-GB" sz="2700" dirty="0">
              <a:latin typeface="Comic Sans MS" panose="030F0702030302020204" pitchFamily="66" charset="0"/>
            </a:endParaRPr>
          </a:p>
        </p:txBody>
      </p:sp>
      <p:sp>
        <p:nvSpPr>
          <p:cNvPr id="5" name="TextBox 4"/>
          <p:cNvSpPr txBox="1"/>
          <p:nvPr/>
        </p:nvSpPr>
        <p:spPr>
          <a:xfrm>
            <a:off x="236468" y="2708920"/>
            <a:ext cx="8592889" cy="3724096"/>
          </a:xfrm>
          <a:prstGeom prst="rect">
            <a:avLst/>
          </a:prstGeom>
          <a:noFill/>
        </p:spPr>
        <p:txBody>
          <a:bodyPr wrap="square" rtlCol="0">
            <a:spAutoFit/>
          </a:bodyPr>
          <a:lstStyle/>
          <a:p>
            <a:pPr algn="ctr"/>
            <a:r>
              <a:rPr lang="en-GB" sz="2400" b="1" dirty="0" smtClean="0">
                <a:latin typeface="Comic Sans MS" panose="030F0702030302020204" pitchFamily="66" charset="0"/>
              </a:rPr>
              <a:t>Play – Helicopter Rescue on </a:t>
            </a:r>
            <a:r>
              <a:rPr lang="en-GB" sz="2400" b="1" dirty="0" err="1" smtClean="0">
                <a:latin typeface="Comic Sans MS" panose="030F0702030302020204" pitchFamily="66" charset="0"/>
              </a:rPr>
              <a:t>Topmarks</a:t>
            </a:r>
            <a:endParaRPr lang="en-GB" sz="2400" b="1" dirty="0" smtClean="0">
              <a:latin typeface="Comic Sans MS" panose="030F0702030302020204" pitchFamily="66" charset="0"/>
            </a:endParaRPr>
          </a:p>
          <a:p>
            <a:pPr algn="ctr"/>
            <a:r>
              <a:rPr lang="en-GB" sz="2400" dirty="0" smtClean="0">
                <a:latin typeface="Comic Sans MS" panose="030F0702030302020204" pitchFamily="66" charset="0"/>
              </a:rPr>
              <a:t>Select – </a:t>
            </a:r>
            <a:r>
              <a:rPr lang="en-GB" sz="2400" dirty="0" smtClean="0">
                <a:solidFill>
                  <a:schemeClr val="accent1">
                    <a:lumMod val="60000"/>
                    <a:lumOff val="40000"/>
                  </a:schemeClr>
                </a:solidFill>
                <a:latin typeface="Comic Sans MS" panose="030F0702030302020204" pitchFamily="66" charset="0"/>
              </a:rPr>
              <a:t>Count On and Backwards</a:t>
            </a:r>
            <a:r>
              <a:rPr lang="en-GB" sz="2400" dirty="0" smtClean="0">
                <a:latin typeface="Comic Sans MS" panose="030F0702030302020204" pitchFamily="66" charset="0"/>
              </a:rPr>
              <a:t>, the you can choose whether to select ‘</a:t>
            </a:r>
            <a:r>
              <a:rPr lang="en-GB" sz="2400" dirty="0" smtClean="0">
                <a:solidFill>
                  <a:schemeClr val="accent1">
                    <a:lumMod val="60000"/>
                    <a:lumOff val="40000"/>
                  </a:schemeClr>
                </a:solidFill>
                <a:latin typeface="Comic Sans MS" panose="030F0702030302020204" pitchFamily="66" charset="0"/>
              </a:rPr>
              <a:t>within the 10s</a:t>
            </a:r>
            <a:r>
              <a:rPr lang="en-GB" sz="2400" dirty="0" smtClean="0">
                <a:latin typeface="Comic Sans MS" panose="030F0702030302020204" pitchFamily="66" charset="0"/>
              </a:rPr>
              <a:t>’ or ‘</a:t>
            </a:r>
            <a:r>
              <a:rPr lang="en-GB" sz="2400" dirty="0" smtClean="0">
                <a:solidFill>
                  <a:schemeClr val="accent1">
                    <a:lumMod val="60000"/>
                    <a:lumOff val="40000"/>
                  </a:schemeClr>
                </a:solidFill>
                <a:latin typeface="Comic Sans MS" panose="030F0702030302020204" pitchFamily="66" charset="0"/>
              </a:rPr>
              <a:t>across the 10s</a:t>
            </a:r>
            <a:r>
              <a:rPr lang="en-GB" sz="2400" dirty="0" smtClean="0">
                <a:latin typeface="Comic Sans MS" panose="030F0702030302020204" pitchFamily="66" charset="0"/>
              </a:rPr>
              <a:t>’. </a:t>
            </a:r>
          </a:p>
          <a:p>
            <a:pPr algn="ctr"/>
            <a:endParaRPr lang="en-GB" sz="2400" dirty="0" smtClean="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smtClean="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smtClean="0">
              <a:latin typeface="Comic Sans MS" panose="030F0702030302020204" pitchFamily="66" charset="0"/>
            </a:endParaRPr>
          </a:p>
          <a:p>
            <a:pPr algn="ctr"/>
            <a:endParaRPr lang="en-GB" sz="2400" dirty="0">
              <a:latin typeface="Comic Sans MS" panose="030F0702030302020204" pitchFamily="66" charset="0"/>
            </a:endParaRPr>
          </a:p>
          <a:p>
            <a:pPr algn="ctr"/>
            <a:r>
              <a:rPr lang="en-GB" sz="2000" dirty="0">
                <a:latin typeface="Comic Sans MS" panose="030F0702030302020204" pitchFamily="66" charset="0"/>
                <a:hlinkClick r:id="rId6"/>
              </a:rPr>
              <a:t>https://www.topmarks.co.uk/learning-to-count/helicopter-rescue</a:t>
            </a:r>
            <a:endParaRPr lang="en-GB" sz="2000" dirty="0">
              <a:latin typeface="Comic Sans MS" panose="030F0702030302020204" pitchFamily="66" charset="0"/>
            </a:endParaRPr>
          </a:p>
        </p:txBody>
      </p:sp>
      <p:pic>
        <p:nvPicPr>
          <p:cNvPr id="2050" name="Picture 2" descr="C:\Users\jenna.mclean\Desktop\helicopter rescue.jf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8337" y="3861048"/>
            <a:ext cx="3289151" cy="2141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095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6557" y="133830"/>
            <a:ext cx="7125113" cy="924475"/>
          </a:xfrm>
        </p:spPr>
        <p:txBody>
          <a:bodyPr/>
          <a:lstStyle/>
          <a:p>
            <a:pPr algn="ctr"/>
            <a:r>
              <a:rPr lang="en-GB" sz="4000" b="1" u="sng" dirty="0" smtClean="0">
                <a:solidFill>
                  <a:schemeClr val="tx1"/>
                </a:solidFill>
                <a:latin typeface="Comic Sans MS" panose="030F0702030302020204" pitchFamily="66" charset="0"/>
              </a:rPr>
              <a:t>Health and Wellbeing </a:t>
            </a:r>
            <a:endParaRPr lang="en-GB" sz="4000" b="1" u="sng" dirty="0">
              <a:solidFill>
                <a:schemeClr val="tx1"/>
              </a:solidFill>
              <a:latin typeface="Comic Sans MS" panose="030F0702030302020204" pitchFamily="66" charset="0"/>
            </a:endParaRPr>
          </a:p>
        </p:txBody>
      </p:sp>
      <p:sp>
        <p:nvSpPr>
          <p:cNvPr id="10" name="AutoShape 5" descr="Image result for drawbridg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6372200" y="2646204"/>
            <a:ext cx="2278888" cy="646331"/>
          </a:xfrm>
          <a:prstGeom prst="rect">
            <a:avLst/>
          </a:prstGeom>
          <a:noFill/>
        </p:spPr>
        <p:txBody>
          <a:bodyPr wrap="square" rtlCol="0">
            <a:spAutoFit/>
          </a:bodyPr>
          <a:lstStyle/>
          <a:p>
            <a:endParaRPr lang="en-GB" dirty="0" smtClean="0">
              <a:latin typeface="Comic Sans MS" panose="030F0702030302020204" pitchFamily="66" charset="0"/>
            </a:endParaRPr>
          </a:p>
          <a:p>
            <a:endParaRPr lang="en-GB" dirty="0">
              <a:latin typeface="Comic Sans MS" panose="030F0702030302020204" pitchFamily="66" charset="0"/>
            </a:endParaRPr>
          </a:p>
        </p:txBody>
      </p:sp>
      <p:sp>
        <p:nvSpPr>
          <p:cNvPr id="12" name="AutoShape 9" descr="Image result for battlements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3" descr="Image result for arrow slits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Rectangle 21"/>
          <p:cNvSpPr/>
          <p:nvPr/>
        </p:nvSpPr>
        <p:spPr>
          <a:xfrm>
            <a:off x="311150" y="2158208"/>
            <a:ext cx="8562282" cy="4367136"/>
          </a:xfrm>
          <a:prstGeom prst="rec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000" dirty="0">
              <a:solidFill>
                <a:schemeClr val="accent2">
                  <a:lumMod val="20000"/>
                  <a:lumOff val="80000"/>
                </a:schemeClr>
              </a:solidFill>
              <a:latin typeface="Comic Sans MS" panose="030F0702030302020204" pitchFamily="66" charset="0"/>
            </a:endParaRPr>
          </a:p>
        </p:txBody>
      </p:sp>
      <p:pic>
        <p:nvPicPr>
          <p:cNvPr id="23"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60375" y="956627"/>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75656" y="1061297"/>
            <a:ext cx="6696744" cy="830997"/>
          </a:xfrm>
          <a:prstGeom prst="rect">
            <a:avLst/>
          </a:prstGeom>
          <a:noFill/>
        </p:spPr>
        <p:txBody>
          <a:bodyPr wrap="square" rtlCol="0">
            <a:spAutoFit/>
          </a:bodyPr>
          <a:lstStyle/>
          <a:p>
            <a:r>
              <a:rPr lang="en-GB" sz="2400" b="1" dirty="0" smtClean="0">
                <a:latin typeface="Comic Sans MS" panose="030F0702030302020204" pitchFamily="66" charset="0"/>
              </a:rPr>
              <a:t>LI: </a:t>
            </a:r>
            <a:r>
              <a:rPr lang="en-GB" sz="2400" dirty="0" smtClean="0">
                <a:latin typeface="Comic Sans MS" panose="030F0702030302020204" pitchFamily="66" charset="0"/>
              </a:rPr>
              <a:t>To know and understand where my food comes from and how it gets to me. </a:t>
            </a:r>
            <a:r>
              <a:rPr lang="en-GB" sz="2400" dirty="0">
                <a:latin typeface="Comic Sans MS" panose="030F0702030302020204" pitchFamily="66" charset="0"/>
              </a:rPr>
              <a:t>	</a:t>
            </a:r>
          </a:p>
        </p:txBody>
      </p:sp>
      <p:sp>
        <p:nvSpPr>
          <p:cNvPr id="13" name="TextBox 12"/>
          <p:cNvSpPr txBox="1"/>
          <p:nvPr/>
        </p:nvSpPr>
        <p:spPr>
          <a:xfrm>
            <a:off x="307973" y="2214168"/>
            <a:ext cx="8562281" cy="3908762"/>
          </a:xfrm>
          <a:prstGeom prst="rect">
            <a:avLst/>
          </a:prstGeom>
          <a:solidFill>
            <a:schemeClr val="accent3"/>
          </a:solidFill>
        </p:spPr>
        <p:txBody>
          <a:bodyPr wrap="square" rtlCol="0">
            <a:spAutoFit/>
          </a:bodyPr>
          <a:lstStyle/>
          <a:p>
            <a:pPr algn="ctr"/>
            <a:r>
              <a:rPr lang="en-GB" sz="2800" b="1" u="sng" dirty="0" smtClean="0">
                <a:latin typeface="Comic Sans MS" panose="030F0702030302020204" pitchFamily="66" charset="0"/>
              </a:rPr>
              <a:t>Watch: Excellent Eggs </a:t>
            </a:r>
          </a:p>
          <a:p>
            <a:pPr algn="ctr"/>
            <a:endParaRPr lang="en-GB" sz="2800" b="1" u="sng" dirty="0">
              <a:latin typeface="Comic Sans MS" panose="030F0702030302020204" pitchFamily="66" charset="0"/>
            </a:endParaRPr>
          </a:p>
          <a:p>
            <a:pPr algn="ctr"/>
            <a:r>
              <a:rPr lang="en-GB" sz="2400" dirty="0">
                <a:latin typeface="Comic Sans MS" panose="030F0702030302020204" pitchFamily="66" charset="0"/>
                <a:hlinkClick r:id="rId4"/>
              </a:rPr>
              <a:t>https://www.youtube.com/watch?v=_</a:t>
            </a:r>
            <a:r>
              <a:rPr lang="en-GB" sz="2400" dirty="0" smtClean="0">
                <a:latin typeface="Comic Sans MS" panose="030F0702030302020204" pitchFamily="66" charset="0"/>
                <a:hlinkClick r:id="rId4"/>
              </a:rPr>
              <a:t>kIc5baCEoQ</a:t>
            </a:r>
            <a:endParaRPr lang="en-GB" sz="2400" dirty="0" smtClean="0">
              <a:latin typeface="Comic Sans MS" panose="030F0702030302020204" pitchFamily="66" charset="0"/>
            </a:endParaRPr>
          </a:p>
          <a:p>
            <a:pPr algn="ctr"/>
            <a:endParaRPr lang="en-GB" sz="2400" b="1" dirty="0">
              <a:latin typeface="Comic Sans MS" panose="030F0702030302020204" pitchFamily="66" charset="0"/>
            </a:endParaRPr>
          </a:p>
          <a:p>
            <a:pPr algn="ctr"/>
            <a:r>
              <a:rPr lang="en-GB" sz="2400" b="1" dirty="0" smtClean="0">
                <a:latin typeface="Comic Sans MS" panose="030F0702030302020204" pitchFamily="66" charset="0"/>
              </a:rPr>
              <a:t>Have a look at an egg and see if you can spot the stamps on it. Try and find out what farm your egg is from by typing in the number here: </a:t>
            </a:r>
          </a:p>
          <a:p>
            <a:pPr algn="ctr"/>
            <a:endParaRPr lang="en-GB" sz="2400" b="1" dirty="0">
              <a:latin typeface="Comic Sans MS" panose="030F0702030302020204" pitchFamily="66" charset="0"/>
              <a:hlinkClick r:id="rId5"/>
            </a:endParaRPr>
          </a:p>
          <a:p>
            <a:pPr algn="ctr"/>
            <a:r>
              <a:rPr lang="en-GB" sz="2400" dirty="0" smtClean="0">
                <a:latin typeface="Comic Sans MS" panose="030F0702030302020204" pitchFamily="66" charset="0"/>
                <a:hlinkClick r:id="rId5"/>
              </a:rPr>
              <a:t>http</a:t>
            </a:r>
            <a:r>
              <a:rPr lang="en-GB" sz="2400" dirty="0">
                <a:latin typeface="Comic Sans MS" panose="030F0702030302020204" pitchFamily="66" charset="0"/>
                <a:hlinkClick r:id="rId5"/>
              </a:rPr>
              <a:t>://lioneggfarms.co.uk/</a:t>
            </a:r>
            <a:endParaRPr lang="en-GB" sz="2400" b="1" dirty="0" smtClean="0">
              <a:latin typeface="Comic Sans MS" panose="030F0702030302020204" pitchFamily="66" charset="0"/>
            </a:endParaRPr>
          </a:p>
          <a:p>
            <a:pPr algn="ctr"/>
            <a:endParaRPr lang="en-GB" sz="2400" b="1" dirty="0">
              <a:latin typeface="Comic Sans MS" panose="030F0702030302020204" pitchFamily="66" charset="0"/>
            </a:endParaRPr>
          </a:p>
        </p:txBody>
      </p:sp>
      <p:pic>
        <p:nvPicPr>
          <p:cNvPr id="2051" name="Picture 3" descr="C:\Users\lara.cunningham\AppData\Local\Microsoft\Windows\INetCache\IE\3EBKTLPU\p111071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0312" y="4797613"/>
            <a:ext cx="1270776" cy="16943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045" y="4783955"/>
            <a:ext cx="1268413"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1640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321" y="2412015"/>
            <a:ext cx="5760600" cy="43814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000" dirty="0">
              <a:latin typeface="Comic Sans MS" panose="030F0702030302020204" pitchFamily="66" charset="0"/>
            </a:endParaRPr>
          </a:p>
        </p:txBody>
      </p:sp>
      <p:sp>
        <p:nvSpPr>
          <p:cNvPr id="5" name="TextBox 4"/>
          <p:cNvSpPr txBox="1"/>
          <p:nvPr/>
        </p:nvSpPr>
        <p:spPr>
          <a:xfrm>
            <a:off x="264249" y="2604994"/>
            <a:ext cx="5247275" cy="3785652"/>
          </a:xfrm>
          <a:prstGeom prst="rect">
            <a:avLst/>
          </a:prstGeom>
          <a:noFill/>
        </p:spPr>
        <p:txBody>
          <a:bodyPr wrap="square" rtlCol="0">
            <a:spAutoFit/>
          </a:bodyPr>
          <a:lstStyle/>
          <a:p>
            <a:r>
              <a:rPr lang="en-GB" sz="2800" b="1" dirty="0" smtClean="0">
                <a:solidFill>
                  <a:srgbClr val="C00000"/>
                </a:solidFill>
                <a:latin typeface="Comic Sans MS" panose="030F0702030302020204" pitchFamily="66" charset="0"/>
              </a:rPr>
              <a:t>Task – </a:t>
            </a:r>
            <a:r>
              <a:rPr lang="en-GB" sz="2800" dirty="0" smtClean="0">
                <a:latin typeface="Comic Sans MS" panose="030F0702030302020204" pitchFamily="66" charset="0"/>
              </a:rPr>
              <a:t>Prepare some special snacks for your movie night.</a:t>
            </a:r>
          </a:p>
          <a:p>
            <a:endParaRPr lang="en-GB" sz="2800" dirty="0">
              <a:latin typeface="Comic Sans MS" panose="030F0702030302020204" pitchFamily="66" charset="0"/>
            </a:endParaRPr>
          </a:p>
          <a:p>
            <a:r>
              <a:rPr lang="en-GB" sz="2800" dirty="0" smtClean="0">
                <a:latin typeface="Comic Sans MS" panose="030F0702030302020204" pitchFamily="66" charset="0"/>
              </a:rPr>
              <a:t>Think about what snacks your family would enjoy.</a:t>
            </a:r>
          </a:p>
          <a:p>
            <a:endParaRPr lang="en-GB" sz="2800" dirty="0">
              <a:latin typeface="Comic Sans MS" panose="030F0702030302020204" pitchFamily="66" charset="0"/>
            </a:endParaRPr>
          </a:p>
          <a:p>
            <a:endParaRPr lang="en-GB" sz="2800" dirty="0" smtClean="0">
              <a:latin typeface="Comic Sans MS" panose="030F0702030302020204" pitchFamily="66" charset="0"/>
            </a:endParaRPr>
          </a:p>
          <a:p>
            <a:pPr marL="342900" indent="-342900">
              <a:buFont typeface="Arial" panose="020B0604020202020204" pitchFamily="34" charset="0"/>
              <a:buChar char="•"/>
            </a:pPr>
            <a:endParaRPr lang="en-GB" sz="2200" dirty="0" smtClean="0">
              <a:latin typeface="Comic Sans MS" panose="030F0702030302020204" pitchFamily="66" charset="0"/>
            </a:endParaRPr>
          </a:p>
          <a:p>
            <a:pPr marL="342900" indent="-342900">
              <a:buFont typeface="Arial" panose="020B0604020202020204" pitchFamily="34" charset="0"/>
              <a:buChar char="•"/>
            </a:pPr>
            <a:endParaRPr lang="en-GB" sz="2200" dirty="0" smtClean="0">
              <a:latin typeface="Comic Sans MS" panose="030F0702030302020204" pitchFamily="66" charset="0"/>
            </a:endParaRPr>
          </a:p>
        </p:txBody>
      </p:sp>
      <p:sp>
        <p:nvSpPr>
          <p:cNvPr id="7" name="Rectangle 6"/>
          <p:cNvSpPr/>
          <p:nvPr/>
        </p:nvSpPr>
        <p:spPr>
          <a:xfrm>
            <a:off x="4067944" y="271871"/>
            <a:ext cx="4680520" cy="188596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067942" y="326765"/>
            <a:ext cx="4824537" cy="1815882"/>
          </a:xfrm>
          <a:prstGeom prst="rect">
            <a:avLst/>
          </a:prstGeom>
          <a:noFill/>
        </p:spPr>
        <p:txBody>
          <a:bodyPr wrap="square" rtlCol="0">
            <a:spAutoFit/>
          </a:bodyPr>
          <a:lstStyle/>
          <a:p>
            <a:pPr algn="ctr"/>
            <a:r>
              <a:rPr lang="en-GB" sz="2800" dirty="0" smtClean="0">
                <a:latin typeface="Comic Sans MS" panose="030F0702030302020204" pitchFamily="66" charset="0"/>
              </a:rPr>
              <a:t>This week, your topic tasks are all about preparing for a </a:t>
            </a:r>
            <a:r>
              <a:rPr lang="en-GB" sz="2800" b="1" dirty="0" smtClean="0">
                <a:solidFill>
                  <a:srgbClr val="C00000"/>
                </a:solidFill>
                <a:latin typeface="Comic Sans MS" panose="030F0702030302020204" pitchFamily="66" charset="0"/>
              </a:rPr>
              <a:t>Friday Family Movie Night! </a:t>
            </a:r>
            <a:endParaRPr lang="en-GB" sz="2800" b="1" dirty="0">
              <a:solidFill>
                <a:srgbClr val="C00000"/>
              </a:solidFill>
              <a:latin typeface="Comic Sans MS" panose="030F0702030302020204" pitchFamily="66" charset="0"/>
            </a:endParaRPr>
          </a:p>
        </p:txBody>
      </p:sp>
      <p:pic>
        <p:nvPicPr>
          <p:cNvPr id="1026" name="Picture 2" descr="C:\Users\jenna.mclean\Desktop\family movie nig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5883" y="1696371"/>
            <a:ext cx="877589" cy="108178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enna.mclean\Desktop\movie night.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2" y="285652"/>
            <a:ext cx="3744375" cy="18721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99592" y="1234706"/>
            <a:ext cx="1602781" cy="461665"/>
          </a:xfrm>
          <a:prstGeom prst="rect">
            <a:avLst/>
          </a:prstGeom>
          <a:noFill/>
        </p:spPr>
        <p:txBody>
          <a:bodyPr wrap="square" lIns="91440" tIns="45720" rIns="91440" bIns="45720">
            <a:spAutoFit/>
          </a:bodyPr>
          <a:lstStyle/>
          <a:p>
            <a:pPr algn="ctr"/>
            <a:r>
              <a:rPr lang="en-US" sz="24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Comic Sans MS" panose="030F0702030302020204" pitchFamily="66" charset="0"/>
              </a:rPr>
              <a:t>Task 4 </a:t>
            </a:r>
            <a:endParaRPr lang="en-US" sz="24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Comic Sans MS" panose="030F0702030302020204" pitchFamily="66" charset="0"/>
            </a:endParaRPr>
          </a:p>
        </p:txBody>
      </p:sp>
      <p:sp>
        <p:nvSpPr>
          <p:cNvPr id="11" name="TextBox 10"/>
          <p:cNvSpPr txBox="1"/>
          <p:nvPr/>
        </p:nvSpPr>
        <p:spPr>
          <a:xfrm>
            <a:off x="4798892" y="5962422"/>
            <a:ext cx="3362636" cy="830997"/>
          </a:xfrm>
          <a:prstGeom prst="rect">
            <a:avLst/>
          </a:prstGeom>
          <a:noFill/>
        </p:spPr>
        <p:txBody>
          <a:bodyPr wrap="square" rtlCol="0">
            <a:spAutoFit/>
          </a:bodyPr>
          <a:lstStyle/>
          <a:p>
            <a:pPr algn="ctr"/>
            <a:r>
              <a:rPr lang="en-GB" sz="2400" b="1" dirty="0" smtClean="0">
                <a:latin typeface="Comic Sans MS" panose="030F0702030302020204" pitchFamily="66" charset="0"/>
              </a:rPr>
              <a:t>Some snacks we had for our movie night </a:t>
            </a:r>
            <a:endParaRPr lang="en-GB" sz="2400" b="1" dirty="0">
              <a:latin typeface="Comic Sans MS" panose="030F0702030302020204" pitchFamily="66" charset="0"/>
            </a:endParaRPr>
          </a:p>
        </p:txBody>
      </p:sp>
      <p:sp>
        <p:nvSpPr>
          <p:cNvPr id="12" name="Bent-Up Arrow 11"/>
          <p:cNvSpPr/>
          <p:nvPr/>
        </p:nvSpPr>
        <p:spPr>
          <a:xfrm>
            <a:off x="7963612" y="5968185"/>
            <a:ext cx="989394" cy="692696"/>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9796" y="3054025"/>
            <a:ext cx="3756246" cy="2817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C:\Users\jenna.mclean\Desktop\popcorn.jf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5862" y="4735340"/>
            <a:ext cx="1256562" cy="18882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enna.mclean\Desktop\fruit.jf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5301228"/>
            <a:ext cx="1322388" cy="132238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jenna.mclean\Desktop\chocolate.jf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6678" y="5510302"/>
            <a:ext cx="1384719" cy="111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385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252" y="1628800"/>
            <a:ext cx="8562282" cy="46085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19020" y="2550232"/>
            <a:ext cx="7336746" cy="2894992"/>
          </a:xfrm>
        </p:spPr>
        <p:style>
          <a:lnRef idx="3">
            <a:schemeClr val="lt1"/>
          </a:lnRef>
          <a:fillRef idx="1">
            <a:schemeClr val="accent1"/>
          </a:fillRef>
          <a:effectRef idx="1">
            <a:schemeClr val="accent1"/>
          </a:effectRef>
          <a:fontRef idx="minor">
            <a:schemeClr val="lt1"/>
          </a:fontRef>
        </p:style>
        <p:txBody>
          <a:bodyPr/>
          <a:lstStyle/>
          <a:p>
            <a:pPr algn="ctr"/>
            <a:r>
              <a:rPr lang="en-GB" b="1" dirty="0" smtClean="0">
                <a:latin typeface="Comic Sans MS" panose="030F0702030302020204" pitchFamily="66" charset="0"/>
              </a:rPr>
              <a:t>Well done for working super hard! </a:t>
            </a:r>
            <a:br>
              <a:rPr lang="en-GB" b="1" dirty="0" smtClean="0">
                <a:latin typeface="Comic Sans MS" panose="030F0702030302020204" pitchFamily="66" charset="0"/>
              </a:rPr>
            </a:br>
            <a:r>
              <a:rPr lang="en-GB" b="1" dirty="0" smtClean="0">
                <a:latin typeface="Comic Sans MS" panose="030F0702030302020204" pitchFamily="66" charset="0"/>
              </a:rPr>
              <a:t/>
            </a:r>
            <a:br>
              <a:rPr lang="en-GB" b="1" dirty="0" smtClean="0">
                <a:latin typeface="Comic Sans MS" panose="030F0702030302020204" pitchFamily="66" charset="0"/>
              </a:rPr>
            </a:br>
            <a:r>
              <a:rPr lang="en-GB" b="1" dirty="0" smtClean="0">
                <a:latin typeface="Comic Sans MS" panose="030F0702030302020204" pitchFamily="66" charset="0"/>
              </a:rPr>
              <a:t>Enjoy the rest of your day Primary 3!</a:t>
            </a:r>
            <a:endParaRPr lang="en-GB" b="1" dirty="0">
              <a:latin typeface="Comic Sans MS" panose="030F0702030302020204" pitchFamily="66" charset="0"/>
            </a:endParaRPr>
          </a:p>
        </p:txBody>
      </p:sp>
      <p:pic>
        <p:nvPicPr>
          <p:cNvPr id="3074" name="Picture 2" descr="C:\Users\jenna.mclean\Desktop\peo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735" y="476672"/>
            <a:ext cx="26289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000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TM02455596[[fn=Spring]]</Template>
  <TotalTime>7685</TotalTime>
  <Words>425</Words>
  <Application>Microsoft Office PowerPoint</Application>
  <PresentationFormat>On-screen Show (4:3)</PresentationFormat>
  <Paragraphs>70</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Spring</vt:lpstr>
      <vt:lpstr>Thursday 14th of May Good Morning Primary 3!</vt:lpstr>
      <vt:lpstr>Literacy</vt:lpstr>
      <vt:lpstr>Writing</vt:lpstr>
      <vt:lpstr>Numeracy – Warm Up </vt:lpstr>
      <vt:lpstr>Numeracy Activities </vt:lpstr>
      <vt:lpstr>Health and Wellbeing </vt:lpstr>
      <vt:lpstr>PowerPoint Presentation</vt:lpstr>
      <vt:lpstr>Well done for working super hard!   Enjoy the rest of your day Primary 3!</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23rd of March</dc:title>
  <dc:creator>Alison Taylor</dc:creator>
  <cp:lastModifiedBy>Jenna McLean</cp:lastModifiedBy>
  <cp:revision>128</cp:revision>
  <dcterms:created xsi:type="dcterms:W3CDTF">2020-03-21T18:06:53Z</dcterms:created>
  <dcterms:modified xsi:type="dcterms:W3CDTF">2020-05-13T22:07:06Z</dcterms:modified>
</cp:coreProperties>
</file>