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6" r:id="rId4"/>
    <p:sldId id="260" r:id="rId5"/>
    <p:sldId id="264" r:id="rId6"/>
    <p:sldId id="263" r:id="rId7"/>
    <p:sldId id="262" r:id="rId8"/>
    <p:sldId id="265" r:id="rId9"/>
    <p:sldId id="266" r:id="rId10"/>
    <p:sldId id="270" r:id="rId11"/>
    <p:sldId id="272"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5F8421-FE02-4D85-B4C2-00BDD637066B}"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C4731F-C0F8-4654-A32B-C11D0FD6F84B}" type="slidenum">
              <a:rPr lang="en-GB" smtClean="0"/>
              <a:t>‹#›</a:t>
            </a:fld>
            <a:endParaRPr lang="en-GB"/>
          </a:p>
        </p:txBody>
      </p:sp>
    </p:spTree>
    <p:extLst>
      <p:ext uri="{BB962C8B-B14F-4D97-AF65-F5344CB8AC3E}">
        <p14:creationId xmlns:p14="http://schemas.microsoft.com/office/powerpoint/2010/main" val="313184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5F8421-FE02-4D85-B4C2-00BDD637066B}"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C4731F-C0F8-4654-A32B-C11D0FD6F84B}" type="slidenum">
              <a:rPr lang="en-GB" smtClean="0"/>
              <a:t>‹#›</a:t>
            </a:fld>
            <a:endParaRPr lang="en-GB"/>
          </a:p>
        </p:txBody>
      </p:sp>
    </p:spTree>
    <p:extLst>
      <p:ext uri="{BB962C8B-B14F-4D97-AF65-F5344CB8AC3E}">
        <p14:creationId xmlns:p14="http://schemas.microsoft.com/office/powerpoint/2010/main" val="10181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5F8421-FE02-4D85-B4C2-00BDD637066B}"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C4731F-C0F8-4654-A32B-C11D0FD6F84B}" type="slidenum">
              <a:rPr lang="en-GB" smtClean="0"/>
              <a:t>‹#›</a:t>
            </a:fld>
            <a:endParaRPr lang="en-GB"/>
          </a:p>
        </p:txBody>
      </p:sp>
    </p:spTree>
    <p:extLst>
      <p:ext uri="{BB962C8B-B14F-4D97-AF65-F5344CB8AC3E}">
        <p14:creationId xmlns:p14="http://schemas.microsoft.com/office/powerpoint/2010/main" val="106319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5F8421-FE02-4D85-B4C2-00BDD637066B}"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C4731F-C0F8-4654-A32B-C11D0FD6F84B}" type="slidenum">
              <a:rPr lang="en-GB" smtClean="0"/>
              <a:t>‹#›</a:t>
            </a:fld>
            <a:endParaRPr lang="en-GB"/>
          </a:p>
        </p:txBody>
      </p:sp>
    </p:spTree>
    <p:extLst>
      <p:ext uri="{BB962C8B-B14F-4D97-AF65-F5344CB8AC3E}">
        <p14:creationId xmlns:p14="http://schemas.microsoft.com/office/powerpoint/2010/main" val="81980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F8421-FE02-4D85-B4C2-00BDD637066B}"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C4731F-C0F8-4654-A32B-C11D0FD6F84B}" type="slidenum">
              <a:rPr lang="en-GB" smtClean="0"/>
              <a:t>‹#›</a:t>
            </a:fld>
            <a:endParaRPr lang="en-GB"/>
          </a:p>
        </p:txBody>
      </p:sp>
    </p:spTree>
    <p:extLst>
      <p:ext uri="{BB962C8B-B14F-4D97-AF65-F5344CB8AC3E}">
        <p14:creationId xmlns:p14="http://schemas.microsoft.com/office/powerpoint/2010/main" val="216120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5F8421-FE02-4D85-B4C2-00BDD637066B}"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C4731F-C0F8-4654-A32B-C11D0FD6F84B}" type="slidenum">
              <a:rPr lang="en-GB" smtClean="0"/>
              <a:t>‹#›</a:t>
            </a:fld>
            <a:endParaRPr lang="en-GB"/>
          </a:p>
        </p:txBody>
      </p:sp>
    </p:spTree>
    <p:extLst>
      <p:ext uri="{BB962C8B-B14F-4D97-AF65-F5344CB8AC3E}">
        <p14:creationId xmlns:p14="http://schemas.microsoft.com/office/powerpoint/2010/main" val="404027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5F8421-FE02-4D85-B4C2-00BDD637066B}"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C4731F-C0F8-4654-A32B-C11D0FD6F84B}" type="slidenum">
              <a:rPr lang="en-GB" smtClean="0"/>
              <a:t>‹#›</a:t>
            </a:fld>
            <a:endParaRPr lang="en-GB"/>
          </a:p>
        </p:txBody>
      </p:sp>
    </p:spTree>
    <p:extLst>
      <p:ext uri="{BB962C8B-B14F-4D97-AF65-F5344CB8AC3E}">
        <p14:creationId xmlns:p14="http://schemas.microsoft.com/office/powerpoint/2010/main" val="397947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5F8421-FE02-4D85-B4C2-00BDD637066B}"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C4731F-C0F8-4654-A32B-C11D0FD6F84B}" type="slidenum">
              <a:rPr lang="en-GB" smtClean="0"/>
              <a:t>‹#›</a:t>
            </a:fld>
            <a:endParaRPr lang="en-GB"/>
          </a:p>
        </p:txBody>
      </p:sp>
    </p:spTree>
    <p:extLst>
      <p:ext uri="{BB962C8B-B14F-4D97-AF65-F5344CB8AC3E}">
        <p14:creationId xmlns:p14="http://schemas.microsoft.com/office/powerpoint/2010/main" val="251921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F8421-FE02-4D85-B4C2-00BDD637066B}"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C4731F-C0F8-4654-A32B-C11D0FD6F84B}" type="slidenum">
              <a:rPr lang="en-GB" smtClean="0"/>
              <a:t>‹#›</a:t>
            </a:fld>
            <a:endParaRPr lang="en-GB"/>
          </a:p>
        </p:txBody>
      </p:sp>
    </p:spTree>
    <p:extLst>
      <p:ext uri="{BB962C8B-B14F-4D97-AF65-F5344CB8AC3E}">
        <p14:creationId xmlns:p14="http://schemas.microsoft.com/office/powerpoint/2010/main" val="70484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F8421-FE02-4D85-B4C2-00BDD637066B}"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C4731F-C0F8-4654-A32B-C11D0FD6F84B}" type="slidenum">
              <a:rPr lang="en-GB" smtClean="0"/>
              <a:t>‹#›</a:t>
            </a:fld>
            <a:endParaRPr lang="en-GB"/>
          </a:p>
        </p:txBody>
      </p:sp>
    </p:spTree>
    <p:extLst>
      <p:ext uri="{BB962C8B-B14F-4D97-AF65-F5344CB8AC3E}">
        <p14:creationId xmlns:p14="http://schemas.microsoft.com/office/powerpoint/2010/main" val="346942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F8421-FE02-4D85-B4C2-00BDD637066B}"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C4731F-C0F8-4654-A32B-C11D0FD6F84B}" type="slidenum">
              <a:rPr lang="en-GB" smtClean="0"/>
              <a:t>‹#›</a:t>
            </a:fld>
            <a:endParaRPr lang="en-GB"/>
          </a:p>
        </p:txBody>
      </p:sp>
    </p:spTree>
    <p:extLst>
      <p:ext uri="{BB962C8B-B14F-4D97-AF65-F5344CB8AC3E}">
        <p14:creationId xmlns:p14="http://schemas.microsoft.com/office/powerpoint/2010/main" val="159878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F8421-FE02-4D85-B4C2-00BDD637066B}" type="datetimeFigureOut">
              <a:rPr lang="en-GB" smtClean="0"/>
              <a:t>13/05/2020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4731F-C0F8-4654-A32B-C11D0FD6F84B}" type="slidenum">
              <a:rPr lang="en-GB" smtClean="0"/>
              <a:t>‹#›</a:t>
            </a:fld>
            <a:endParaRPr lang="en-GB"/>
          </a:p>
        </p:txBody>
      </p:sp>
    </p:spTree>
    <p:extLst>
      <p:ext uri="{BB962C8B-B14F-4D97-AF65-F5344CB8AC3E}">
        <p14:creationId xmlns:p14="http://schemas.microsoft.com/office/powerpoint/2010/main" val="1723532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atNkI6QFZ50" TargetMode="External"/><Relationship Id="rId2" Type="http://schemas.openxmlformats.org/officeDocument/2006/relationships/hyperlink" Target="https://www.youtube.com/watch?v=UsEz58BblMY"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google.co.uk/url?sa=i&amp;url=https://www.shutterstock.com/search/smiley%2Bface&amp;psig=AOvVaw2wja_KxU_qRmhjQewfqYQu&amp;ust=1585056283153000&amp;source=images&amp;cd=vfe&amp;ved=0CAIQjRxqFwoTCMDp2ffYsOgCFQAAAAAdAAAAABAE" TargetMode="External"/><Relationship Id="rId4" Type="http://schemas.openxmlformats.org/officeDocument/2006/relationships/hyperlink" Target="https://www.youtube.com/watch?v=Lpwf5N0rfV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youtube.com/watch?v=9n_5jG_9fAE" TargetMode="External"/><Relationship Id="rId7" Type="http://schemas.openxmlformats.org/officeDocument/2006/relationships/image" Target="../media/image18.jpeg"/><Relationship Id="rId2" Type="http://schemas.openxmlformats.org/officeDocument/2006/relationships/hyperlink" Target="https://www.youtube.com/watch?v=TrLObtDvsa8"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OYNKC1Iy2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5.jpeg"/><Relationship Id="rId4" Type="http://schemas.openxmlformats.org/officeDocument/2006/relationships/hyperlink" Target="http://www.ictgames.com/mobilePage/hickoryDickory/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710" y="312738"/>
            <a:ext cx="7117180" cy="1520551"/>
          </a:xfrm>
        </p:spPr>
        <p:txBody>
          <a:bodyPr>
            <a:normAutofit fontScale="90000"/>
          </a:bodyPr>
          <a:lstStyle/>
          <a:p>
            <a:r>
              <a:rPr lang="en-GB" cap="none" dirty="0" smtClean="0">
                <a:latin typeface="SassoonCRInfant" panose="02010503020300020003" pitchFamily="2" charset="0"/>
              </a:rPr>
              <a:t/>
            </a:r>
            <a:br>
              <a:rPr lang="en-GB" cap="none" dirty="0" smtClean="0">
                <a:latin typeface="SassoonCRInfant" panose="02010503020300020003" pitchFamily="2" charset="0"/>
              </a:rPr>
            </a:br>
            <a:r>
              <a:rPr lang="en-GB" cap="none" dirty="0" smtClean="0">
                <a:latin typeface="SassoonCRInfant" panose="02010503020300020003" pitchFamily="2" charset="0"/>
              </a:rPr>
              <a:t/>
            </a:r>
            <a:br>
              <a:rPr lang="en-GB" cap="none" dirty="0" smtClean="0">
                <a:latin typeface="SassoonCRInfant" panose="02010503020300020003" pitchFamily="2" charset="0"/>
              </a:rPr>
            </a:br>
            <a:r>
              <a:rPr lang="en-GB" cap="none" dirty="0" smtClean="0">
                <a:latin typeface="SassoonCRInfant" panose="02010503020300020003" pitchFamily="2" charset="0"/>
              </a:rPr>
              <a:t>Thursday 14</a:t>
            </a:r>
            <a:r>
              <a:rPr lang="en-GB" cap="none" baseline="30000" dirty="0" smtClean="0">
                <a:latin typeface="SassoonCRInfant" panose="02010503020300020003" pitchFamily="2" charset="0"/>
              </a:rPr>
              <a:t>th</a:t>
            </a:r>
            <a:r>
              <a:rPr lang="en-GB" cap="none" dirty="0" smtClean="0">
                <a:latin typeface="SassoonCRInfant" panose="02010503020300020003" pitchFamily="2" charset="0"/>
              </a:rPr>
              <a:t> of </a:t>
            </a:r>
            <a:r>
              <a:rPr lang="en-GB" sz="5300" cap="none" dirty="0" smtClean="0">
                <a:latin typeface="SassoonCRInfant" panose="02010503020300020003" pitchFamily="2" charset="0"/>
              </a:rPr>
              <a:t>May</a:t>
            </a:r>
            <a:endParaRPr lang="en-GB" sz="5300" cap="none" dirty="0">
              <a:latin typeface="SassoonCRInfant" panose="02010503020300020003" pitchFamily="2" charset="0"/>
            </a:endParaRPr>
          </a:p>
        </p:txBody>
      </p:sp>
      <p:sp>
        <p:nvSpPr>
          <p:cNvPr id="3" name="Subtitle 2"/>
          <p:cNvSpPr>
            <a:spLocks noGrp="1"/>
          </p:cNvSpPr>
          <p:nvPr>
            <p:ph type="subTitle" idx="1"/>
          </p:nvPr>
        </p:nvSpPr>
        <p:spPr>
          <a:xfrm>
            <a:off x="853867" y="1553493"/>
            <a:ext cx="7117180" cy="5184576"/>
          </a:xfrm>
        </p:spPr>
        <p:txBody>
          <a:bodyPr>
            <a:normAutofit lnSpcReduction="10000"/>
          </a:bodyPr>
          <a:lstStyle/>
          <a:p>
            <a:endParaRPr lang="en-GB" sz="2400" cap="none" dirty="0" smtClean="0">
              <a:latin typeface="SassoonCRInfant" panose="02010503020300020003" pitchFamily="2" charset="0"/>
            </a:endParaRPr>
          </a:p>
          <a:p>
            <a:r>
              <a:rPr lang="en-GB" sz="2400" cap="none" dirty="0" smtClean="0">
                <a:latin typeface="SassoonCRInfant" panose="02010503020300020003" pitchFamily="2" charset="0"/>
              </a:rPr>
              <a:t>Good morning primary 2!</a:t>
            </a:r>
          </a:p>
          <a:p>
            <a:r>
              <a:rPr lang="en-GB" sz="2400" cap="none" dirty="0">
                <a:latin typeface="SassoonCRInfant" panose="02010503020300020003" pitchFamily="2" charset="0"/>
              </a:rPr>
              <a:t>B</a:t>
            </a:r>
            <a:r>
              <a:rPr lang="en-GB" sz="2400" cap="none" dirty="0" smtClean="0">
                <a:latin typeface="SassoonCRInfant" panose="02010503020300020003" pitchFamily="2" charset="0"/>
              </a:rPr>
              <a:t>onjour la class!  Ca </a:t>
            </a:r>
            <a:r>
              <a:rPr lang="en-GB" sz="2400" cap="none" dirty="0" err="1" smtClean="0">
                <a:latin typeface="SassoonCRInfant" panose="02010503020300020003" pitchFamily="2" charset="0"/>
              </a:rPr>
              <a:t>va</a:t>
            </a:r>
            <a:r>
              <a:rPr lang="en-GB" sz="2400" cap="none" dirty="0" smtClean="0">
                <a:latin typeface="SassoonCRInfant" panose="02010503020300020003" pitchFamily="2" charset="0"/>
              </a:rPr>
              <a:t>?</a:t>
            </a:r>
          </a:p>
          <a:p>
            <a:r>
              <a:rPr lang="en-GB" sz="2400" cap="none" dirty="0" smtClean="0">
                <a:latin typeface="SassoonCRInfant" panose="02010503020300020003" pitchFamily="2" charset="0"/>
              </a:rPr>
              <a:t>L.I – I can say some simple greetings in French</a:t>
            </a:r>
          </a:p>
          <a:p>
            <a:r>
              <a:rPr lang="en-GB" sz="2400" cap="none" dirty="0" smtClean="0">
                <a:solidFill>
                  <a:schemeClr val="tx1"/>
                </a:solidFill>
                <a:latin typeface="SassoonCRInfant" panose="02010503020300020003" pitchFamily="2" charset="0"/>
              </a:rPr>
              <a:t>Today let’s just sing our favourite </a:t>
            </a:r>
            <a:r>
              <a:rPr lang="en-GB" sz="2400" dirty="0">
                <a:solidFill>
                  <a:schemeClr val="tx1"/>
                </a:solidFill>
                <a:latin typeface="SassoonCRInfant" panose="02010503020300020003" pitchFamily="2" charset="0"/>
              </a:rPr>
              <a:t>F</a:t>
            </a:r>
            <a:r>
              <a:rPr lang="en-GB" sz="2400" cap="none" dirty="0" smtClean="0">
                <a:solidFill>
                  <a:schemeClr val="tx1"/>
                </a:solidFill>
                <a:latin typeface="SassoonCRInfant" panose="02010503020300020003" pitchFamily="2" charset="0"/>
              </a:rPr>
              <a:t>rench songs</a:t>
            </a:r>
          </a:p>
          <a:p>
            <a:r>
              <a:rPr lang="en-GB" sz="2400" dirty="0" smtClean="0">
                <a:hlinkClick r:id="rId2"/>
              </a:rPr>
              <a:t>https://www.youtube.com/watch?v=UsEz58BblMY</a:t>
            </a:r>
            <a:endParaRPr lang="en-GB" sz="2400" dirty="0" smtClean="0"/>
          </a:p>
          <a:p>
            <a:r>
              <a:rPr lang="en-GB" sz="2400" dirty="0" smtClean="0">
                <a:hlinkClick r:id="rId3"/>
              </a:rPr>
              <a:t>https://www.youtube.com/watch?v=atNkI6QFZ50</a:t>
            </a:r>
            <a:endParaRPr lang="en-GB" sz="2400" cap="none" dirty="0" smtClean="0">
              <a:solidFill>
                <a:schemeClr val="tx1"/>
              </a:solidFill>
              <a:latin typeface="SassoonCRInfant" panose="02010503020300020003" pitchFamily="2" charset="0"/>
            </a:endParaRPr>
          </a:p>
          <a:p>
            <a:r>
              <a:rPr lang="en-GB" sz="2000" dirty="0" smtClean="0">
                <a:hlinkClick r:id="rId4"/>
              </a:rPr>
              <a:t>https://www.youtube.com/watch?v=Lpwf5N0rfVE</a:t>
            </a:r>
            <a:endParaRPr lang="en-GB" sz="2000" b="1" dirty="0" smtClean="0">
              <a:solidFill>
                <a:schemeClr val="tx1"/>
              </a:solidFill>
              <a:latin typeface="Comic Sans MS" panose="030F0702030302020204" pitchFamily="66" charset="0"/>
            </a:endParaRPr>
          </a:p>
          <a:p>
            <a:r>
              <a:rPr lang="en-GB" sz="2000" b="1" dirty="0" smtClean="0">
                <a:solidFill>
                  <a:schemeClr val="tx1"/>
                </a:solidFill>
                <a:latin typeface="Comic Sans MS" panose="030F0702030302020204" pitchFamily="66" charset="0"/>
              </a:rPr>
              <a:t>Practise this again with your family.</a:t>
            </a:r>
          </a:p>
          <a:p>
            <a:r>
              <a:rPr lang="en-GB" sz="2000" b="1" dirty="0" smtClean="0">
                <a:solidFill>
                  <a:schemeClr val="tx1"/>
                </a:solidFill>
                <a:latin typeface="Comic Sans MS" panose="030F0702030302020204" pitchFamily="66" charset="0"/>
              </a:rPr>
              <a:t>Q.-Comment </a:t>
            </a:r>
            <a:r>
              <a:rPr lang="en-GB" sz="2000" b="1" dirty="0" err="1" smtClean="0">
                <a:solidFill>
                  <a:schemeClr val="tx1"/>
                </a:solidFill>
                <a:latin typeface="Comic Sans MS" panose="030F0702030302020204" pitchFamily="66" charset="0"/>
              </a:rPr>
              <a:t>tu</a:t>
            </a:r>
            <a:r>
              <a:rPr lang="en-GB" sz="2000" b="1" dirty="0" smtClean="0">
                <a:solidFill>
                  <a:schemeClr val="tx1"/>
                </a:solidFill>
                <a:latin typeface="Comic Sans MS" panose="030F0702030302020204" pitchFamily="66" charset="0"/>
              </a:rPr>
              <a:t> </a:t>
            </a:r>
            <a:r>
              <a:rPr lang="en-GB" sz="2000" b="1" dirty="0" err="1" smtClean="0">
                <a:solidFill>
                  <a:schemeClr val="tx1"/>
                </a:solidFill>
                <a:latin typeface="Comic Sans MS" panose="030F0702030302020204" pitchFamily="66" charset="0"/>
              </a:rPr>
              <a:t>t’appelle</a:t>
            </a:r>
            <a:r>
              <a:rPr lang="en-GB" sz="2000" b="1" dirty="0" smtClean="0">
                <a:solidFill>
                  <a:schemeClr val="tx1"/>
                </a:solidFill>
                <a:latin typeface="Comic Sans MS" panose="030F0702030302020204" pitchFamily="66" charset="0"/>
              </a:rPr>
              <a:t>?</a:t>
            </a:r>
            <a:endParaRPr lang="en-GB" sz="2000" b="1" dirty="0">
              <a:solidFill>
                <a:schemeClr val="tx1"/>
              </a:solidFill>
              <a:latin typeface="Comic Sans MS" panose="030F0702030302020204" pitchFamily="66" charset="0"/>
            </a:endParaRPr>
          </a:p>
          <a:p>
            <a:r>
              <a:rPr lang="en-GB" sz="1200" dirty="0" smtClean="0">
                <a:latin typeface="Comic Sans MS" panose="030F0702030302020204" pitchFamily="66" charset="0"/>
              </a:rPr>
              <a:t>(What is your name?)</a:t>
            </a:r>
          </a:p>
          <a:p>
            <a:pPr marL="514350" indent="-514350">
              <a:buAutoNum type="alphaUcPeriod"/>
            </a:pPr>
            <a:r>
              <a:rPr lang="en-GB" sz="2000" b="1" dirty="0" smtClean="0">
                <a:solidFill>
                  <a:schemeClr val="tx1"/>
                </a:solidFill>
                <a:latin typeface="Comic Sans MS" panose="030F0702030302020204" pitchFamily="66" charset="0"/>
              </a:rPr>
              <a:t>Je </a:t>
            </a:r>
            <a:r>
              <a:rPr lang="en-GB" sz="2000" b="1" dirty="0" err="1" smtClean="0">
                <a:solidFill>
                  <a:schemeClr val="tx1"/>
                </a:solidFill>
                <a:latin typeface="Comic Sans MS" panose="030F0702030302020204" pitchFamily="66" charset="0"/>
              </a:rPr>
              <a:t>m’appelle</a:t>
            </a:r>
            <a:r>
              <a:rPr lang="en-GB" sz="2000" b="1" dirty="0" smtClean="0">
                <a:solidFill>
                  <a:schemeClr val="tx1"/>
                </a:solidFill>
                <a:latin typeface="Comic Sans MS" panose="030F0702030302020204" pitchFamily="66" charset="0"/>
              </a:rPr>
              <a:t>…….</a:t>
            </a:r>
          </a:p>
          <a:p>
            <a:r>
              <a:rPr lang="en-GB" sz="1200" dirty="0" smtClean="0">
                <a:solidFill>
                  <a:schemeClr val="bg1">
                    <a:lumMod val="50000"/>
                  </a:schemeClr>
                </a:solidFill>
                <a:latin typeface="Comic Sans MS" panose="030F0702030302020204" pitchFamily="66" charset="0"/>
              </a:rPr>
              <a:t>(I am called ……..)</a:t>
            </a:r>
          </a:p>
          <a:p>
            <a:r>
              <a:rPr lang="en-GB" sz="1800" dirty="0" smtClean="0">
                <a:solidFill>
                  <a:schemeClr val="bg1">
                    <a:lumMod val="50000"/>
                  </a:schemeClr>
                </a:solidFill>
                <a:latin typeface="Comic Sans MS" panose="030F0702030302020204" pitchFamily="66" charset="0"/>
              </a:rPr>
              <a:t>.</a:t>
            </a:r>
            <a:endParaRPr lang="en-GB" sz="1800" dirty="0">
              <a:solidFill>
                <a:schemeClr val="bg1">
                  <a:lumMod val="50000"/>
                </a:schemeClr>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happy face">
            <a:hlinkClick r:id="rId5"/>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appy face">
            <a:hlinkClick r:id="rId5"/>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C:\Users\jane.stanners\AppData\Local\Microsoft\Windows\INetCache\IE\ZX8NGAS4\group-of-kids-clipart-happy_kids_clipart[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312739"/>
            <a:ext cx="3592436" cy="102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766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135303"/>
            <a:ext cx="7680960" cy="5246025"/>
          </a:xfrm>
        </p:spPr>
        <p:txBody>
          <a:bodyPr>
            <a:normAutofit/>
          </a:bodyPr>
          <a:lstStyle/>
          <a:p>
            <a:pPr marL="0" indent="0" algn="ctr">
              <a:buNone/>
            </a:pPr>
            <a:r>
              <a:rPr lang="en-GB" dirty="0" smtClean="0">
                <a:solidFill>
                  <a:srgbClr val="0070C0"/>
                </a:solidFill>
                <a:latin typeface="SassoonCRInfant" panose="02010503020300020003" pitchFamily="2" charset="0"/>
              </a:rPr>
              <a:t>Alexander Graham Bell was a Scottish inventor who invented the telephone. </a:t>
            </a:r>
          </a:p>
          <a:p>
            <a:pPr marL="0" indent="0" algn="ctr">
              <a:buNone/>
            </a:pPr>
            <a:r>
              <a:rPr lang="en-GB" dirty="0" smtClean="0">
                <a:solidFill>
                  <a:srgbClr val="0070C0"/>
                </a:solidFill>
                <a:latin typeface="SassoonCRInfant" panose="02010503020300020003" pitchFamily="2" charset="0"/>
              </a:rPr>
              <a:t>The phone is important now than it ever was. Without this we wouldn’t be able to keep in contact with our loved ones while in lockdown.</a:t>
            </a:r>
          </a:p>
          <a:p>
            <a:pPr marL="0" indent="0" algn="ctr">
              <a:buNone/>
            </a:pPr>
            <a:r>
              <a:rPr lang="en-GB" sz="1800" b="1" dirty="0" smtClean="0">
                <a:solidFill>
                  <a:srgbClr val="0070C0"/>
                </a:solidFill>
                <a:latin typeface="SassoonCRInfant" panose="02010503020300020003" pitchFamily="2" charset="0"/>
              </a:rPr>
              <a:t>Watch this to learn some facts about this famous inventor.</a:t>
            </a:r>
          </a:p>
          <a:p>
            <a:pPr marL="0" indent="0" algn="ctr">
              <a:buNone/>
            </a:pPr>
            <a:r>
              <a:rPr lang="en-GB" sz="1800" dirty="0">
                <a:hlinkClick r:id="rId2"/>
              </a:rPr>
              <a:t>https://</a:t>
            </a:r>
            <a:r>
              <a:rPr lang="en-GB" sz="1800" dirty="0" smtClean="0">
                <a:hlinkClick r:id="rId2"/>
              </a:rPr>
              <a:t>www.youtube.com/watch?v=TrLObtDvsa8</a:t>
            </a:r>
            <a:endParaRPr lang="en-GB" sz="1800" dirty="0" smtClean="0"/>
          </a:p>
          <a:p>
            <a:pPr marL="0" indent="0" algn="ctr">
              <a:buNone/>
            </a:pPr>
            <a:r>
              <a:rPr lang="en-GB" sz="1800" dirty="0" smtClean="0"/>
              <a:t>Or </a:t>
            </a:r>
          </a:p>
          <a:p>
            <a:pPr marL="0" indent="0" algn="ctr">
              <a:buNone/>
            </a:pPr>
            <a:r>
              <a:rPr lang="en-GB" sz="1800" dirty="0">
                <a:hlinkClick r:id="rId3"/>
              </a:rPr>
              <a:t>https://www.youtube.com/watch?v=9n_5jG_9fAE</a:t>
            </a:r>
            <a:endParaRPr lang="en-GB" sz="1800" dirty="0" smtClean="0"/>
          </a:p>
          <a:p>
            <a:pPr marL="0" indent="0" algn="ctr">
              <a:buNone/>
            </a:pPr>
            <a:r>
              <a:rPr lang="en-GB" sz="1800" dirty="0" smtClean="0"/>
              <a:t>This one is a bit longer.</a:t>
            </a:r>
          </a:p>
          <a:p>
            <a:pPr marL="0" indent="0" algn="ctr">
              <a:buNone/>
            </a:pPr>
            <a:endParaRPr lang="en-GB" b="1" dirty="0">
              <a:solidFill>
                <a:srgbClr val="0070C0"/>
              </a:solidFill>
              <a:latin typeface="SassoonCRInfant" panose="02010503020300020003" pitchFamily="2" charset="0"/>
            </a:endParaRPr>
          </a:p>
        </p:txBody>
      </p:sp>
      <p:sp>
        <p:nvSpPr>
          <p:cNvPr id="4" name="Rectangle 3"/>
          <p:cNvSpPr/>
          <p:nvPr/>
        </p:nvSpPr>
        <p:spPr>
          <a:xfrm>
            <a:off x="1309800" y="211973"/>
            <a:ext cx="634699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Alexander Graham Bell</a:t>
            </a:r>
            <a:endParaRPr lang="en-GB"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797152"/>
            <a:ext cx="1848510" cy="184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Alexander Graham Bell Experimental Telephone | National Museum of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5009009"/>
            <a:ext cx="2016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story of the telephone - Wiki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5272" y="4797152"/>
            <a:ext cx="20955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nasonic KX-TGC212EB Twin DECT Digital Cordless Telephon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8393"/>
          <a:stretch/>
        </p:blipFill>
        <p:spPr bwMode="auto">
          <a:xfrm>
            <a:off x="67836" y="1818342"/>
            <a:ext cx="789938" cy="189857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Flag of Scotland - Wikiped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9506" y="544671"/>
            <a:ext cx="1023632" cy="61417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Buy SIM Free Huawei Y6 32GB Mobile Phone - Midnight Black | SIM ..."/>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13" r="31515"/>
          <a:stretch/>
        </p:blipFill>
        <p:spPr bwMode="auto">
          <a:xfrm>
            <a:off x="8157264" y="3097428"/>
            <a:ext cx="765874" cy="120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91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2103120"/>
            <a:ext cx="7680960" cy="4206200"/>
          </a:xfrm>
        </p:spPr>
        <p:txBody>
          <a:bodyPr>
            <a:noAutofit/>
          </a:bodyPr>
          <a:lstStyle/>
          <a:p>
            <a:pPr marL="0" indent="0">
              <a:buNone/>
            </a:pPr>
            <a:r>
              <a:rPr lang="en-GB" sz="2000" u="sng" dirty="0" smtClean="0">
                <a:latin typeface="SassoonCRInfant" panose="02010503020300020003" pitchFamily="2" charset="0"/>
              </a:rPr>
              <a:t>Activity</a:t>
            </a:r>
          </a:p>
          <a:p>
            <a:pPr marL="0" indent="0">
              <a:buNone/>
            </a:pPr>
            <a:endParaRPr lang="en-GB" sz="2000" dirty="0">
              <a:latin typeface="SassoonCRInfant" panose="02010503020300020003" pitchFamily="2" charset="0"/>
            </a:endParaRPr>
          </a:p>
          <a:p>
            <a:pPr marL="0" indent="0">
              <a:buNone/>
            </a:pPr>
            <a:r>
              <a:rPr lang="en-GB" sz="2000" dirty="0" smtClean="0">
                <a:latin typeface="SassoonCRInfant" panose="02010503020300020003" pitchFamily="2" charset="0"/>
              </a:rPr>
              <a:t>Can you think of something you couldn’t live without?</a:t>
            </a:r>
          </a:p>
          <a:p>
            <a:pPr marL="0" indent="0">
              <a:buNone/>
            </a:pPr>
            <a:endParaRPr lang="en-GB" sz="2000" dirty="0">
              <a:latin typeface="SassoonCRInfant" panose="02010503020300020003" pitchFamily="2" charset="0"/>
            </a:endParaRPr>
          </a:p>
          <a:p>
            <a:pPr marL="0" indent="0">
              <a:buNone/>
            </a:pPr>
            <a:r>
              <a:rPr lang="en-GB" sz="2000" dirty="0" smtClean="0">
                <a:latin typeface="SassoonCRInfant" panose="02010503020300020003" pitchFamily="2" charset="0"/>
              </a:rPr>
              <a:t>Can you find out -with the help of an adult- who invented it?</a:t>
            </a:r>
          </a:p>
          <a:p>
            <a:pPr marL="0" indent="0">
              <a:buNone/>
            </a:pPr>
            <a:endParaRPr lang="en-GB" sz="2000" dirty="0">
              <a:latin typeface="SassoonCRInfant" panose="02010503020300020003" pitchFamily="2" charset="0"/>
            </a:endParaRPr>
          </a:p>
          <a:p>
            <a:pPr marL="0" indent="0">
              <a:buNone/>
            </a:pPr>
            <a:r>
              <a:rPr lang="en-GB" sz="2000" dirty="0" smtClean="0">
                <a:latin typeface="SassoonCRInfant" panose="02010503020300020003" pitchFamily="2" charset="0"/>
              </a:rPr>
              <a:t>Draw a picture of this invention then write a sentence/tell somebody why this is your favourite invention.</a:t>
            </a:r>
          </a:p>
          <a:p>
            <a:pPr marL="0" indent="0">
              <a:buNone/>
            </a:pPr>
            <a:endParaRPr lang="en-GB" sz="2000" dirty="0">
              <a:latin typeface="SassoonCRInfant" panose="02010503020300020003" pitchFamily="2" charset="0"/>
            </a:endParaRPr>
          </a:p>
          <a:p>
            <a:pPr marL="0" indent="0" algn="ctr">
              <a:buNone/>
            </a:pPr>
            <a:r>
              <a:rPr lang="en-GB" sz="2000" b="1" dirty="0" smtClean="0">
                <a:latin typeface="SassoonCRInfant" panose="02010503020300020003" pitchFamily="2" charset="0"/>
              </a:rPr>
              <a:t>I love this invention because….</a:t>
            </a:r>
            <a:endParaRPr lang="en-GB" sz="2000" b="1" dirty="0">
              <a:latin typeface="SassoonCRInfant" panose="02010503020300020003" pitchFamily="2" charset="0"/>
            </a:endParaRPr>
          </a:p>
        </p:txBody>
      </p:sp>
      <p:sp>
        <p:nvSpPr>
          <p:cNvPr id="4" name="Rectangle 3"/>
          <p:cNvSpPr/>
          <p:nvPr/>
        </p:nvSpPr>
        <p:spPr>
          <a:xfrm>
            <a:off x="653310" y="836712"/>
            <a:ext cx="76001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My favourite invention</a:t>
            </a:r>
            <a:endParaRPr lang="en-GB"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773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1052736"/>
            <a:ext cx="7127028" cy="873927"/>
          </a:xfrm>
        </p:spPr>
        <p:txBody>
          <a:bodyPr>
            <a:normAutofit fontScale="90000"/>
          </a:bodyPr>
          <a:lstStyle/>
          <a:p>
            <a:r>
              <a:rPr lang="en-GB" sz="2400" cap="none" dirty="0" smtClean="0">
                <a:latin typeface="SassoonCRInfant" panose="02010503020300020003" pitchFamily="2" charset="0"/>
              </a:rPr>
              <a:t>L.I – I can perform a sequences of actions.</a:t>
            </a:r>
            <a:br>
              <a:rPr lang="en-GB" sz="2400" cap="none" dirty="0" smtClean="0">
                <a:latin typeface="SassoonCRInfant" panose="02010503020300020003" pitchFamily="2" charset="0"/>
              </a:rPr>
            </a:br>
            <a:r>
              <a:rPr lang="en-GB" sz="2400" dirty="0" smtClean="0">
                <a:latin typeface="SassoonCRInfant" panose="02010503020300020003" pitchFamily="2" charset="0"/>
              </a:rPr>
              <a:t>If the weather is good you can try this outside with a ball.</a:t>
            </a:r>
            <a:endParaRPr lang="en-GB" sz="2400" cap="none" dirty="0">
              <a:latin typeface="SassoonCRInfant" panose="02010503020300020003" pitchFamily="2" charset="0"/>
            </a:endParaRPr>
          </a:p>
        </p:txBody>
      </p:sp>
      <p:sp>
        <p:nvSpPr>
          <p:cNvPr id="2" name="Content Placeholder 1"/>
          <p:cNvSpPr>
            <a:spLocks noGrp="1"/>
          </p:cNvSpPr>
          <p:nvPr>
            <p:ph idx="1"/>
          </p:nvPr>
        </p:nvSpPr>
        <p:spPr>
          <a:xfrm>
            <a:off x="529756" y="1916832"/>
            <a:ext cx="8614244" cy="4824536"/>
          </a:xfrm>
        </p:spPr>
        <p:txBody>
          <a:bodyPr>
            <a:normAutofit/>
          </a:bodyPr>
          <a:lstStyle/>
          <a:p>
            <a:pPr marL="0" indent="0">
              <a:buNone/>
            </a:pPr>
            <a:r>
              <a:rPr lang="en-GB" sz="2600" cap="none" dirty="0" smtClean="0">
                <a:solidFill>
                  <a:srgbClr val="FF0000"/>
                </a:solidFill>
                <a:latin typeface="SassoonCRInfant" panose="02010503020300020003" pitchFamily="2" charset="0"/>
              </a:rPr>
              <a:t>Using a balloon or a pair of rolled up socks, let’s see how many of these sequences can you in a minute.</a:t>
            </a:r>
            <a:endParaRPr lang="en-GB" sz="2600" cap="none" dirty="0">
              <a:solidFill>
                <a:srgbClr val="FF0000"/>
              </a:solidFill>
              <a:latin typeface="SassoonCRInfant" panose="02010503020300020003" pitchFamily="2" charset="0"/>
            </a:endParaRPr>
          </a:p>
          <a:p>
            <a:pPr marL="0" indent="0">
              <a:buNone/>
            </a:pPr>
            <a:r>
              <a:rPr lang="en-GB" sz="2800" dirty="0" smtClean="0">
                <a:latin typeface="SassoonCRInfant" panose="02010503020300020003" pitchFamily="2" charset="0"/>
              </a:rPr>
              <a:t>1. Do a figure of 8 round your legs.</a:t>
            </a:r>
          </a:p>
          <a:p>
            <a:pPr marL="0" indent="0">
              <a:buNone/>
            </a:pPr>
            <a:r>
              <a:rPr lang="en-GB" sz="2800" cap="none" dirty="0" smtClean="0">
                <a:latin typeface="SassoonCRInfant" panose="02010503020300020003" pitchFamily="2" charset="0"/>
              </a:rPr>
              <a:t>2. Pass it once round your waist.</a:t>
            </a:r>
          </a:p>
          <a:p>
            <a:pPr marL="0" indent="0">
              <a:buNone/>
            </a:pPr>
            <a:r>
              <a:rPr lang="en-GB" sz="2800" dirty="0" smtClean="0">
                <a:latin typeface="SassoonCRInfant" panose="02010503020300020003" pitchFamily="2" charset="0"/>
              </a:rPr>
              <a:t>3. Hit it into the air, pose and catch. Start again.</a:t>
            </a:r>
            <a:endParaRPr lang="en-GB" sz="2800" cap="none" dirty="0" smtClean="0">
              <a:latin typeface="SassoonCRInfant" panose="02010503020300020003" pitchFamily="2" charset="0"/>
            </a:endParaRPr>
          </a:p>
          <a:p>
            <a:pPr marL="0" indent="0">
              <a:buNone/>
            </a:pPr>
            <a:endParaRPr lang="en-GB" cap="none" dirty="0" smtClean="0">
              <a:latin typeface="SassoonCRInfant" panose="02010503020300020003" pitchFamily="2" charset="0"/>
            </a:endParaRPr>
          </a:p>
          <a:p>
            <a:pPr marL="0" indent="0">
              <a:buNone/>
            </a:pPr>
            <a:r>
              <a:rPr lang="en-GB" cap="none" dirty="0" smtClean="0">
                <a:latin typeface="SassoonCRInfant" panose="02010503020300020003" pitchFamily="2" charset="0"/>
              </a:rPr>
              <a:t> </a:t>
            </a:r>
          </a:p>
          <a:p>
            <a:pPr marL="0" indent="0">
              <a:buNone/>
            </a:pPr>
            <a:endParaRPr lang="en-GB" cap="none" dirty="0">
              <a:latin typeface="SassoonCRInfant" panose="02010503020300020003" pitchFamily="2" charset="0"/>
            </a:endParaRPr>
          </a:p>
          <a:p>
            <a:pPr marL="0" indent="0">
              <a:buNone/>
            </a:pPr>
            <a:endParaRPr lang="en-GB" cap="none" dirty="0" smtClean="0">
              <a:latin typeface="SassoonCRInfant" panose="02010503020300020003" pitchFamily="2" charset="0"/>
            </a:endParaRPr>
          </a:p>
          <a:p>
            <a:pPr marL="0" indent="0">
              <a:buNone/>
            </a:pPr>
            <a:endParaRPr lang="en-GB" cap="none" dirty="0">
              <a:latin typeface="SassoonCRInfant" panose="02010503020300020003" pitchFamily="2" charset="0"/>
            </a:endParaRPr>
          </a:p>
          <a:p>
            <a:pPr marL="0" indent="0">
              <a:buNone/>
            </a:pPr>
            <a:endParaRPr lang="en-GB" cap="none" dirty="0" smtClean="0">
              <a:latin typeface="SassoonCRInfant" panose="02010503020300020003" pitchFamily="2" charset="0"/>
            </a:endParaRPr>
          </a:p>
          <a:p>
            <a:endParaRPr lang="en-GB" dirty="0"/>
          </a:p>
          <a:p>
            <a:endParaRPr lang="en-GB" dirty="0"/>
          </a:p>
        </p:txBody>
      </p:sp>
      <p:sp>
        <p:nvSpPr>
          <p:cNvPr id="4" name="TextBox 3"/>
          <p:cNvSpPr txBox="1"/>
          <p:nvPr/>
        </p:nvSpPr>
        <p:spPr>
          <a:xfrm>
            <a:off x="2606018" y="692696"/>
            <a:ext cx="3075073" cy="646331"/>
          </a:xfrm>
          <a:prstGeom prst="rect">
            <a:avLst/>
          </a:prstGeom>
          <a:noFill/>
        </p:spPr>
        <p:txBody>
          <a:bodyPr wrap="none" rtlCol="0">
            <a:spAutoFit/>
          </a:bodyPr>
          <a:lstStyle/>
          <a:p>
            <a:r>
              <a:rPr lang="en-GB" sz="3600" b="1" dirty="0" smtClean="0"/>
              <a:t>P.E. - Challenge</a:t>
            </a:r>
            <a:endParaRPr lang="en-GB" sz="3600" b="1" dirty="0"/>
          </a:p>
        </p:txBody>
      </p:sp>
      <p:pic>
        <p:nvPicPr>
          <p:cNvPr id="4098" name="Picture 2" descr="C:\Users\jane.stanners\AppData\Local\Microsoft\Windows\INetCache\IE\OD4FKC6J\480px--Basketball-Basic_Types_of_Dribbling.web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62" y="4581129"/>
            <a:ext cx="2544280" cy="143115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ne.stanners\Desktop\h&amp;h\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102" y="4581128"/>
            <a:ext cx="1292994" cy="165618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ane.stanners\Desktop\h&amp;h\ETTS-Wonder-of-Balloons-Child-W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581128"/>
            <a:ext cx="1944216" cy="165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50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Remember to have some fresh air and exercise too.</a:t>
            </a:r>
            <a:endParaRPr lang="en-GB" dirty="0"/>
          </a:p>
        </p:txBody>
      </p:sp>
      <p:pic>
        <p:nvPicPr>
          <p:cNvPr id="3074" name="Picture 2" descr="C:\Users\jane.stanners\AppData\Local\Microsoft\Windows\INetCache\IE\WFCEVDBN\children-at-play-vector[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62250" y="1958181"/>
            <a:ext cx="3619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901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8208912" cy="3744416"/>
          </a:xfrm>
        </p:spPr>
        <p:txBody>
          <a:bodyPr>
            <a:normAutofit fontScale="92500" lnSpcReduction="10000"/>
          </a:bodyPr>
          <a:lstStyle/>
          <a:p>
            <a:endParaRPr lang="en-GB" sz="1900" cap="none" dirty="0" smtClean="0">
              <a:latin typeface="SassoonCRInfant" panose="02010503020300020003" pitchFamily="2" charset="0"/>
            </a:endParaRPr>
          </a:p>
          <a:p>
            <a:pPr marL="0" indent="0">
              <a:buNone/>
            </a:pPr>
            <a:r>
              <a:rPr lang="en-GB" sz="2400" dirty="0" smtClean="0">
                <a:latin typeface="SassoonCRInfant" panose="02010503020300020003" pitchFamily="2" charset="0"/>
              </a:rPr>
              <a:t>These are some common words you had at the beginning of</a:t>
            </a:r>
          </a:p>
          <a:p>
            <a:pPr marL="0" indent="0">
              <a:buNone/>
            </a:pPr>
            <a:r>
              <a:rPr lang="en-GB" sz="2400" dirty="0" smtClean="0">
                <a:latin typeface="SassoonCRInfant" panose="02010503020300020003" pitchFamily="2" charset="0"/>
              </a:rPr>
              <a:t> P.2. Can you remember them?</a:t>
            </a:r>
          </a:p>
          <a:p>
            <a:pPr marL="0" indent="0">
              <a:buNone/>
            </a:pPr>
            <a:r>
              <a:rPr lang="en-GB" sz="2800" b="1" dirty="0">
                <a:solidFill>
                  <a:srgbClr val="FF0000"/>
                </a:solidFill>
                <a:latin typeface="SassoonCRInfant" panose="02010503020300020003" pitchFamily="2" charset="0"/>
              </a:rPr>
              <a:t> </a:t>
            </a:r>
            <a:r>
              <a:rPr lang="en-GB" sz="2800" b="1" dirty="0" smtClean="0">
                <a:solidFill>
                  <a:srgbClr val="FF0000"/>
                </a:solidFill>
                <a:latin typeface="SassoonCRInfant" panose="02010503020300020003" pitchFamily="2" charset="0"/>
              </a:rPr>
              <a:t>   very  took  fast there</a:t>
            </a:r>
          </a:p>
          <a:p>
            <a:pPr marL="0" indent="0">
              <a:buNone/>
            </a:pPr>
            <a:r>
              <a:rPr lang="en-GB" sz="2800" b="1" dirty="0">
                <a:solidFill>
                  <a:srgbClr val="FF0000"/>
                </a:solidFill>
                <a:latin typeface="SassoonCRInfant" panose="02010503020300020003" pitchFamily="2" charset="0"/>
              </a:rPr>
              <a:t> </a:t>
            </a:r>
            <a:r>
              <a:rPr lang="en-GB" sz="2800" b="1" dirty="0" smtClean="0">
                <a:solidFill>
                  <a:srgbClr val="FF0000"/>
                </a:solidFill>
                <a:latin typeface="SassoonCRInfant" panose="02010503020300020003" pitchFamily="2" charset="0"/>
              </a:rPr>
              <a:t>   their some  them  last</a:t>
            </a:r>
          </a:p>
          <a:p>
            <a:pPr marL="0" indent="0">
              <a:buNone/>
            </a:pPr>
            <a:r>
              <a:rPr lang="en-GB" sz="2600" dirty="0" smtClean="0">
                <a:latin typeface="SassoonCRInfant" panose="02010503020300020003" pitchFamily="2" charset="0"/>
              </a:rPr>
              <a:t>Choose a book, a comic , a newspaper </a:t>
            </a:r>
            <a:r>
              <a:rPr lang="en-GB" sz="2600" dirty="0" err="1" smtClean="0">
                <a:latin typeface="SassoonCRInfant" panose="02010503020300020003" pitchFamily="2" charset="0"/>
              </a:rPr>
              <a:t>etc</a:t>
            </a:r>
            <a:endParaRPr lang="en-GB" sz="2600" dirty="0" smtClean="0">
              <a:latin typeface="SassoonCRInfant" panose="02010503020300020003" pitchFamily="2" charset="0"/>
            </a:endParaRPr>
          </a:p>
          <a:p>
            <a:pPr marL="0" indent="0">
              <a:buNone/>
            </a:pPr>
            <a:r>
              <a:rPr lang="en-GB" sz="2600" dirty="0" smtClean="0">
                <a:latin typeface="SassoonCRInfant" panose="02010503020300020003" pitchFamily="2" charset="0"/>
              </a:rPr>
              <a:t>To see if you can find them in the text.</a:t>
            </a:r>
            <a:endParaRPr lang="en-GB" sz="2600" dirty="0">
              <a:latin typeface="SassoonCRInfant" panose="02010503020300020003" pitchFamily="2" charset="0"/>
            </a:endParaRPr>
          </a:p>
          <a:p>
            <a:pPr marL="0" indent="0">
              <a:buNone/>
            </a:pPr>
            <a:endParaRPr lang="en-GB" sz="1900" cap="none" dirty="0" smtClean="0">
              <a:latin typeface="SassoonCRInfant" panose="02010503020300020003" pitchFamily="2" charset="0"/>
            </a:endParaRPr>
          </a:p>
          <a:p>
            <a:pPr marL="0" indent="0">
              <a:buNone/>
            </a:pPr>
            <a:r>
              <a:rPr lang="en-GB" sz="1900" cap="none" dirty="0" smtClean="0">
                <a:solidFill>
                  <a:srgbClr val="7030A0"/>
                </a:solidFill>
                <a:latin typeface="SassoonCRInfant" panose="02010503020300020003" pitchFamily="2" charset="0"/>
              </a:rPr>
              <a:t>Using your reading book from </a:t>
            </a:r>
            <a:r>
              <a:rPr lang="en-GB" sz="1900" dirty="0" smtClean="0">
                <a:solidFill>
                  <a:srgbClr val="7030A0"/>
                </a:solidFill>
                <a:latin typeface="SassoonCRInfant" panose="02010503020300020003" pitchFamily="2" charset="0"/>
              </a:rPr>
              <a:t>O</a:t>
            </a:r>
            <a:r>
              <a:rPr lang="en-GB" sz="1900" cap="none" dirty="0" smtClean="0">
                <a:solidFill>
                  <a:srgbClr val="7030A0"/>
                </a:solidFill>
                <a:latin typeface="SassoonCRInfant" panose="02010503020300020003" pitchFamily="2" charset="0"/>
              </a:rPr>
              <a:t>xford Owl think about these questions and try and answer them</a:t>
            </a:r>
            <a:r>
              <a:rPr lang="en-GB" sz="1900" dirty="0" smtClean="0">
                <a:solidFill>
                  <a:srgbClr val="7030A0"/>
                </a:solidFill>
                <a:latin typeface="SassoonCRInfant" panose="02010503020300020003" pitchFamily="2" charset="0"/>
              </a:rPr>
              <a:t>. Don’t write them down just tell someone what you think.</a:t>
            </a:r>
            <a:endParaRPr lang="en-GB" sz="1900" cap="none" dirty="0" smtClean="0">
              <a:solidFill>
                <a:srgbClr val="7030A0"/>
              </a:solidFill>
              <a:latin typeface="SassoonCRInfant" panose="02010503020300020003" pitchFamily="2" charset="0"/>
            </a:endParaRPr>
          </a:p>
          <a:p>
            <a:endParaRPr lang="en-GB" dirty="0"/>
          </a:p>
        </p:txBody>
      </p:sp>
      <p:sp>
        <p:nvSpPr>
          <p:cNvPr id="2" name="Title 1"/>
          <p:cNvSpPr>
            <a:spLocks noGrp="1"/>
          </p:cNvSpPr>
          <p:nvPr>
            <p:ph type="title"/>
          </p:nvPr>
        </p:nvSpPr>
        <p:spPr>
          <a:xfrm>
            <a:off x="533400" y="404664"/>
            <a:ext cx="6918920" cy="432048"/>
          </a:xfrm>
        </p:spPr>
        <p:txBody>
          <a:bodyPr>
            <a:normAutofit fontScale="90000"/>
          </a:bodyPr>
          <a:lstStyle/>
          <a:p>
            <a:r>
              <a:rPr lang="en-GB" dirty="0" smtClean="0"/>
              <a:t>Reading- Common Words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57087907"/>
              </p:ext>
            </p:extLst>
          </p:nvPr>
        </p:nvGraphicFramePr>
        <p:xfrm>
          <a:off x="899592" y="8613576"/>
          <a:ext cx="7416825" cy="1108903"/>
        </p:xfrm>
        <a:graphic>
          <a:graphicData uri="http://schemas.openxmlformats.org/drawingml/2006/table">
            <a:tbl>
              <a:tblPr firstRow="1" firstCol="1" bandRow="1">
                <a:tableStyleId>{616DA210-FB5B-4158-B5E0-FEB733F419BA}</a:tableStyleId>
              </a:tblPr>
              <a:tblGrid>
                <a:gridCol w="1292943">
                  <a:extLst>
                    <a:ext uri="{9D8B030D-6E8A-4147-A177-3AD203B41FA5}">
                      <a16:colId xmlns:a16="http://schemas.microsoft.com/office/drawing/2014/main" xmlns="" val="3409170997"/>
                    </a:ext>
                  </a:extLst>
                </a:gridCol>
                <a:gridCol w="548809">
                  <a:extLst>
                    <a:ext uri="{9D8B030D-6E8A-4147-A177-3AD203B41FA5}">
                      <a16:colId xmlns:a16="http://schemas.microsoft.com/office/drawing/2014/main" xmlns="" val="2057896043"/>
                    </a:ext>
                  </a:extLst>
                </a:gridCol>
                <a:gridCol w="1197257">
                  <a:extLst>
                    <a:ext uri="{9D8B030D-6E8A-4147-A177-3AD203B41FA5}">
                      <a16:colId xmlns:a16="http://schemas.microsoft.com/office/drawing/2014/main" xmlns="" val="3737104028"/>
                    </a:ext>
                  </a:extLst>
                </a:gridCol>
                <a:gridCol w="548809">
                  <a:extLst>
                    <a:ext uri="{9D8B030D-6E8A-4147-A177-3AD203B41FA5}">
                      <a16:colId xmlns:a16="http://schemas.microsoft.com/office/drawing/2014/main" xmlns="" val="2033259705"/>
                    </a:ext>
                  </a:extLst>
                </a:gridCol>
                <a:gridCol w="1394954">
                  <a:extLst>
                    <a:ext uri="{9D8B030D-6E8A-4147-A177-3AD203B41FA5}">
                      <a16:colId xmlns:a16="http://schemas.microsoft.com/office/drawing/2014/main" xmlns="" val="1652749644"/>
                    </a:ext>
                  </a:extLst>
                </a:gridCol>
                <a:gridCol w="548809">
                  <a:extLst>
                    <a:ext uri="{9D8B030D-6E8A-4147-A177-3AD203B41FA5}">
                      <a16:colId xmlns:a16="http://schemas.microsoft.com/office/drawing/2014/main" xmlns="" val="3366472485"/>
                    </a:ext>
                  </a:extLst>
                </a:gridCol>
                <a:gridCol w="1296105">
                  <a:extLst>
                    <a:ext uri="{9D8B030D-6E8A-4147-A177-3AD203B41FA5}">
                      <a16:colId xmlns:a16="http://schemas.microsoft.com/office/drawing/2014/main" xmlns="" val="2580119541"/>
                    </a:ext>
                  </a:extLst>
                </a:gridCol>
                <a:gridCol w="589139">
                  <a:extLst>
                    <a:ext uri="{9D8B030D-6E8A-4147-A177-3AD203B41FA5}">
                      <a16:colId xmlns:a16="http://schemas.microsoft.com/office/drawing/2014/main" xmlns="" val="4130128927"/>
                    </a:ext>
                  </a:extLst>
                </a:gridCol>
              </a:tblGrid>
              <a:tr h="0">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28970691"/>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83229178"/>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34595489"/>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7282975"/>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22330782"/>
                  </a:ext>
                </a:extLst>
              </a:tr>
            </a:tbl>
          </a:graphicData>
        </a:graphic>
      </p:graphicFrame>
      <p:sp>
        <p:nvSpPr>
          <p:cNvPr id="6" name="TextBox 5"/>
          <p:cNvSpPr txBox="1"/>
          <p:nvPr/>
        </p:nvSpPr>
        <p:spPr>
          <a:xfrm>
            <a:off x="971600" y="4509120"/>
            <a:ext cx="6984776" cy="1477328"/>
          </a:xfrm>
          <a:prstGeom prst="rect">
            <a:avLst/>
          </a:prstGeom>
          <a:noFill/>
        </p:spPr>
        <p:txBody>
          <a:bodyPr wrap="square" rtlCol="0">
            <a:spAutoFit/>
          </a:bodyPr>
          <a:lstStyle/>
          <a:p>
            <a:r>
              <a:rPr lang="en-GB" dirty="0" smtClean="0">
                <a:latin typeface="Comic Sans MS" panose="030F0702030302020204" pitchFamily="66" charset="0"/>
              </a:rPr>
              <a:t>Do you know the name of the Author?</a:t>
            </a:r>
          </a:p>
          <a:p>
            <a:r>
              <a:rPr lang="en-GB" dirty="0" smtClean="0">
                <a:latin typeface="Comic Sans MS" panose="030F0702030302020204" pitchFamily="66" charset="0"/>
              </a:rPr>
              <a:t>Do you know the name of the illustrator?</a:t>
            </a:r>
          </a:p>
          <a:p>
            <a:r>
              <a:rPr lang="en-GB" dirty="0" smtClean="0">
                <a:latin typeface="Comic Sans MS" panose="030F0702030302020204" pitchFamily="66" charset="0"/>
              </a:rPr>
              <a:t>What did you like about the book?</a:t>
            </a:r>
          </a:p>
          <a:p>
            <a:r>
              <a:rPr lang="en-GB" dirty="0" smtClean="0">
                <a:latin typeface="Comic Sans MS" panose="030F0702030302020204" pitchFamily="66" charset="0"/>
              </a:rPr>
              <a:t>Is there anything you didn’t like about the book?</a:t>
            </a:r>
          </a:p>
          <a:p>
            <a:r>
              <a:rPr lang="en-GB" dirty="0" smtClean="0">
                <a:latin typeface="Comic Sans MS" panose="030F0702030302020204" pitchFamily="66" charset="0"/>
              </a:rPr>
              <a:t>What was your favourite part?</a:t>
            </a:r>
            <a:endParaRPr lang="en-GB" dirty="0">
              <a:latin typeface="Comic Sans MS" panose="030F0702030302020204" pitchFamily="66" charset="0"/>
            </a:endParaRPr>
          </a:p>
        </p:txBody>
      </p:sp>
      <p:pic>
        <p:nvPicPr>
          <p:cNvPr id="3075" name="Picture 3" descr="C:\Users\jane.stanners\AppData\Local\Microsoft\Windows\INetCache\IE\OKRY2E2A\rk8_boy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628800"/>
            <a:ext cx="2088232" cy="208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145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encrypted-tbn0.gstatic.com/images?q=tbn:ANd9G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012780" cy="5510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3554" y="539388"/>
            <a:ext cx="769491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hlinkClick r:id="rId3"/>
              </a:rPr>
              <a:t>https://www.youtube.com/watch?v=ROYNKC1Iy2M</a:t>
            </a:r>
            <a:endParaRPr lang="en-GB" dirty="0"/>
          </a:p>
        </p:txBody>
      </p:sp>
    </p:spTree>
    <p:extLst>
      <p:ext uri="{BB962C8B-B14F-4D97-AF65-F5344CB8AC3E}">
        <p14:creationId xmlns:p14="http://schemas.microsoft.com/office/powerpoint/2010/main" val="172519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a:bodyPr>
          <a:lstStyle/>
          <a:p>
            <a:pPr marL="0" indent="0">
              <a:buNone/>
            </a:pPr>
            <a:r>
              <a:rPr lang="en-GB" sz="2400" dirty="0" smtClean="0"/>
              <a:t>L.I- To write about your feelings.</a:t>
            </a:r>
          </a:p>
          <a:p>
            <a:pPr marL="0" indent="0">
              <a:buNone/>
            </a:pPr>
            <a:r>
              <a:rPr lang="en-GB" sz="2200" b="1" dirty="0" smtClean="0"/>
              <a:t>After listening to the story, think about which colour you are today.</a:t>
            </a:r>
          </a:p>
          <a:p>
            <a:pPr marL="0" indent="0">
              <a:buNone/>
            </a:pPr>
            <a:r>
              <a:rPr lang="en-GB" sz="2200" b="1" dirty="0"/>
              <a:t> </a:t>
            </a:r>
            <a:r>
              <a:rPr lang="en-GB" sz="2200" b="1" dirty="0" smtClean="0"/>
              <a:t>                                         ARE YOU?</a:t>
            </a:r>
            <a:endParaRPr lang="en-GB" sz="2200" b="1" dirty="0"/>
          </a:p>
        </p:txBody>
      </p:sp>
      <p:sp>
        <p:nvSpPr>
          <p:cNvPr id="2" name="Title 1"/>
          <p:cNvSpPr>
            <a:spLocks noGrp="1"/>
          </p:cNvSpPr>
          <p:nvPr>
            <p:ph type="title"/>
          </p:nvPr>
        </p:nvSpPr>
        <p:spPr>
          <a:xfrm>
            <a:off x="611560" y="476672"/>
            <a:ext cx="8075240" cy="720080"/>
          </a:xfrm>
        </p:spPr>
        <p:txBody>
          <a:bodyPr>
            <a:normAutofit/>
          </a:bodyPr>
          <a:lstStyle/>
          <a:p>
            <a:r>
              <a:rPr lang="en-GB" sz="3600" dirty="0" smtClean="0"/>
              <a:t>Writing –What colour I am today?</a:t>
            </a:r>
            <a:endParaRPr lang="en-GB" sz="3600" dirty="0"/>
          </a:p>
        </p:txBody>
      </p:sp>
      <p:sp>
        <p:nvSpPr>
          <p:cNvPr id="5" name="TextBox 4"/>
          <p:cNvSpPr txBox="1"/>
          <p:nvPr/>
        </p:nvSpPr>
        <p:spPr>
          <a:xfrm>
            <a:off x="0" y="2984178"/>
            <a:ext cx="9144000" cy="3847207"/>
          </a:xfrm>
          <a:prstGeom prst="rect">
            <a:avLst/>
          </a:prstGeom>
          <a:noFill/>
        </p:spPr>
        <p:txBody>
          <a:bodyPr wrap="square" rtlCol="0">
            <a:spAutoFit/>
          </a:bodyPr>
          <a:lstStyle/>
          <a:p>
            <a:pPr algn="ctr"/>
            <a:r>
              <a:rPr lang="en-GB" sz="2400" dirty="0" smtClean="0"/>
              <a:t>Today you are going to chose the colour which best suits how you feel  and write about it.</a:t>
            </a:r>
          </a:p>
          <a:p>
            <a:pPr algn="ctr"/>
            <a:r>
              <a:rPr lang="en-GB" sz="2400" dirty="0" smtClean="0"/>
              <a:t>Start your story with………</a:t>
            </a:r>
          </a:p>
          <a:p>
            <a:pPr algn="ctr"/>
            <a:r>
              <a:rPr lang="en-GB" sz="2400" dirty="0" smtClean="0">
                <a:latin typeface="Comic Sans MS" panose="030F0702030302020204" pitchFamily="66" charset="0"/>
              </a:rPr>
              <a:t> </a:t>
            </a:r>
            <a:endParaRPr lang="en-GB" sz="2400" dirty="0">
              <a:latin typeface="Comic Sans MS" panose="030F0702030302020204" pitchFamily="66" charset="0"/>
            </a:endParaRPr>
          </a:p>
          <a:p>
            <a:pPr algn="ctr"/>
            <a:r>
              <a:rPr lang="en-GB" sz="2400" dirty="0" smtClean="0">
                <a:latin typeface="Comic Sans MS" panose="030F0702030302020204" pitchFamily="66" charset="0"/>
              </a:rPr>
              <a:t>Today I am</a:t>
            </a:r>
          </a:p>
          <a:p>
            <a:pPr algn="ctr"/>
            <a:r>
              <a:rPr lang="en-GB" sz="2400" dirty="0" smtClean="0">
                <a:solidFill>
                  <a:srgbClr val="7030A0"/>
                </a:solidFill>
              </a:rPr>
              <a:t>Helpful reminders</a:t>
            </a:r>
            <a:endParaRPr lang="en-GB" sz="2400" dirty="0">
              <a:solidFill>
                <a:srgbClr val="7030A0"/>
              </a:solidFill>
            </a:endParaRPr>
          </a:p>
          <a:p>
            <a:pPr algn="ctr"/>
            <a:r>
              <a:rPr lang="en-GB" sz="2000" dirty="0" smtClean="0"/>
              <a:t>Think about   WHO WHAT WHERE WHEN WHY when composing your story.</a:t>
            </a:r>
          </a:p>
          <a:p>
            <a:pPr algn="ctr"/>
            <a:r>
              <a:rPr lang="en-GB" sz="2000" dirty="0" smtClean="0"/>
              <a:t>Share YOUR IDEAS before you start.</a:t>
            </a:r>
          </a:p>
          <a:p>
            <a:pPr algn="ctr"/>
            <a:r>
              <a:rPr lang="en-GB" sz="2000" dirty="0" smtClean="0"/>
              <a:t>Get help with tricky words but DON’T WORRY  give the words a go!</a:t>
            </a:r>
          </a:p>
          <a:p>
            <a:pPr algn="ctr"/>
            <a:r>
              <a:rPr lang="en-GB" sz="2000" dirty="0" smtClean="0"/>
              <a:t>Remember CAPITAL LETTERS, FULL STOPS AND FINGER SPACES</a:t>
            </a:r>
          </a:p>
          <a:p>
            <a:pPr algn="ctr"/>
            <a:endParaRPr lang="en-GB" sz="2000" dirty="0"/>
          </a:p>
        </p:txBody>
      </p:sp>
      <p:sp>
        <p:nvSpPr>
          <p:cNvPr id="4" name="Rectangle 3"/>
          <p:cNvSpPr/>
          <p:nvPr/>
        </p:nvSpPr>
        <p:spPr>
          <a:xfrm>
            <a:off x="611560" y="2060848"/>
            <a:ext cx="1368152" cy="923330"/>
          </a:xfrm>
          <a:prstGeom prst="rect">
            <a:avLst/>
          </a:prstGeom>
          <a:noFill/>
        </p:spPr>
        <p:txBody>
          <a:bodyPr wrap="squar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red</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2339752" y="2060848"/>
            <a:ext cx="1585693"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blue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Rectangle 7"/>
          <p:cNvSpPr/>
          <p:nvPr/>
        </p:nvSpPr>
        <p:spPr>
          <a:xfrm>
            <a:off x="3925445" y="2060848"/>
            <a:ext cx="2394249" cy="923330"/>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green</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Rectangle 8"/>
          <p:cNvSpPr/>
          <p:nvPr/>
        </p:nvSpPr>
        <p:spPr>
          <a:xfrm>
            <a:off x="6228185" y="2060848"/>
            <a:ext cx="2088231" cy="923330"/>
          </a:xfrm>
          <a:prstGeom prst="rect">
            <a:avLst/>
          </a:prstGeom>
          <a:noFill/>
        </p:spPr>
        <p:txBody>
          <a:bodyPr wrap="squar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rosy</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842775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2277"/>
            <a:ext cx="6226851" cy="924475"/>
          </a:xfrm>
        </p:spPr>
        <p:txBody>
          <a:bodyPr>
            <a:noAutofit/>
          </a:bodyPr>
          <a:lstStyle/>
          <a:p>
            <a:pPr algn="ctr"/>
            <a:r>
              <a:rPr lang="en-GB" sz="3600" b="1" u="sng" dirty="0" smtClean="0">
                <a:latin typeface="Comic Sans MS" panose="030F0702030302020204" pitchFamily="66" charset="0"/>
              </a:rPr>
              <a:t>Numeracy – Warm Up </a:t>
            </a:r>
            <a:endParaRPr lang="en-GB" sz="3600" b="1"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160" y="1281565"/>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71600" y="1515425"/>
            <a:ext cx="8064896" cy="707886"/>
          </a:xfrm>
          <a:prstGeom prst="rect">
            <a:avLst/>
          </a:prstGeom>
          <a:noFill/>
        </p:spPr>
        <p:txBody>
          <a:bodyPr wrap="square" rtlCol="0">
            <a:spAutoFit/>
          </a:bodyPr>
          <a:lstStyle/>
          <a:p>
            <a:r>
              <a:rPr lang="en-GB" sz="2000" b="1" dirty="0" smtClean="0">
                <a:latin typeface="Comic Sans MS" panose="030F0702030302020204" pitchFamily="66" charset="0"/>
              </a:rPr>
              <a:t>LI: To count forward and back multiples of 2 (within 20) and 10 (within 100) </a:t>
            </a:r>
            <a:endParaRPr lang="en-GB" sz="2000" b="1" dirty="0">
              <a:latin typeface="Comic Sans MS" panose="030F0702030302020204" pitchFamily="66" charset="0"/>
            </a:endParaRPr>
          </a:p>
        </p:txBody>
      </p:sp>
      <p:sp>
        <p:nvSpPr>
          <p:cNvPr id="8" name="Rectangle 7"/>
          <p:cNvSpPr/>
          <p:nvPr/>
        </p:nvSpPr>
        <p:spPr>
          <a:xfrm>
            <a:off x="155575" y="2276872"/>
            <a:ext cx="8880921" cy="4320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TextBox 6"/>
          <p:cNvSpPr txBox="1"/>
          <p:nvPr/>
        </p:nvSpPr>
        <p:spPr>
          <a:xfrm>
            <a:off x="307975" y="2564904"/>
            <a:ext cx="8152457" cy="3354765"/>
          </a:xfrm>
          <a:prstGeom prst="rect">
            <a:avLst/>
          </a:prstGeom>
          <a:solidFill>
            <a:schemeClr val="accent2">
              <a:lumMod val="20000"/>
              <a:lumOff val="80000"/>
            </a:schemeClr>
          </a:solidFill>
        </p:spPr>
        <p:txBody>
          <a:bodyPr wrap="square" rtlCol="0">
            <a:spAutoFit/>
          </a:bodyPr>
          <a:lstStyle/>
          <a:p>
            <a:pPr algn="ctr"/>
            <a:r>
              <a:rPr lang="en-GB" sz="2400" b="1" dirty="0" smtClean="0">
                <a:latin typeface="Comic Sans MS" panose="030F0702030302020204" pitchFamily="66" charset="0"/>
              </a:rPr>
              <a:t>Number Tennis: You say, I say </a:t>
            </a:r>
          </a:p>
          <a:p>
            <a:pPr algn="ctr"/>
            <a:endParaRPr lang="en-GB" sz="2400" b="1" u="sng" dirty="0">
              <a:latin typeface="Comic Sans MS" panose="030F0702030302020204" pitchFamily="66" charset="0"/>
            </a:endParaRPr>
          </a:p>
          <a:p>
            <a:r>
              <a:rPr lang="en-GB" sz="2400" b="1" dirty="0" smtClean="0">
                <a:latin typeface="Comic Sans MS" panose="030F0702030302020204" pitchFamily="66" charset="0"/>
              </a:rPr>
              <a:t>Start on 0</a:t>
            </a:r>
          </a:p>
          <a:p>
            <a:r>
              <a:rPr lang="en-GB" sz="2400" b="1" dirty="0" smtClean="0">
                <a:latin typeface="Comic Sans MS" panose="030F0702030302020204" pitchFamily="66" charset="0"/>
              </a:rPr>
              <a:t>You say- 0 </a:t>
            </a:r>
          </a:p>
          <a:p>
            <a:r>
              <a:rPr lang="en-GB" sz="2400" b="1" dirty="0" smtClean="0">
                <a:latin typeface="Comic Sans MS" panose="030F0702030302020204" pitchFamily="66" charset="0"/>
              </a:rPr>
              <a:t>I say 2 0r 10</a:t>
            </a:r>
          </a:p>
          <a:p>
            <a:r>
              <a:rPr lang="en-GB" sz="2400" b="1" dirty="0" smtClean="0">
                <a:latin typeface="Comic Sans MS" panose="030F0702030302020204" pitchFamily="66" charset="0"/>
              </a:rPr>
              <a:t>You say </a:t>
            </a:r>
            <a:r>
              <a:rPr lang="en-GB" sz="2400" b="1" dirty="0">
                <a:latin typeface="Comic Sans MS" panose="030F0702030302020204" pitchFamily="66" charset="0"/>
              </a:rPr>
              <a:t>4</a:t>
            </a:r>
            <a:r>
              <a:rPr lang="en-GB" sz="2400" b="1" dirty="0" smtClean="0">
                <a:latin typeface="Comic Sans MS" panose="030F0702030302020204" pitchFamily="66" charset="0"/>
              </a:rPr>
              <a:t> or 20</a:t>
            </a:r>
          </a:p>
          <a:p>
            <a:r>
              <a:rPr lang="en-GB" sz="2400" b="1" dirty="0" smtClean="0">
                <a:latin typeface="Comic Sans MS" panose="030F0702030302020204" pitchFamily="66" charset="0"/>
              </a:rPr>
              <a:t>I say </a:t>
            </a:r>
            <a:r>
              <a:rPr lang="en-GB" sz="2400" b="1" dirty="0">
                <a:latin typeface="Comic Sans MS" panose="030F0702030302020204" pitchFamily="66" charset="0"/>
              </a:rPr>
              <a:t>6</a:t>
            </a:r>
            <a:r>
              <a:rPr lang="en-GB" sz="2400" b="1" dirty="0" smtClean="0">
                <a:latin typeface="Comic Sans MS" panose="030F0702030302020204" pitchFamily="66" charset="0"/>
              </a:rPr>
              <a:t> or 30</a:t>
            </a:r>
          </a:p>
          <a:p>
            <a:r>
              <a:rPr lang="en-GB" sz="2400" b="1" dirty="0" smtClean="0">
                <a:latin typeface="Comic Sans MS" panose="030F0702030302020204" pitchFamily="66" charset="0"/>
              </a:rPr>
              <a:t>And so on until you reach 20 or 100 </a:t>
            </a:r>
          </a:p>
          <a:p>
            <a:endParaRPr lang="en-GB" sz="2000" b="1" dirty="0">
              <a:latin typeface="Comic Sans MS" panose="030F0702030302020204" pitchFamily="66" charset="0"/>
            </a:endParaRPr>
          </a:p>
        </p:txBody>
      </p:sp>
      <p:sp>
        <p:nvSpPr>
          <p:cNvPr id="9" name="AutoShape 2" descr="Image result for counting in 2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42900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2277"/>
            <a:ext cx="6226851" cy="924475"/>
          </a:xfrm>
        </p:spPr>
        <p:txBody>
          <a:bodyPr>
            <a:noAutofit/>
          </a:bodyPr>
          <a:lstStyle/>
          <a:p>
            <a:pPr algn="ctr"/>
            <a:r>
              <a:rPr lang="en-GB" sz="3600" b="1" u="sng" dirty="0" smtClean="0">
                <a:latin typeface="Comic Sans MS" panose="030F0702030302020204" pitchFamily="66" charset="0"/>
              </a:rPr>
              <a:t>Numeracy – Warm Up </a:t>
            </a:r>
            <a:endParaRPr lang="en-GB" sz="3600" b="1"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160" y="1281565"/>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71600" y="1515425"/>
            <a:ext cx="8064896" cy="707886"/>
          </a:xfrm>
          <a:prstGeom prst="rect">
            <a:avLst/>
          </a:prstGeom>
          <a:noFill/>
        </p:spPr>
        <p:txBody>
          <a:bodyPr wrap="square" rtlCol="0">
            <a:spAutoFit/>
          </a:bodyPr>
          <a:lstStyle/>
          <a:p>
            <a:r>
              <a:rPr lang="en-GB" sz="2000" b="1" dirty="0" smtClean="0">
                <a:latin typeface="Comic Sans MS" panose="030F0702030302020204" pitchFamily="66" charset="0"/>
              </a:rPr>
              <a:t>LI: To count forward and back multiples of 2 (within 20) and 10 (within 100) </a:t>
            </a:r>
            <a:endParaRPr lang="en-GB" sz="2000" b="1" dirty="0">
              <a:latin typeface="Comic Sans MS" panose="030F0702030302020204" pitchFamily="66" charset="0"/>
            </a:endParaRPr>
          </a:p>
        </p:txBody>
      </p:sp>
      <p:sp>
        <p:nvSpPr>
          <p:cNvPr id="8" name="Rectangle 7"/>
          <p:cNvSpPr/>
          <p:nvPr/>
        </p:nvSpPr>
        <p:spPr>
          <a:xfrm>
            <a:off x="155575" y="2276872"/>
            <a:ext cx="8880921" cy="4320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TextBox 6"/>
          <p:cNvSpPr txBox="1"/>
          <p:nvPr/>
        </p:nvSpPr>
        <p:spPr>
          <a:xfrm>
            <a:off x="420883" y="2467820"/>
            <a:ext cx="8350304" cy="3631763"/>
          </a:xfrm>
          <a:prstGeom prst="rect">
            <a:avLst/>
          </a:prstGeom>
          <a:solidFill>
            <a:schemeClr val="accent2">
              <a:lumMod val="20000"/>
              <a:lumOff val="80000"/>
            </a:schemeClr>
          </a:solidFill>
        </p:spPr>
        <p:txBody>
          <a:bodyPr wrap="square" rtlCol="0">
            <a:spAutoFit/>
          </a:bodyPr>
          <a:lstStyle/>
          <a:p>
            <a:pPr algn="ctr"/>
            <a:r>
              <a:rPr lang="en-GB" sz="2400" b="1" dirty="0" smtClean="0">
                <a:latin typeface="Comic Sans MS" panose="030F0702030302020204" pitchFamily="66" charset="0"/>
              </a:rPr>
              <a:t>Number Tennis: You say, I say </a:t>
            </a:r>
          </a:p>
          <a:p>
            <a:pPr algn="ctr"/>
            <a:endParaRPr lang="en-GB" sz="2400" b="1" u="sng" dirty="0">
              <a:latin typeface="Comic Sans MS" panose="030F0702030302020204" pitchFamily="66" charset="0"/>
            </a:endParaRPr>
          </a:p>
          <a:p>
            <a:r>
              <a:rPr lang="en-GB" sz="2400" b="1" dirty="0" smtClean="0">
                <a:latin typeface="Comic Sans MS" panose="030F0702030302020204" pitchFamily="66" charset="0"/>
              </a:rPr>
              <a:t>Start on 20 or 100. </a:t>
            </a:r>
          </a:p>
          <a:p>
            <a:r>
              <a:rPr lang="en-GB" sz="2400" b="1" dirty="0" smtClean="0">
                <a:latin typeface="Comic Sans MS" panose="030F0702030302020204" pitchFamily="66" charset="0"/>
              </a:rPr>
              <a:t>You say- 20</a:t>
            </a:r>
          </a:p>
          <a:p>
            <a:r>
              <a:rPr lang="en-GB" sz="2400" b="1" dirty="0" smtClean="0">
                <a:latin typeface="Comic Sans MS" panose="030F0702030302020204" pitchFamily="66" charset="0"/>
              </a:rPr>
              <a:t>I say 18</a:t>
            </a:r>
          </a:p>
          <a:p>
            <a:r>
              <a:rPr lang="en-GB" sz="2400" b="1" dirty="0" smtClean="0">
                <a:latin typeface="Comic Sans MS" panose="030F0702030302020204" pitchFamily="66" charset="0"/>
              </a:rPr>
              <a:t>You say 16 </a:t>
            </a:r>
          </a:p>
          <a:p>
            <a:r>
              <a:rPr lang="en-GB" sz="2400" b="1" dirty="0" smtClean="0">
                <a:latin typeface="Comic Sans MS" panose="030F0702030302020204" pitchFamily="66" charset="0"/>
              </a:rPr>
              <a:t>I say 14 </a:t>
            </a:r>
          </a:p>
          <a:p>
            <a:r>
              <a:rPr lang="en-GB" sz="2400" b="1" dirty="0" smtClean="0">
                <a:latin typeface="Comic Sans MS" panose="030F0702030302020204" pitchFamily="66" charset="0"/>
              </a:rPr>
              <a:t>And so on until you reach 0  </a:t>
            </a:r>
            <a:endParaRPr lang="en-GB" sz="2000" b="1" dirty="0">
              <a:latin typeface="Comic Sans MS" panose="030F0702030302020204" pitchFamily="66" charset="0"/>
            </a:endParaRPr>
          </a:p>
          <a:p>
            <a:r>
              <a:rPr lang="en-GB" sz="2000" b="1" dirty="0" smtClean="0">
                <a:latin typeface="Comic Sans MS" panose="030F0702030302020204" pitchFamily="66" charset="0"/>
              </a:rPr>
              <a:t>(</a:t>
            </a:r>
            <a:r>
              <a:rPr lang="en-GB" dirty="0" smtClean="0">
                <a:latin typeface="Comic Sans MS" panose="030F0702030302020204" pitchFamily="66" charset="0"/>
              </a:rPr>
              <a:t>If your child is not managing this, start by counting back in 1’s and shouting every second number they say </a:t>
            </a:r>
            <a:r>
              <a:rPr lang="en-GB" dirty="0" err="1" smtClean="0">
                <a:latin typeface="Comic Sans MS" panose="030F0702030302020204" pitchFamily="66" charset="0"/>
              </a:rPr>
              <a:t>e.g</a:t>
            </a:r>
            <a:r>
              <a:rPr lang="en-GB" dirty="0" smtClean="0">
                <a:latin typeface="Comic Sans MS" panose="030F0702030302020204" pitchFamily="66" charset="0"/>
              </a:rPr>
              <a:t> </a:t>
            </a:r>
            <a:r>
              <a:rPr lang="en-GB" b="1" dirty="0" smtClean="0">
                <a:latin typeface="Comic Sans MS" panose="030F0702030302020204" pitchFamily="66" charset="0"/>
              </a:rPr>
              <a:t>20,</a:t>
            </a:r>
            <a:r>
              <a:rPr lang="en-GB" dirty="0" smtClean="0">
                <a:latin typeface="Comic Sans MS" panose="030F0702030302020204" pitchFamily="66" charset="0"/>
              </a:rPr>
              <a:t> 19, </a:t>
            </a:r>
            <a:r>
              <a:rPr lang="en-GB" b="1" dirty="0" smtClean="0">
                <a:latin typeface="Comic Sans MS" panose="030F0702030302020204" pitchFamily="66" charset="0"/>
              </a:rPr>
              <a:t>18, </a:t>
            </a:r>
            <a:r>
              <a:rPr lang="en-GB" dirty="0" smtClean="0">
                <a:latin typeface="Comic Sans MS" panose="030F0702030302020204" pitchFamily="66" charset="0"/>
              </a:rPr>
              <a:t>17, </a:t>
            </a:r>
            <a:r>
              <a:rPr lang="en-GB" b="1" dirty="0" smtClean="0">
                <a:latin typeface="Comic Sans MS" panose="030F0702030302020204" pitchFamily="66" charset="0"/>
              </a:rPr>
              <a:t>16 and so on.)</a:t>
            </a:r>
            <a:endParaRPr lang="en-GB" sz="2400" b="1" dirty="0" smtClean="0">
              <a:latin typeface="Comic Sans MS" panose="030F0702030302020204" pitchFamily="66" charset="0"/>
            </a:endParaRPr>
          </a:p>
        </p:txBody>
      </p:sp>
      <p:sp>
        <p:nvSpPr>
          <p:cNvPr id="9" name="AutoShape 2" descr="Image result for counting in 2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44732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21" y="597672"/>
            <a:ext cx="7934398" cy="792088"/>
          </a:xfrm>
        </p:spPr>
        <p:txBody>
          <a:bodyPr>
            <a:normAutofit/>
          </a:bodyPr>
          <a:lstStyle/>
          <a:p>
            <a:pPr algn="ctr"/>
            <a:r>
              <a:rPr lang="en-GB" sz="3600" b="1" u="sng" dirty="0" smtClean="0">
                <a:solidFill>
                  <a:schemeClr val="tx1"/>
                </a:solidFill>
                <a:latin typeface="Comic Sans MS" panose="030F0702030302020204" pitchFamily="66" charset="0"/>
              </a:rPr>
              <a:t>P2 Maths Activities </a:t>
            </a:r>
            <a:endParaRPr lang="en-GB" sz="3600" b="1" u="sng" dirty="0">
              <a:solidFill>
                <a:schemeClr val="tx1"/>
              </a:solidFill>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347969" y="2780928"/>
            <a:ext cx="8562282" cy="396044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9257" y="1463319"/>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99592" y="1755685"/>
            <a:ext cx="7398566" cy="1569660"/>
          </a:xfrm>
          <a:prstGeom prst="rect">
            <a:avLst/>
          </a:prstGeom>
          <a:noFill/>
        </p:spPr>
        <p:txBody>
          <a:bodyPr wrap="square" rtlCol="0">
            <a:spAutoFit/>
          </a:bodyPr>
          <a:lstStyle/>
          <a:p>
            <a:pPr algn="ctr"/>
            <a:r>
              <a:rPr lang="en-GB" sz="2400" b="1" dirty="0" smtClean="0">
                <a:latin typeface="Comic Sans MS" panose="030F0702030302020204" pitchFamily="66" charset="0"/>
              </a:rPr>
              <a:t>LI: To identify digital times of o’clock, half past, quarter past and quarter to .</a:t>
            </a:r>
            <a:endParaRPr lang="en-GB" sz="2400" b="1" dirty="0">
              <a:latin typeface="Comic Sans MS" panose="030F0702030302020204" pitchFamily="66" charset="0"/>
            </a:endParaRPr>
          </a:p>
          <a:p>
            <a:endParaRPr lang="en-GB" sz="2400" b="1" dirty="0">
              <a:latin typeface="Comic Sans MS" panose="030F0702030302020204" pitchFamily="66" charset="0"/>
            </a:endParaRPr>
          </a:p>
          <a:p>
            <a:endParaRPr lang="en-GB" sz="2400" b="1" dirty="0">
              <a:latin typeface="Comic Sans MS" panose="030F0702030302020204" pitchFamily="66" charset="0"/>
            </a:endParaRPr>
          </a:p>
        </p:txBody>
      </p:sp>
      <p:sp>
        <p:nvSpPr>
          <p:cNvPr id="10" name="TextBox 9"/>
          <p:cNvSpPr txBox="1"/>
          <p:nvPr/>
        </p:nvSpPr>
        <p:spPr>
          <a:xfrm>
            <a:off x="347970" y="2540515"/>
            <a:ext cx="8562282" cy="4093428"/>
          </a:xfrm>
          <a:prstGeom prst="rect">
            <a:avLst/>
          </a:prstGeom>
          <a:noFill/>
        </p:spPr>
        <p:txBody>
          <a:bodyPr wrap="square" rtlCol="0">
            <a:spAutoFit/>
          </a:bodyPr>
          <a:lstStyle/>
          <a:p>
            <a:pPr marL="457200" indent="-457200" algn="ctr">
              <a:buFont typeface="+mj-lt"/>
              <a:buAutoNum type="arabicPeriod"/>
            </a:pPr>
            <a:endParaRPr lang="en-GB" sz="2400" dirty="0" smtClean="0">
              <a:latin typeface="Comic Sans MS" panose="030F0702030302020204" pitchFamily="66" charset="0"/>
            </a:endParaRPr>
          </a:p>
          <a:p>
            <a:pPr algn="ctr"/>
            <a:r>
              <a:rPr lang="en-GB" sz="2800" b="1" u="sng" dirty="0" smtClean="0">
                <a:latin typeface="Comic Sans MS" panose="030F0702030302020204" pitchFamily="66" charset="0"/>
              </a:rPr>
              <a:t>Remember</a:t>
            </a:r>
          </a:p>
          <a:p>
            <a:pPr marL="342900" indent="-342900" algn="ctr">
              <a:buFont typeface="Arial" panose="020B0604020202020204" pitchFamily="34" charset="0"/>
              <a:buChar char="•"/>
            </a:pPr>
            <a:r>
              <a:rPr lang="en-GB" sz="2400" dirty="0" smtClean="0">
                <a:latin typeface="Comic Sans MS" panose="030F0702030302020204" pitchFamily="66" charset="0"/>
              </a:rPr>
              <a:t>o’clock=big hand points to 12</a:t>
            </a:r>
          </a:p>
          <a:p>
            <a:pPr marL="342900" indent="-342900" algn="ctr">
              <a:buFont typeface="Arial" panose="020B0604020202020204" pitchFamily="34" charset="0"/>
              <a:buChar char="•"/>
            </a:pPr>
            <a:r>
              <a:rPr lang="en-GB" sz="2400" dirty="0" smtClean="0">
                <a:latin typeface="Comic Sans MS" panose="030F0702030302020204" pitchFamily="66" charset="0"/>
              </a:rPr>
              <a:t>quarter past= big hand points to 3</a:t>
            </a:r>
          </a:p>
          <a:p>
            <a:pPr marL="342900" indent="-342900" algn="ctr">
              <a:buFont typeface="Arial" panose="020B0604020202020204" pitchFamily="34" charset="0"/>
              <a:buChar char="•"/>
            </a:pPr>
            <a:r>
              <a:rPr lang="en-GB" sz="2400" dirty="0">
                <a:latin typeface="Comic Sans MS" panose="030F0702030302020204" pitchFamily="66" charset="0"/>
              </a:rPr>
              <a:t>half past= </a:t>
            </a:r>
            <a:r>
              <a:rPr lang="en-GB" sz="2400" dirty="0" smtClean="0">
                <a:latin typeface="Comic Sans MS" panose="030F0702030302020204" pitchFamily="66" charset="0"/>
              </a:rPr>
              <a:t>big hand points </a:t>
            </a:r>
            <a:r>
              <a:rPr lang="en-GB" sz="2400" dirty="0">
                <a:latin typeface="Comic Sans MS" panose="030F0702030302020204" pitchFamily="66" charset="0"/>
              </a:rPr>
              <a:t>to 6</a:t>
            </a:r>
          </a:p>
          <a:p>
            <a:pPr marL="342900" indent="-342900" algn="ctr">
              <a:buFont typeface="Arial" panose="020B0604020202020204" pitchFamily="34" charset="0"/>
              <a:buChar char="•"/>
            </a:pPr>
            <a:r>
              <a:rPr lang="en-GB" sz="2400" dirty="0" smtClean="0">
                <a:latin typeface="Comic Sans MS" panose="030F0702030302020204" pitchFamily="66" charset="0"/>
              </a:rPr>
              <a:t>quarter to= big hand points to 9</a:t>
            </a:r>
          </a:p>
          <a:p>
            <a:pPr marL="342900" indent="-342900" algn="ctr">
              <a:buFont typeface="Arial" panose="020B0604020202020204" pitchFamily="34" charset="0"/>
              <a:buChar char="•"/>
            </a:pPr>
            <a:endParaRPr lang="en-GB" sz="2400" dirty="0">
              <a:latin typeface="Comic Sans MS" panose="030F0702030302020204" pitchFamily="66" charset="0"/>
            </a:endParaRPr>
          </a:p>
          <a:p>
            <a:pPr algn="ctr"/>
            <a:r>
              <a:rPr lang="en-GB" sz="2800" b="1" u="sng" dirty="0" smtClean="0">
                <a:latin typeface="Comic Sans MS" panose="030F0702030302020204" pitchFamily="66" charset="0"/>
              </a:rPr>
              <a:t>Play</a:t>
            </a:r>
          </a:p>
          <a:p>
            <a:pPr algn="ctr"/>
            <a:r>
              <a:rPr lang="en-GB" dirty="0">
                <a:hlinkClick r:id="rId4"/>
              </a:rPr>
              <a:t>http://</a:t>
            </a:r>
            <a:r>
              <a:rPr lang="en-GB" dirty="0" smtClean="0">
                <a:hlinkClick r:id="rId4"/>
              </a:rPr>
              <a:t>www.ictgames.com/mobilePage/hickoryDickory/index.html</a:t>
            </a:r>
            <a:endParaRPr lang="en-GB" dirty="0" smtClean="0"/>
          </a:p>
          <a:p>
            <a:pPr algn="ctr"/>
            <a:endParaRPr lang="en-GB" b="1" u="sng" dirty="0">
              <a:latin typeface="Comic Sans MS" panose="030F0702030302020204" pitchFamily="66" charset="0"/>
            </a:endParaRPr>
          </a:p>
          <a:p>
            <a:pPr algn="ctr"/>
            <a:endParaRPr lang="en-GB" sz="2400" dirty="0" smtClean="0">
              <a:latin typeface="Comic Sans MS" panose="030F0702030302020204" pitchFamily="66" charset="0"/>
            </a:endParaRPr>
          </a:p>
        </p:txBody>
      </p:sp>
      <p:pic>
        <p:nvPicPr>
          <p:cNvPr id="13" name="Picture 2" descr="Children Teaching Clock Learning To Tell Time Magnetic Back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1740" y="160338"/>
            <a:ext cx="1556792" cy="15567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Clipping"/>
          <p:cNvPicPr>
            <a:picLocks noChangeAspect="1"/>
          </p:cNvPicPr>
          <p:nvPr/>
        </p:nvPicPr>
        <p:blipFill>
          <a:blip r:embed="rId6"/>
          <a:stretch>
            <a:fillRect/>
          </a:stretch>
        </p:blipFill>
        <p:spPr>
          <a:xfrm>
            <a:off x="4567237" y="3405184"/>
            <a:ext cx="9526" cy="47632"/>
          </a:xfrm>
          <a:prstGeom prst="rect">
            <a:avLst/>
          </a:prstGeom>
        </p:spPr>
      </p:pic>
      <p:pic>
        <p:nvPicPr>
          <p:cNvPr id="12" name="Picture 2" descr="Children Teaching Clock Learning To Tell Time Magnetic Back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499" y="160338"/>
            <a:ext cx="1556792"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83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321" y="2412015"/>
            <a:ext cx="5760600" cy="4381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latin typeface="Comic Sans MS" panose="030F0702030302020204" pitchFamily="66" charset="0"/>
            </a:endParaRPr>
          </a:p>
        </p:txBody>
      </p:sp>
      <p:sp>
        <p:nvSpPr>
          <p:cNvPr id="5" name="TextBox 4"/>
          <p:cNvSpPr txBox="1"/>
          <p:nvPr/>
        </p:nvSpPr>
        <p:spPr>
          <a:xfrm>
            <a:off x="264249" y="2604994"/>
            <a:ext cx="5247275" cy="3785652"/>
          </a:xfrm>
          <a:prstGeom prst="rect">
            <a:avLst/>
          </a:prstGeom>
          <a:noFill/>
        </p:spPr>
        <p:txBody>
          <a:bodyPr wrap="square" rtlCol="0">
            <a:spAutoFit/>
          </a:bodyPr>
          <a:lstStyle/>
          <a:p>
            <a:r>
              <a:rPr lang="en-GB" sz="2800" b="1" dirty="0" smtClean="0">
                <a:solidFill>
                  <a:srgbClr val="C00000"/>
                </a:solidFill>
                <a:latin typeface="Comic Sans MS" panose="030F0702030302020204" pitchFamily="66" charset="0"/>
              </a:rPr>
              <a:t>Task – </a:t>
            </a:r>
            <a:r>
              <a:rPr lang="en-GB" sz="2800" dirty="0" smtClean="0">
                <a:latin typeface="Comic Sans MS" panose="030F0702030302020204" pitchFamily="66" charset="0"/>
              </a:rPr>
              <a:t>Prepare some special snacks for your movie night.</a:t>
            </a:r>
          </a:p>
          <a:p>
            <a:endParaRPr lang="en-GB" sz="2800" dirty="0">
              <a:latin typeface="Comic Sans MS" panose="030F0702030302020204" pitchFamily="66" charset="0"/>
            </a:endParaRPr>
          </a:p>
          <a:p>
            <a:r>
              <a:rPr lang="en-GB" sz="2800" dirty="0" smtClean="0">
                <a:latin typeface="Comic Sans MS" panose="030F0702030302020204" pitchFamily="66" charset="0"/>
              </a:rPr>
              <a:t>Think about what snacks your family would enjoy.</a:t>
            </a: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pPr marL="342900" indent="-342900">
              <a:buFont typeface="Arial" panose="020B0604020202020204" pitchFamily="34" charset="0"/>
              <a:buChar char="•"/>
            </a:pPr>
            <a:endParaRPr lang="en-GB" sz="2200" dirty="0" smtClean="0">
              <a:latin typeface="Comic Sans MS" panose="030F0702030302020204" pitchFamily="66" charset="0"/>
            </a:endParaRPr>
          </a:p>
          <a:p>
            <a:pPr marL="342900" indent="-342900">
              <a:buFont typeface="Arial" panose="020B0604020202020204" pitchFamily="34" charset="0"/>
              <a:buChar char="•"/>
            </a:pPr>
            <a:endParaRPr lang="en-GB" sz="2200" dirty="0" smtClean="0">
              <a:latin typeface="Comic Sans MS" panose="030F0702030302020204" pitchFamily="66" charset="0"/>
            </a:endParaRPr>
          </a:p>
        </p:txBody>
      </p:sp>
      <p:sp>
        <p:nvSpPr>
          <p:cNvPr id="7" name="Rectangle 6"/>
          <p:cNvSpPr/>
          <p:nvPr/>
        </p:nvSpPr>
        <p:spPr>
          <a:xfrm>
            <a:off x="4067944" y="271871"/>
            <a:ext cx="4680520" cy="18859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067942" y="326765"/>
            <a:ext cx="4824537" cy="1815882"/>
          </a:xfrm>
          <a:prstGeom prst="rect">
            <a:avLst/>
          </a:prstGeom>
          <a:noFill/>
        </p:spPr>
        <p:txBody>
          <a:bodyPr wrap="square" rtlCol="0">
            <a:spAutoFit/>
          </a:bodyPr>
          <a:lstStyle/>
          <a:p>
            <a:pPr algn="ctr"/>
            <a:r>
              <a:rPr lang="en-GB" sz="2800" dirty="0" smtClean="0">
                <a:latin typeface="Comic Sans MS" panose="030F0702030302020204" pitchFamily="66" charset="0"/>
              </a:rPr>
              <a:t>This week, your topic tasks are all about preparing for a </a:t>
            </a:r>
            <a:r>
              <a:rPr lang="en-GB" sz="2800" b="1" dirty="0" smtClean="0">
                <a:solidFill>
                  <a:srgbClr val="FFC000"/>
                </a:solidFill>
                <a:latin typeface="Comic Sans MS" panose="030F0702030302020204" pitchFamily="66" charset="0"/>
              </a:rPr>
              <a:t>Friday Family Movie Night! </a:t>
            </a:r>
            <a:endParaRPr lang="en-GB" sz="2800" b="1" dirty="0">
              <a:solidFill>
                <a:srgbClr val="FFC000"/>
              </a:solidFill>
              <a:latin typeface="Comic Sans MS" panose="030F0702030302020204" pitchFamily="66" charset="0"/>
            </a:endParaRPr>
          </a:p>
        </p:txBody>
      </p:sp>
      <p:pic>
        <p:nvPicPr>
          <p:cNvPr id="1026" name="Picture 2" descr="C:\Users\jenna.mclean\Desktop\family movie n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883" y="1696371"/>
            <a:ext cx="877589" cy="10817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enna.mclean\Desktop\movie night.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2" y="285652"/>
            <a:ext cx="3744375" cy="18721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99592" y="1234706"/>
            <a:ext cx="1602781" cy="461665"/>
          </a:xfrm>
          <a:prstGeom prst="rect">
            <a:avLst/>
          </a:prstGeom>
          <a:noFill/>
        </p:spPr>
        <p:txBody>
          <a:bodyPr wrap="square" lIns="91440" tIns="45720" rIns="91440" bIns="45720">
            <a:spAutoFit/>
          </a:bodyPr>
          <a:lstStyle/>
          <a:p>
            <a:pPr algn="ctr"/>
            <a:r>
              <a:rPr lang="en-US" sz="24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Comic Sans MS" panose="030F0702030302020204" pitchFamily="66" charset="0"/>
              </a:rPr>
              <a:t>Task 4 </a:t>
            </a:r>
            <a:endParaRPr lang="en-US" sz="24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Comic Sans MS" panose="030F0702030302020204" pitchFamily="66" charset="0"/>
            </a:endParaRPr>
          </a:p>
        </p:txBody>
      </p:sp>
      <p:sp>
        <p:nvSpPr>
          <p:cNvPr id="11" name="TextBox 10"/>
          <p:cNvSpPr txBox="1"/>
          <p:nvPr/>
        </p:nvSpPr>
        <p:spPr>
          <a:xfrm>
            <a:off x="4798892" y="5962422"/>
            <a:ext cx="3362636" cy="830997"/>
          </a:xfrm>
          <a:prstGeom prst="rect">
            <a:avLst/>
          </a:prstGeom>
          <a:noFill/>
        </p:spPr>
        <p:txBody>
          <a:bodyPr wrap="square" rtlCol="0">
            <a:spAutoFit/>
          </a:bodyPr>
          <a:lstStyle/>
          <a:p>
            <a:pPr algn="ctr"/>
            <a:r>
              <a:rPr lang="en-GB" sz="2400" b="1" dirty="0" smtClean="0">
                <a:latin typeface="Comic Sans MS" panose="030F0702030302020204" pitchFamily="66" charset="0"/>
              </a:rPr>
              <a:t>Some snacks we had for our movie night </a:t>
            </a:r>
            <a:endParaRPr lang="en-GB" sz="2400" b="1" dirty="0">
              <a:latin typeface="Comic Sans MS" panose="030F0702030302020204" pitchFamily="66" charset="0"/>
            </a:endParaRPr>
          </a:p>
        </p:txBody>
      </p:sp>
      <p:sp>
        <p:nvSpPr>
          <p:cNvPr id="12" name="Bent-Up Arrow 11"/>
          <p:cNvSpPr/>
          <p:nvPr/>
        </p:nvSpPr>
        <p:spPr>
          <a:xfrm>
            <a:off x="7963612" y="5968185"/>
            <a:ext cx="989394" cy="692696"/>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9796" y="3054025"/>
            <a:ext cx="3756246" cy="281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jenna.mclean\Desktop\popcorn.jf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862" y="4735340"/>
            <a:ext cx="1256562" cy="18882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enna.mclean\Desktop\fruit.jf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5301228"/>
            <a:ext cx="1322388" cy="132238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enna.mclean\Desktop\chocolate.jf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6678" y="5510302"/>
            <a:ext cx="1384719" cy="111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65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07574" y="160337"/>
            <a:ext cx="4852859" cy="1331543"/>
          </a:xfrm>
        </p:spPr>
        <p:txBody>
          <a:bodyPr>
            <a:normAutofit fontScale="90000"/>
          </a:bodyPr>
          <a:lstStyle/>
          <a:p>
            <a:r>
              <a:rPr lang="en-GB" dirty="0" smtClean="0"/>
              <a:t>R.E</a:t>
            </a:r>
            <a:br>
              <a:rPr lang="en-GB" dirty="0" smtClean="0"/>
            </a:br>
            <a:r>
              <a:rPr lang="en-GB" sz="2000" cap="none" dirty="0" smtClean="0">
                <a:latin typeface="SassoonCRInfant" panose="02010503020300020003" pitchFamily="2" charset="0"/>
              </a:rPr>
              <a:t>L.I – </a:t>
            </a:r>
            <a:r>
              <a:rPr lang="en-GB" sz="2000" cap="none" dirty="0">
                <a:latin typeface="SassoonCRInfant" panose="02010503020300020003" pitchFamily="2" charset="0"/>
              </a:rPr>
              <a:t>I</a:t>
            </a:r>
            <a:r>
              <a:rPr lang="en-GB" sz="2000" cap="none" dirty="0" smtClean="0">
                <a:latin typeface="SassoonCRInfant" panose="02010503020300020003" pitchFamily="2" charset="0"/>
              </a:rPr>
              <a:t> recognise the importance of prayer and honour Mary as mother of Jesus</a:t>
            </a:r>
            <a:endParaRPr lang="en-GB" sz="2000" cap="none" dirty="0">
              <a:latin typeface="SassoonCRInfant" panose="02010503020300020003" pitchFamily="2" charset="0"/>
            </a:endParaRPr>
          </a:p>
        </p:txBody>
      </p:sp>
      <p:sp>
        <p:nvSpPr>
          <p:cNvPr id="3" name="Content Placeholder 2"/>
          <p:cNvSpPr>
            <a:spLocks noGrp="1"/>
          </p:cNvSpPr>
          <p:nvPr>
            <p:ph idx="1"/>
          </p:nvPr>
        </p:nvSpPr>
        <p:spPr>
          <a:xfrm>
            <a:off x="155575" y="1947485"/>
            <a:ext cx="6216625" cy="4799215"/>
          </a:xfrm>
        </p:spPr>
        <p:txBody>
          <a:bodyPr>
            <a:normAutofit fontScale="25000" lnSpcReduction="20000"/>
          </a:bodyPr>
          <a:lstStyle/>
          <a:p>
            <a:pPr marL="0" indent="0">
              <a:buNone/>
            </a:pPr>
            <a:endParaRPr lang="en-GB" sz="8000" dirty="0" smtClean="0">
              <a:latin typeface="SassoonCRInfant" panose="02010503020300020003" pitchFamily="2" charset="0"/>
            </a:endParaRPr>
          </a:p>
          <a:p>
            <a:pPr marL="0" indent="0">
              <a:buNone/>
            </a:pPr>
            <a:endParaRPr lang="en-GB" sz="8000" dirty="0">
              <a:latin typeface="Comic Sans MS" panose="030F0702030302020204" pitchFamily="66" charset="0"/>
            </a:endParaRPr>
          </a:p>
          <a:p>
            <a:pPr marL="0" indent="0">
              <a:buNone/>
            </a:pPr>
            <a:endParaRPr lang="en-GB" sz="9600" cap="none" dirty="0" smtClean="0">
              <a:latin typeface="SassoonCRInfant" panose="02010503020300020003" pitchFamily="2" charset="0"/>
            </a:endParaRPr>
          </a:p>
          <a:p>
            <a:pPr marL="0" indent="0">
              <a:buNone/>
            </a:pPr>
            <a:r>
              <a:rPr lang="en-GB" sz="8000" cap="none" dirty="0" smtClean="0">
                <a:latin typeface="SassoonCRInfant" panose="02010503020300020003" pitchFamily="2" charset="0"/>
              </a:rPr>
              <a:t>Jesus Mary and Joseph travelled to Jerusale</a:t>
            </a:r>
            <a:r>
              <a:rPr lang="en-GB" sz="8000" dirty="0" smtClean="0">
                <a:latin typeface="SassoonCRInfant" panose="02010503020300020003" pitchFamily="2" charset="0"/>
              </a:rPr>
              <a:t>m to visit the temple. On the last day of the visit Mary and Joseph got ready to leave but Jesus stayed behind. He wanted to talk to the Priests and Elders about God. Mary thought that Jesus was with Joseph and Joseph thought that he was with Mary. When they realised he was missing how do you think they were feeling?</a:t>
            </a:r>
          </a:p>
          <a:p>
            <a:pPr marL="0" indent="0">
              <a:buNone/>
            </a:pPr>
            <a:r>
              <a:rPr lang="en-GB" sz="8000" dirty="0" smtClean="0">
                <a:latin typeface="SassoonCRInfant" panose="02010503020300020003" pitchFamily="2" charset="0"/>
              </a:rPr>
              <a:t>They both hurried back to the temple to find Jesus and they found him sitting with the elders.</a:t>
            </a:r>
          </a:p>
          <a:p>
            <a:pPr marL="0" indent="0">
              <a:buNone/>
            </a:pPr>
            <a:r>
              <a:rPr lang="en-GB" sz="8000" dirty="0" smtClean="0">
                <a:latin typeface="SassoonCRInfant" panose="02010503020300020003" pitchFamily="2" charset="0"/>
              </a:rPr>
              <a:t>Mary hugged Jesus then gave him a row. She asked him why he had done such a thing. Jesus replied that he was doing God’s work and not to worry.</a:t>
            </a:r>
          </a:p>
          <a:p>
            <a:pPr marL="0" indent="0">
              <a:buNone/>
            </a:pPr>
            <a:endParaRPr lang="en-GB" sz="8000" dirty="0">
              <a:latin typeface="SassoonCRInfant" panose="02010503020300020003" pitchFamily="2" charset="0"/>
            </a:endParaRPr>
          </a:p>
          <a:p>
            <a:pPr marL="0" indent="0">
              <a:buNone/>
            </a:pPr>
            <a:r>
              <a:rPr lang="en-GB" sz="11200" dirty="0" smtClean="0">
                <a:latin typeface="SassoonCRInfant" panose="02010503020300020003" pitchFamily="2" charset="0"/>
              </a:rPr>
              <a:t>Say the Hail Mary to honour our Mums.	</a:t>
            </a:r>
          </a:p>
          <a:p>
            <a:pPr marL="0" indent="0">
              <a:buNone/>
            </a:pPr>
            <a:endParaRPr lang="en-GB" sz="11200" dirty="0">
              <a:latin typeface="SassoonCRInfant" panose="02010503020300020003" pitchFamily="2" charset="0"/>
            </a:endParaRPr>
          </a:p>
          <a:p>
            <a:pPr marL="0" indent="0">
              <a:buNone/>
            </a:pPr>
            <a:endParaRPr lang="en-GB" sz="11200" dirty="0" smtClean="0">
              <a:latin typeface="SassoonCRInfant" panose="02010503020300020003" pitchFamily="2" charset="0"/>
            </a:endParaRPr>
          </a:p>
          <a:p>
            <a:pPr marL="0" indent="0">
              <a:buNone/>
            </a:pPr>
            <a:endParaRPr lang="en-GB" sz="11200" dirty="0" smtClean="0">
              <a:latin typeface="SassoonCRInfant" panose="02010503020300020003" pitchFamily="2" charset="0"/>
            </a:endParaRPr>
          </a:p>
          <a:p>
            <a:pPr marL="0" indent="0">
              <a:buNone/>
            </a:pPr>
            <a:endParaRPr lang="en-GB" sz="11200" dirty="0">
              <a:latin typeface="SassoonCRInfant" panose="02010503020300020003" pitchFamily="2" charset="0"/>
            </a:endParaRPr>
          </a:p>
          <a:p>
            <a:pPr marL="0" indent="0">
              <a:buNone/>
            </a:pPr>
            <a:r>
              <a:rPr lang="en-GB" sz="11200" dirty="0" smtClean="0">
                <a:latin typeface="SassoonCRInfant" panose="02010503020300020003" pitchFamily="2" charset="0"/>
              </a:rPr>
              <a:t>L.I – </a:t>
            </a:r>
            <a:endParaRPr lang="en-GB" sz="11200" dirty="0">
              <a:latin typeface="SassoonCRInfant" panose="02010503020300020003" pitchFamily="2" charset="0"/>
            </a:endParaRPr>
          </a:p>
          <a:p>
            <a:pPr lvl="0">
              <a:buFont typeface="Wingdings" panose="05000000000000000000" pitchFamily="2" charset="2"/>
              <a:buChar char="§"/>
            </a:pPr>
            <a:endParaRPr lang="en-GB" sz="11200" dirty="0" smtClean="0">
              <a:latin typeface="SassoonCRInfant" panose="02010503020300020003" pitchFamily="2" charset="0"/>
            </a:endParaRPr>
          </a:p>
          <a:p>
            <a:pPr>
              <a:buFont typeface="Wingdings" panose="05000000000000000000" pitchFamily="2" charset="2"/>
              <a:buChar char="§"/>
            </a:pPr>
            <a:endParaRPr lang="en-GB" sz="4900" dirty="0" smtClean="0">
              <a:latin typeface="Comic Sans MS" panose="030F0702030302020204" pitchFamily="66" charset="0"/>
            </a:endParaRPr>
          </a:p>
          <a:p>
            <a:pPr marL="0" indent="0">
              <a:buNone/>
            </a:pPr>
            <a:r>
              <a:rPr lang="en-GB" sz="4900" dirty="0">
                <a:latin typeface="Comic Sans MS" panose="030F0702030302020204" pitchFamily="66" charset="0"/>
              </a:rPr>
              <a:t> </a:t>
            </a:r>
          </a:p>
          <a:p>
            <a:pPr>
              <a:buFont typeface="Wingdings" panose="05000000000000000000" pitchFamily="2" charset="2"/>
              <a:buChar char="§"/>
            </a:pPr>
            <a:endParaRPr lang="en-GB" sz="3400" dirty="0" smtClean="0">
              <a:latin typeface="Comic Sans MS" panose="030F0702030302020204" pitchFamily="66" charset="0"/>
            </a:endParaRPr>
          </a:p>
          <a:p>
            <a:pPr>
              <a:buFont typeface="Wingdings" panose="05000000000000000000" pitchFamily="2" charset="2"/>
              <a:buChar char="§"/>
            </a:pPr>
            <a:endParaRPr lang="en-GB" sz="3400" dirty="0" smtClean="0">
              <a:latin typeface="Comic Sans MS" panose="030F0702030302020204" pitchFamily="66" charset="0"/>
            </a:endParaRPr>
          </a:p>
          <a:p>
            <a:pPr lvl="0">
              <a:buFont typeface="Wingdings" panose="05000000000000000000" pitchFamily="2" charset="2"/>
              <a:buChar char="§"/>
            </a:pPr>
            <a:endParaRPr lang="en-GB" sz="3400" dirty="0" smtClean="0">
              <a:latin typeface="Comic Sans MS" panose="030F0702030302020204" pitchFamily="66" charset="0"/>
            </a:endParaRPr>
          </a:p>
          <a:p>
            <a:pPr lvl="0">
              <a:buFont typeface="Wingdings" panose="05000000000000000000" pitchFamily="2" charset="2"/>
              <a:buChar char="§"/>
            </a:pPr>
            <a:endParaRPr lang="en-GB" dirty="0">
              <a:latin typeface="Comic Sans MS" panose="030F0702030302020204" pitchFamily="66" charset="0"/>
            </a:endParaRPr>
          </a:p>
          <a:p>
            <a:pPr lvl="0">
              <a:buFont typeface="Wingdings" panose="05000000000000000000" pitchFamily="2" charset="2"/>
              <a:buChar char="§"/>
            </a:pPr>
            <a:endParaRPr lang="en-GB" dirty="0" smtClean="0">
              <a:latin typeface="Comic Sans MS" panose="030F0702030302020204" pitchFamily="66" charset="0"/>
            </a:endParaRPr>
          </a:p>
          <a:p>
            <a:pPr lvl="0">
              <a:buFont typeface="Wingdings" panose="05000000000000000000" pitchFamily="2" charset="2"/>
              <a:buChar char="§"/>
            </a:pPr>
            <a:endParaRPr lang="en-GB" dirty="0" smtClean="0">
              <a:latin typeface="Comic Sans MS" panose="030F0702030302020204" pitchFamily="66" charset="0"/>
            </a:endParaRPr>
          </a:p>
          <a:p>
            <a:pPr marL="0" lvl="0" indent="0">
              <a:buNone/>
            </a:pPr>
            <a:endParaRPr lang="en-GB" dirty="0" smtClean="0">
              <a:latin typeface="Comic Sans MS" panose="030F0702030302020204" pitchFamily="66" charset="0"/>
            </a:endParaRPr>
          </a:p>
          <a:p>
            <a:pPr marL="0" lvl="0" indent="0">
              <a:buNone/>
            </a:pPr>
            <a:r>
              <a:rPr lang="en-GB" dirty="0">
                <a:latin typeface="Comic Sans MS" panose="030F0702030302020204" pitchFamily="66" charset="0"/>
              </a:rPr>
              <a:t> </a:t>
            </a:r>
            <a:r>
              <a:rPr lang="en-GB" dirty="0" smtClean="0">
                <a:latin typeface="Comic Sans MS" panose="030F0702030302020204" pitchFamily="66" charset="0"/>
              </a:rPr>
              <a:t>     </a:t>
            </a:r>
          </a:p>
          <a:p>
            <a:pPr marL="0" lvl="0" indent="0">
              <a:buNone/>
            </a:pPr>
            <a:endParaRPr lang="en-GB" dirty="0">
              <a:latin typeface="Comic Sans MS" panose="030F0702030302020204" pitchFamily="66" charset="0"/>
            </a:endParaRPr>
          </a:p>
          <a:p>
            <a:pPr marL="0" lvl="0" indent="0">
              <a:buNone/>
            </a:pPr>
            <a:endParaRPr lang="en-GB" dirty="0">
              <a:latin typeface="Comic Sans MS" panose="030F0702030302020204" pitchFamily="66" charset="0"/>
            </a:endParaRPr>
          </a:p>
          <a:p>
            <a:endParaRPr lang="en-GB" dirty="0"/>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Jesus and His Family Travel to Jerusalem | Life of Jes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04664"/>
            <a:ext cx="2245478" cy="22454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ne.stanners\AppData\Local\Microsoft\Windows\INetCache\IE\OKRY2E2A\d9d391e0d8bb897368a40d2a40bd659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442742"/>
            <a:ext cx="1523972" cy="18027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32240" y="3789040"/>
            <a:ext cx="2294274" cy="2862322"/>
          </a:xfrm>
          <a:prstGeom prst="rect">
            <a:avLst/>
          </a:prstGeom>
          <a:noFill/>
          <a:ln>
            <a:solidFill>
              <a:schemeClr val="accent1"/>
            </a:solidFill>
          </a:ln>
        </p:spPr>
        <p:txBody>
          <a:bodyPr wrap="square" rtlCol="0">
            <a:spAutoFit/>
          </a:bodyPr>
          <a:lstStyle/>
          <a:p>
            <a:r>
              <a:rPr lang="en-GB" dirty="0" smtClean="0">
                <a:solidFill>
                  <a:srgbClr val="FF0000"/>
                </a:solidFill>
              </a:rPr>
              <a:t>Always remember to let your parents know where you are?</a:t>
            </a:r>
          </a:p>
          <a:p>
            <a:r>
              <a:rPr lang="en-GB" dirty="0" smtClean="0">
                <a:solidFill>
                  <a:srgbClr val="FF0000"/>
                </a:solidFill>
              </a:rPr>
              <a:t>Think of some ways you can show your Mum and Dad or big person that you love </a:t>
            </a:r>
          </a:p>
          <a:p>
            <a:r>
              <a:rPr lang="en-GB" dirty="0" smtClean="0">
                <a:solidFill>
                  <a:srgbClr val="FF0000"/>
                </a:solidFill>
              </a:rPr>
              <a:t>them .</a:t>
            </a:r>
          </a:p>
          <a:p>
            <a:r>
              <a:rPr lang="en-GB" dirty="0" smtClean="0">
                <a:solidFill>
                  <a:srgbClr val="FF0000"/>
                </a:solidFill>
              </a:rPr>
              <a:t>Remember to do it today.</a:t>
            </a:r>
            <a:endParaRPr lang="en-GB" dirty="0">
              <a:solidFill>
                <a:srgbClr val="FF0000"/>
              </a:solidFill>
            </a:endParaRPr>
          </a:p>
        </p:txBody>
      </p:sp>
    </p:spTree>
    <p:extLst>
      <p:ext uri="{BB962C8B-B14F-4D97-AF65-F5344CB8AC3E}">
        <p14:creationId xmlns:p14="http://schemas.microsoft.com/office/powerpoint/2010/main" val="16782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936</Words>
  <Application>Microsoft Office PowerPoint</Application>
  <PresentationFormat>On-screen Show (4:3)</PresentationFormat>
  <Paragraphs>150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Thursday 14th of May</vt:lpstr>
      <vt:lpstr>Reading- Common Words</vt:lpstr>
      <vt:lpstr> </vt:lpstr>
      <vt:lpstr>Writing –What colour I am today?</vt:lpstr>
      <vt:lpstr>Numeracy – Warm Up </vt:lpstr>
      <vt:lpstr>Numeracy – Warm Up </vt:lpstr>
      <vt:lpstr>P2 Maths Activities </vt:lpstr>
      <vt:lpstr>PowerPoint Presentation</vt:lpstr>
      <vt:lpstr>R.E L.I – I recognise the importance of prayer and honour Mary as mother of Jesus</vt:lpstr>
      <vt:lpstr>PowerPoint Presentation</vt:lpstr>
      <vt:lpstr>PowerPoint Presentation</vt:lpstr>
      <vt:lpstr>L.I – I can perform a sequences of actions. If the weather is good you can try this outside with a ball.</vt:lpstr>
      <vt:lpstr>Remember to have some fresh air and exercise too.</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Stanners</dc:creator>
  <cp:lastModifiedBy>Jane Stanners</cp:lastModifiedBy>
  <cp:revision>35</cp:revision>
  <dcterms:created xsi:type="dcterms:W3CDTF">2020-05-13T08:45:10Z</dcterms:created>
  <dcterms:modified xsi:type="dcterms:W3CDTF">2020-05-13T17:17:24Z</dcterms:modified>
</cp:coreProperties>
</file>