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4"/>
  </p:notesMasterIdLst>
  <p:sldIdLst>
    <p:sldId id="256" r:id="rId2"/>
    <p:sldId id="272" r:id="rId3"/>
    <p:sldId id="273" r:id="rId4"/>
    <p:sldId id="278" r:id="rId5"/>
    <p:sldId id="279" r:id="rId6"/>
    <p:sldId id="280" r:id="rId7"/>
    <p:sldId id="281" r:id="rId8"/>
    <p:sldId id="277" r:id="rId9"/>
    <p:sldId id="276" r:id="rId10"/>
    <p:sldId id="282" r:id="rId11"/>
    <p:sldId id="283"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D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13/05/2020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24FD3-DA4C-4A0E-81F8-6ECB430FA298}"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524FD3-DA4C-4A0E-81F8-6ECB430FA298}" type="datetimeFigureOut">
              <a:rPr lang="en-GB" smtClean="0"/>
              <a:t>13/05/2020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ROYNKC1Iy2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8.tm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tmp"/><Relationship Id="rId5" Type="http://schemas.openxmlformats.org/officeDocument/2006/relationships/image" Target="../media/image6.jpeg"/><Relationship Id="rId4" Type="http://schemas.openxmlformats.org/officeDocument/2006/relationships/hyperlink" Target="https://www.splashlearn.com/time-gam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3.wdp"/><Relationship Id="rId7" Type="http://schemas.openxmlformats.org/officeDocument/2006/relationships/hyperlink" Target="https://www.ictgames.com/postAletter/index.html"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gregtangmath.com/numtanga" TargetMode="External"/><Relationship Id="rId5"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0374" y="1484783"/>
            <a:ext cx="8144073" cy="400390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83211" y="692697"/>
            <a:ext cx="7117180" cy="792087"/>
          </a:xfrm>
        </p:spPr>
        <p:txBody>
          <a:bodyPr/>
          <a:lstStyle/>
          <a:p>
            <a:pPr algn="ct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b="1" dirty="0" smtClean="0">
                <a:solidFill>
                  <a:schemeClr val="bg1"/>
                </a:solidFill>
                <a:latin typeface="Comic Sans MS" panose="030F0702030302020204" pitchFamily="66" charset="0"/>
              </a:rPr>
              <a:t>Thursday </a:t>
            </a:r>
            <a:r>
              <a:rPr lang="en-GB" b="1" dirty="0" smtClean="0">
                <a:solidFill>
                  <a:schemeClr val="bg1"/>
                </a:solidFill>
                <a:latin typeface="Comic Sans MS" panose="030F0702030302020204" pitchFamily="66" charset="0"/>
              </a:rPr>
              <a:t>14</a:t>
            </a:r>
            <a:r>
              <a:rPr lang="en-GB" b="1" baseline="30000" dirty="0" smtClean="0">
                <a:solidFill>
                  <a:schemeClr val="bg1"/>
                </a:solidFill>
                <a:latin typeface="Comic Sans MS" panose="030F0702030302020204" pitchFamily="66" charset="0"/>
              </a:rPr>
              <a:t>th</a:t>
            </a:r>
            <a:r>
              <a:rPr lang="en-GB" b="1" dirty="0" smtClean="0">
                <a:solidFill>
                  <a:schemeClr val="bg1"/>
                </a:solidFill>
                <a:latin typeface="Comic Sans MS" panose="030F0702030302020204" pitchFamily="66" charset="0"/>
              </a:rPr>
              <a:t> </a:t>
            </a:r>
            <a:r>
              <a:rPr lang="en-GB" b="1" dirty="0" smtClean="0">
                <a:solidFill>
                  <a:schemeClr val="bg1"/>
                </a:solidFill>
                <a:latin typeface="Comic Sans MS" panose="030F0702030302020204" pitchFamily="66" charset="0"/>
              </a:rPr>
              <a:t>of May </a:t>
            </a:r>
            <a:r>
              <a:rPr lang="en-GB" sz="4400" b="1" dirty="0" smtClean="0">
                <a:solidFill>
                  <a:schemeClr val="bg1"/>
                </a:solidFill>
                <a:latin typeface="Comic Sans MS" panose="030F0702030302020204" pitchFamily="66" charset="0"/>
              </a:rPr>
              <a:t/>
            </a:r>
            <a:br>
              <a:rPr lang="en-GB" sz="4400" b="1" dirty="0" smtClean="0">
                <a:solidFill>
                  <a:schemeClr val="bg1"/>
                </a:solidFill>
                <a:latin typeface="Comic Sans MS" panose="030F0702030302020204" pitchFamily="66" charset="0"/>
              </a:rPr>
            </a:br>
            <a:r>
              <a:rPr lang="en-GB" sz="4400" b="1" dirty="0" smtClean="0">
                <a:solidFill>
                  <a:schemeClr val="bg1"/>
                </a:solidFill>
                <a:latin typeface="Comic Sans MS" panose="030F0702030302020204" pitchFamily="66" charset="0"/>
              </a:rPr>
              <a:t> </a:t>
            </a:r>
            <a:endParaRPr lang="en-GB" sz="4400" b="1" dirty="0">
              <a:solidFill>
                <a:schemeClr val="bg1"/>
              </a:solidFill>
              <a:latin typeface="Comic Sans MS" panose="030F0702030302020204" pitchFamily="66" charset="0"/>
            </a:endParaRPr>
          </a:p>
        </p:txBody>
      </p:sp>
      <p:sp>
        <p:nvSpPr>
          <p:cNvPr id="3" name="Subtitle 2"/>
          <p:cNvSpPr>
            <a:spLocks noGrp="1"/>
          </p:cNvSpPr>
          <p:nvPr>
            <p:ph type="subTitle" idx="1"/>
          </p:nvPr>
        </p:nvSpPr>
        <p:spPr>
          <a:xfrm>
            <a:off x="611560" y="836712"/>
            <a:ext cx="7848872" cy="4298032"/>
          </a:xfrm>
        </p:spPr>
        <p:txBody>
          <a:bodyPr>
            <a:normAutofit/>
          </a:bodyPr>
          <a:lstStyle/>
          <a:p>
            <a:pPr algn="ctr"/>
            <a:r>
              <a:rPr lang="en-GB" sz="3200" b="1" dirty="0" smtClean="0">
                <a:solidFill>
                  <a:schemeClr val="bg1"/>
                </a:solidFill>
                <a:latin typeface="Comic Sans MS" panose="030F0702030302020204" pitchFamily="66" charset="0"/>
              </a:rPr>
              <a:t>Good Morning Primary 2/3!</a:t>
            </a:r>
          </a:p>
          <a:p>
            <a:pPr algn="ctr"/>
            <a:r>
              <a:rPr lang="en-GB" sz="2800" dirty="0">
                <a:solidFill>
                  <a:schemeClr val="tx1"/>
                </a:solidFill>
                <a:latin typeface="Comic Sans MS" panose="030F0702030302020204" pitchFamily="66" charset="0"/>
              </a:rPr>
              <a:t>French: </a:t>
            </a:r>
            <a:r>
              <a:rPr lang="en-GB" sz="2800" b="1" dirty="0" smtClean="0">
                <a:solidFill>
                  <a:schemeClr val="tx1"/>
                </a:solidFill>
                <a:latin typeface="Comic Sans MS" panose="030F0702030302020204" pitchFamily="66" charset="0"/>
              </a:rPr>
              <a:t>Bonjour la class!  Ca </a:t>
            </a:r>
            <a:r>
              <a:rPr lang="en-GB" sz="2800" b="1" dirty="0" err="1" smtClean="0">
                <a:solidFill>
                  <a:schemeClr val="tx1"/>
                </a:solidFill>
                <a:latin typeface="Comic Sans MS" panose="030F0702030302020204" pitchFamily="66" charset="0"/>
              </a:rPr>
              <a:t>Va</a:t>
            </a:r>
            <a:r>
              <a:rPr lang="en-GB" sz="2800" b="1" dirty="0" smtClean="0">
                <a:solidFill>
                  <a:schemeClr val="tx1"/>
                </a:solidFill>
                <a:latin typeface="Comic Sans MS" panose="030F0702030302020204" pitchFamily="66" charset="0"/>
              </a:rPr>
              <a:t>?</a:t>
            </a:r>
            <a:endParaRPr lang="en-GB" b="1" dirty="0" smtClean="0">
              <a:solidFill>
                <a:schemeClr val="tx1"/>
              </a:solidFill>
              <a:latin typeface="Comic Sans MS" panose="030F0702030302020204" pitchFamily="66" charset="0"/>
            </a:endParaRPr>
          </a:p>
          <a:p>
            <a:pPr algn="ctr"/>
            <a:endParaRPr lang="en-GB" sz="1050" b="1" dirty="0">
              <a:solidFill>
                <a:schemeClr val="tx1"/>
              </a:solidFill>
              <a:latin typeface="Comic Sans MS" panose="030F0702030302020204" pitchFamily="66" charset="0"/>
            </a:endParaRPr>
          </a:p>
          <a:p>
            <a:pPr algn="ctr"/>
            <a:r>
              <a:rPr lang="en-GB" sz="2400" b="1" dirty="0" err="1" smtClean="0">
                <a:solidFill>
                  <a:schemeClr val="tx1"/>
                </a:solidFill>
                <a:latin typeface="Comic Sans MS" panose="030F0702030302020204" pitchFamily="66" charset="0"/>
              </a:rPr>
              <a:t>Quelle</a:t>
            </a:r>
            <a:r>
              <a:rPr lang="en-GB" sz="2400" b="1" dirty="0" smtClean="0">
                <a:solidFill>
                  <a:schemeClr val="tx1"/>
                </a:solidFill>
                <a:latin typeface="Comic Sans MS" panose="030F0702030302020204" pitchFamily="66" charset="0"/>
              </a:rPr>
              <a:t> </a:t>
            </a:r>
            <a:r>
              <a:rPr lang="en-GB" sz="2400" b="1" dirty="0" err="1" smtClean="0">
                <a:solidFill>
                  <a:schemeClr val="tx1"/>
                </a:solidFill>
                <a:latin typeface="Comic Sans MS" panose="030F0702030302020204" pitchFamily="66" charset="0"/>
              </a:rPr>
              <a:t>est</a:t>
            </a:r>
            <a:r>
              <a:rPr lang="en-GB" sz="2400" b="1" dirty="0" smtClean="0">
                <a:solidFill>
                  <a:schemeClr val="tx1"/>
                </a:solidFill>
                <a:latin typeface="Comic Sans MS" panose="030F0702030302020204" pitchFamily="66" charset="0"/>
              </a:rPr>
              <a:t> la date </a:t>
            </a:r>
            <a:r>
              <a:rPr lang="en-GB" sz="2400" b="1" dirty="0" err="1" smtClean="0">
                <a:solidFill>
                  <a:schemeClr val="tx1"/>
                </a:solidFill>
                <a:latin typeface="Comic Sans MS" panose="030F0702030302020204" pitchFamily="66" charset="0"/>
              </a:rPr>
              <a:t>aujourd’hui</a:t>
            </a:r>
            <a:r>
              <a:rPr lang="en-GB" sz="2400" b="1" dirty="0" smtClean="0">
                <a:solidFill>
                  <a:schemeClr val="tx1"/>
                </a:solidFill>
                <a:latin typeface="Comic Sans MS" panose="030F0702030302020204" pitchFamily="66" charset="0"/>
              </a:rPr>
              <a:t>? </a:t>
            </a:r>
          </a:p>
          <a:p>
            <a:pPr algn="ctr"/>
            <a:r>
              <a:rPr lang="en-GB" sz="2400" b="1" dirty="0" err="1" smtClean="0">
                <a:solidFill>
                  <a:schemeClr val="tx1"/>
                </a:solidFill>
                <a:latin typeface="Comic Sans MS" panose="030F0702030302020204" pitchFamily="66" charset="0"/>
              </a:rPr>
              <a:t>Aujourd’hui</a:t>
            </a:r>
            <a:r>
              <a:rPr lang="en-GB" sz="2400" b="1" dirty="0" smtClean="0">
                <a:solidFill>
                  <a:schemeClr val="tx1"/>
                </a:solidFill>
                <a:latin typeface="Comic Sans MS" panose="030F0702030302020204" pitchFamily="66" charset="0"/>
              </a:rPr>
              <a:t> </a:t>
            </a:r>
            <a:r>
              <a:rPr lang="en-GB" sz="2400" b="1" dirty="0" err="1" smtClean="0">
                <a:solidFill>
                  <a:schemeClr val="tx1"/>
                </a:solidFill>
                <a:latin typeface="Comic Sans MS" panose="030F0702030302020204" pitchFamily="66" charset="0"/>
              </a:rPr>
              <a:t>cest</a:t>
            </a:r>
            <a:r>
              <a:rPr lang="en-GB" sz="2400" b="1" dirty="0">
                <a:solidFill>
                  <a:schemeClr val="tx1"/>
                </a:solidFill>
                <a:latin typeface="Comic Sans MS" panose="030F0702030302020204" pitchFamily="66" charset="0"/>
              </a:rPr>
              <a:t> </a:t>
            </a:r>
            <a:r>
              <a:rPr lang="en-GB" sz="2400" b="1" dirty="0" smtClean="0">
                <a:solidFill>
                  <a:schemeClr val="tx1"/>
                </a:solidFill>
                <a:latin typeface="Comic Sans MS" panose="030F0702030302020204" pitchFamily="66" charset="0"/>
              </a:rPr>
              <a:t>J____ </a:t>
            </a:r>
            <a:r>
              <a:rPr lang="en-GB" sz="2400" b="1" dirty="0" smtClean="0">
                <a:solidFill>
                  <a:schemeClr val="tx1"/>
                </a:solidFill>
                <a:latin typeface="Comic Sans MS" panose="030F0702030302020204" pitchFamily="66" charset="0"/>
              </a:rPr>
              <a:t>14th </a:t>
            </a:r>
            <a:r>
              <a:rPr lang="en-GB" sz="2400" b="1" dirty="0" smtClean="0">
                <a:solidFill>
                  <a:schemeClr val="tx1"/>
                </a:solidFill>
                <a:latin typeface="Comic Sans MS" panose="030F0702030302020204" pitchFamily="66" charset="0"/>
              </a:rPr>
              <a:t>M____2020</a:t>
            </a:r>
          </a:p>
          <a:p>
            <a:pPr algn="ctr"/>
            <a:endParaRPr lang="en-GB" sz="2400" dirty="0" smtClean="0">
              <a:solidFill>
                <a:schemeClr val="tx1"/>
              </a:solidFill>
              <a:latin typeface="Comic Sans MS" panose="030F0702030302020204" pitchFamily="66" charset="0"/>
            </a:endParaRPr>
          </a:p>
          <a:p>
            <a:pPr algn="ctr"/>
            <a:r>
              <a:rPr lang="en-GB" sz="2400" b="1" dirty="0" smtClean="0">
                <a:solidFill>
                  <a:schemeClr val="tx1"/>
                </a:solidFill>
                <a:latin typeface="Comic Sans MS" panose="030F0702030302020204" pitchFamily="66" charset="0"/>
              </a:rPr>
              <a:t>L.I- </a:t>
            </a:r>
            <a:r>
              <a:rPr lang="en-GB" sz="2400" b="1" dirty="0">
                <a:solidFill>
                  <a:schemeClr val="tx1"/>
                </a:solidFill>
                <a:latin typeface="Comic Sans MS" panose="030F0702030302020204" pitchFamily="66" charset="0"/>
              </a:rPr>
              <a:t>To know the number names to 20 </a:t>
            </a:r>
          </a:p>
          <a:p>
            <a:pPr algn="ctr"/>
            <a:r>
              <a:rPr lang="en-GB" sz="2400" b="1" dirty="0" smtClean="0">
                <a:solidFill>
                  <a:schemeClr val="tx1"/>
                </a:solidFill>
                <a:latin typeface="Comic Sans MS" panose="030F0702030302020204" pitchFamily="66" charset="0"/>
              </a:rPr>
              <a:t>Can you start at 10 and count up to 20 with me? </a:t>
            </a:r>
            <a:endParaRPr lang="en-GB" sz="2400" b="1" dirty="0">
              <a:solidFill>
                <a:schemeClr val="tx1"/>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5308" y1="33464" x2="54385" y2="47133"/>
                        <a14:foregroundMark x1="62000" y1="30086" x2="51000" y2="49097"/>
                        <a14:foregroundMark x1="31923" y1="49568" x2="56308" y2="71956"/>
                        <a14:foregroundMark x1="56308" y1="58366" x2="39077" y2="77298"/>
                        <a14:foregroundMark x1="32462" y1="62215" x2="49154" y2="69049"/>
                        <a14:foregroundMark x1="29538" y1="58366" x2="40538" y2="62687"/>
                        <a14:foregroundMark x1="53385" y1="67086" x2="44846" y2="74863"/>
                        <a14:foregroundMark x1="42000" y1="39827" x2="49615" y2="53967"/>
                        <a14:foregroundMark x1="61077" y1="65672" x2="39615" y2="63236"/>
                        <a14:foregroundMark x1="34308" y1="40299" x2="48615" y2="51060"/>
                        <a14:foregroundMark x1="33846" y1="67086" x2="52923" y2="67086"/>
                        <a14:foregroundMark x1="53385" y1="34014" x2="53385" y2="49097"/>
                      </a14:backgroundRemoval>
                    </a14:imgEffect>
                  </a14:imgLayer>
                </a14:imgProps>
              </a:ext>
              <a:ext uri="{28A0092B-C50C-407E-A947-70E740481C1C}">
                <a14:useLocalDpi xmlns:a14="http://schemas.microsoft.com/office/drawing/2010/main" val="0"/>
              </a:ext>
            </a:extLst>
          </a:blip>
          <a:srcRect/>
          <a:stretch>
            <a:fillRect/>
          </a:stretch>
        </p:blipFill>
        <p:spPr bwMode="auto">
          <a:xfrm>
            <a:off x="3833233" y="5488689"/>
            <a:ext cx="1398353" cy="136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27609" y="4879088"/>
            <a:ext cx="609600" cy="609600"/>
          </a:xfrm>
          <a:prstGeom prst="rect">
            <a:avLst/>
          </a:prstGeom>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2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321" y="2412015"/>
            <a:ext cx="5760600" cy="4381404"/>
          </a:xfrm>
          <a:prstGeom prst="rect">
            <a:avLst/>
          </a:prstGeom>
          <a:solidFill>
            <a:schemeClr val="bg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latin typeface="Comic Sans MS" panose="030F0702030302020204" pitchFamily="66" charset="0"/>
            </a:endParaRPr>
          </a:p>
        </p:txBody>
      </p:sp>
      <p:sp>
        <p:nvSpPr>
          <p:cNvPr id="5" name="TextBox 4"/>
          <p:cNvSpPr txBox="1"/>
          <p:nvPr/>
        </p:nvSpPr>
        <p:spPr>
          <a:xfrm>
            <a:off x="264249" y="2604994"/>
            <a:ext cx="5247275" cy="3785652"/>
          </a:xfrm>
          <a:prstGeom prst="rect">
            <a:avLst/>
          </a:prstGeom>
          <a:noFill/>
        </p:spPr>
        <p:txBody>
          <a:bodyPr wrap="square" rtlCol="0">
            <a:spAutoFit/>
          </a:bodyPr>
          <a:lstStyle/>
          <a:p>
            <a:r>
              <a:rPr lang="en-GB" sz="2800" b="1" dirty="0" smtClean="0">
                <a:solidFill>
                  <a:srgbClr val="C00000"/>
                </a:solidFill>
                <a:latin typeface="Comic Sans MS" panose="030F0702030302020204" pitchFamily="66" charset="0"/>
              </a:rPr>
              <a:t>Task – </a:t>
            </a:r>
            <a:r>
              <a:rPr lang="en-GB" sz="2800" dirty="0" smtClean="0">
                <a:latin typeface="Comic Sans MS" panose="030F0702030302020204" pitchFamily="66" charset="0"/>
              </a:rPr>
              <a:t>Prepare some special snacks for your movie night.</a:t>
            </a:r>
          </a:p>
          <a:p>
            <a:endParaRPr lang="en-GB" sz="2800" dirty="0">
              <a:latin typeface="Comic Sans MS" panose="030F0702030302020204" pitchFamily="66" charset="0"/>
            </a:endParaRPr>
          </a:p>
          <a:p>
            <a:r>
              <a:rPr lang="en-GB" sz="2800" dirty="0" smtClean="0">
                <a:latin typeface="Comic Sans MS" panose="030F0702030302020204" pitchFamily="66" charset="0"/>
              </a:rPr>
              <a:t>Think about what snacks your family would enjoy.</a:t>
            </a: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pPr marL="342900" indent="-342900">
              <a:buFont typeface="Arial" panose="020B0604020202020204" pitchFamily="34" charset="0"/>
              <a:buChar char="•"/>
            </a:pPr>
            <a:endParaRPr lang="en-GB" sz="2200" dirty="0" smtClean="0">
              <a:latin typeface="Comic Sans MS" panose="030F0702030302020204" pitchFamily="66" charset="0"/>
            </a:endParaRPr>
          </a:p>
          <a:p>
            <a:pPr marL="342900" indent="-342900">
              <a:buFont typeface="Arial" panose="020B0604020202020204" pitchFamily="34" charset="0"/>
              <a:buChar char="•"/>
            </a:pPr>
            <a:endParaRPr lang="en-GB" sz="2200" dirty="0" smtClean="0">
              <a:latin typeface="Comic Sans MS" panose="030F0702030302020204" pitchFamily="66" charset="0"/>
            </a:endParaRPr>
          </a:p>
        </p:txBody>
      </p:sp>
      <p:sp>
        <p:nvSpPr>
          <p:cNvPr id="7" name="Rectangle 6"/>
          <p:cNvSpPr/>
          <p:nvPr/>
        </p:nvSpPr>
        <p:spPr>
          <a:xfrm>
            <a:off x="4067944" y="271871"/>
            <a:ext cx="4680520" cy="18859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067942" y="326765"/>
            <a:ext cx="4824537" cy="1815882"/>
          </a:xfrm>
          <a:prstGeom prst="rect">
            <a:avLst/>
          </a:prstGeom>
          <a:solidFill>
            <a:schemeClr val="bg2">
              <a:lumMod val="20000"/>
              <a:lumOff val="80000"/>
            </a:schemeClr>
          </a:solidFill>
        </p:spPr>
        <p:txBody>
          <a:bodyPr wrap="square" rtlCol="0">
            <a:spAutoFit/>
          </a:bodyPr>
          <a:lstStyle/>
          <a:p>
            <a:pPr algn="ctr"/>
            <a:r>
              <a:rPr lang="en-GB" sz="2800" dirty="0" smtClean="0">
                <a:latin typeface="Comic Sans MS" panose="030F0702030302020204" pitchFamily="66" charset="0"/>
              </a:rPr>
              <a:t>This week, your topic tasks are all about preparing for a </a:t>
            </a:r>
            <a:r>
              <a:rPr lang="en-GB" sz="2800" b="1" dirty="0" smtClean="0">
                <a:solidFill>
                  <a:schemeClr val="accent1"/>
                </a:solidFill>
                <a:latin typeface="Comic Sans MS" panose="030F0702030302020204" pitchFamily="66" charset="0"/>
              </a:rPr>
              <a:t>Friday Family Movie Night! </a:t>
            </a:r>
            <a:endParaRPr lang="en-GB" sz="2800" b="1" dirty="0">
              <a:solidFill>
                <a:schemeClr val="accent1"/>
              </a:solidFill>
              <a:latin typeface="Comic Sans MS" panose="030F0702030302020204" pitchFamily="66" charset="0"/>
            </a:endParaRPr>
          </a:p>
        </p:txBody>
      </p:sp>
      <p:pic>
        <p:nvPicPr>
          <p:cNvPr id="1026" name="Picture 2" descr="C:\Users\jenna.mclean\Desktop\family movie n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883" y="1696371"/>
            <a:ext cx="877589" cy="10817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enna.mclean\Desktop\movie night.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2" y="285652"/>
            <a:ext cx="3744375" cy="18721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99592" y="1234706"/>
            <a:ext cx="1602781" cy="461665"/>
          </a:xfrm>
          <a:prstGeom prst="rect">
            <a:avLst/>
          </a:prstGeom>
          <a:noFill/>
        </p:spPr>
        <p:txBody>
          <a:bodyPr wrap="square" lIns="91440" tIns="45720" rIns="91440" bIns="45720">
            <a:spAutoFit/>
          </a:bodyPr>
          <a:lstStyle/>
          <a:p>
            <a:pPr algn="ctr"/>
            <a:r>
              <a:rPr lang="en-US" sz="24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Comic Sans MS" panose="030F0702030302020204" pitchFamily="66" charset="0"/>
              </a:rPr>
              <a:t>Task 4 </a:t>
            </a:r>
            <a:endParaRPr lang="en-US" sz="24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Comic Sans MS" panose="030F0702030302020204" pitchFamily="66" charset="0"/>
            </a:endParaRPr>
          </a:p>
        </p:txBody>
      </p:sp>
      <p:sp>
        <p:nvSpPr>
          <p:cNvPr id="11" name="TextBox 10"/>
          <p:cNvSpPr txBox="1"/>
          <p:nvPr/>
        </p:nvSpPr>
        <p:spPr>
          <a:xfrm>
            <a:off x="4798892" y="5962422"/>
            <a:ext cx="3362636" cy="830997"/>
          </a:xfrm>
          <a:prstGeom prst="rect">
            <a:avLst/>
          </a:prstGeom>
          <a:noFill/>
        </p:spPr>
        <p:txBody>
          <a:bodyPr wrap="square" rtlCol="0">
            <a:spAutoFit/>
          </a:bodyPr>
          <a:lstStyle/>
          <a:p>
            <a:pPr algn="ctr"/>
            <a:r>
              <a:rPr lang="en-GB" sz="2400" b="1" dirty="0" smtClean="0">
                <a:solidFill>
                  <a:schemeClr val="accent1"/>
                </a:solidFill>
                <a:latin typeface="Comic Sans MS" panose="030F0702030302020204" pitchFamily="66" charset="0"/>
              </a:rPr>
              <a:t>Some snacks we had for our movie night </a:t>
            </a:r>
            <a:endParaRPr lang="en-GB" sz="2400" b="1" dirty="0">
              <a:solidFill>
                <a:schemeClr val="accent1"/>
              </a:solidFill>
              <a:latin typeface="Comic Sans MS" panose="030F0702030302020204" pitchFamily="66" charset="0"/>
            </a:endParaRPr>
          </a:p>
        </p:txBody>
      </p:sp>
      <p:sp>
        <p:nvSpPr>
          <p:cNvPr id="12" name="Bent-Up Arrow 11"/>
          <p:cNvSpPr/>
          <p:nvPr/>
        </p:nvSpPr>
        <p:spPr>
          <a:xfrm>
            <a:off x="7963612" y="5968185"/>
            <a:ext cx="989394" cy="692696"/>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9796" y="3054025"/>
            <a:ext cx="3756246" cy="281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jenna.mclean\Desktop\popcorn.jf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862" y="4735340"/>
            <a:ext cx="1256562" cy="18882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enna.mclean\Desktop\fruit.jf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5301228"/>
            <a:ext cx="1322388" cy="132238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enna.mclean\Desktop\chocolate.jf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6678" y="5510302"/>
            <a:ext cx="1384719" cy="111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060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575" y="2004750"/>
            <a:ext cx="6360641" cy="473661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itle 4"/>
          <p:cNvSpPr>
            <a:spLocks noGrp="1"/>
          </p:cNvSpPr>
          <p:nvPr>
            <p:ph type="title"/>
          </p:nvPr>
        </p:nvSpPr>
        <p:spPr>
          <a:xfrm>
            <a:off x="2267744" y="160338"/>
            <a:ext cx="6288633" cy="1331543"/>
          </a:xfrm>
        </p:spPr>
        <p:txBody>
          <a:bodyPr>
            <a:normAutofit fontScale="90000"/>
          </a:bodyPr>
          <a:lstStyle/>
          <a:p>
            <a:r>
              <a:rPr lang="en-GB" sz="4400" b="1" dirty="0" smtClean="0">
                <a:solidFill>
                  <a:schemeClr val="bg1"/>
                </a:solidFill>
                <a:latin typeface="Comic Sans MS" panose="030F0702030302020204" pitchFamily="66" charset="0"/>
              </a:rPr>
              <a:t>R.E</a:t>
            </a:r>
            <a:r>
              <a:rPr lang="en-GB" b="1" dirty="0" smtClean="0">
                <a:solidFill>
                  <a:schemeClr val="bg1"/>
                </a:solidFill>
                <a:latin typeface="Comic Sans MS" panose="030F0702030302020204" pitchFamily="66" charset="0"/>
              </a:rPr>
              <a:t/>
            </a:r>
            <a:br>
              <a:rPr lang="en-GB" b="1" dirty="0" smtClean="0">
                <a:solidFill>
                  <a:schemeClr val="bg1"/>
                </a:solidFill>
                <a:latin typeface="Comic Sans MS" panose="030F0702030302020204" pitchFamily="66" charset="0"/>
              </a:rPr>
            </a:br>
            <a:r>
              <a:rPr lang="en-GB" sz="2000" b="1" cap="none" dirty="0" smtClean="0">
                <a:solidFill>
                  <a:schemeClr val="bg1"/>
                </a:solidFill>
                <a:latin typeface="Comic Sans MS" panose="030F0702030302020204" pitchFamily="66" charset="0"/>
              </a:rPr>
              <a:t>L.I – </a:t>
            </a:r>
            <a:r>
              <a:rPr lang="en-GB" sz="2000" b="1" cap="none" dirty="0">
                <a:solidFill>
                  <a:schemeClr val="bg1"/>
                </a:solidFill>
                <a:latin typeface="Comic Sans MS" panose="030F0702030302020204" pitchFamily="66" charset="0"/>
              </a:rPr>
              <a:t>I</a:t>
            </a:r>
            <a:r>
              <a:rPr lang="en-GB" sz="2000" b="1" cap="none" dirty="0" smtClean="0">
                <a:solidFill>
                  <a:schemeClr val="bg1"/>
                </a:solidFill>
                <a:latin typeface="Comic Sans MS" panose="030F0702030302020204" pitchFamily="66" charset="0"/>
              </a:rPr>
              <a:t> recognise the importance of prayer and honour Mary as mother of Jesus</a:t>
            </a:r>
            <a:endParaRPr lang="en-GB" sz="2000" b="1" cap="none"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155575" y="1947485"/>
            <a:ext cx="6360641" cy="4799215"/>
          </a:xfrm>
        </p:spPr>
        <p:txBody>
          <a:bodyPr>
            <a:normAutofit fontScale="25000" lnSpcReduction="20000"/>
          </a:bodyPr>
          <a:lstStyle/>
          <a:p>
            <a:pPr marL="0" indent="0">
              <a:buNone/>
            </a:pPr>
            <a:endParaRPr lang="en-GB" sz="8000" dirty="0" smtClean="0">
              <a:latin typeface="SassoonCRInfant" panose="02010503020300020003" pitchFamily="2" charset="0"/>
            </a:endParaRPr>
          </a:p>
          <a:p>
            <a:pPr marL="0" indent="0">
              <a:buNone/>
            </a:pPr>
            <a:endParaRPr lang="en-GB" sz="8000" dirty="0">
              <a:latin typeface="Comic Sans MS" panose="030F0702030302020204" pitchFamily="66" charset="0"/>
            </a:endParaRPr>
          </a:p>
          <a:p>
            <a:pPr marL="0" indent="0">
              <a:buNone/>
            </a:pPr>
            <a:r>
              <a:rPr lang="en-GB" sz="8000" cap="none" dirty="0" smtClean="0">
                <a:solidFill>
                  <a:schemeClr val="tx1"/>
                </a:solidFill>
                <a:latin typeface="Comic Sans MS" panose="030F0702030302020204" pitchFamily="66" charset="0"/>
              </a:rPr>
              <a:t>Jesus, Mary </a:t>
            </a:r>
            <a:r>
              <a:rPr lang="en-GB" sz="8000" cap="none" dirty="0" smtClean="0">
                <a:solidFill>
                  <a:schemeClr val="tx1"/>
                </a:solidFill>
                <a:latin typeface="Comic Sans MS" panose="030F0702030302020204" pitchFamily="66" charset="0"/>
              </a:rPr>
              <a:t>and Joseph travelled to Jerusale</a:t>
            </a:r>
            <a:r>
              <a:rPr lang="en-GB" sz="8000" dirty="0" smtClean="0">
                <a:solidFill>
                  <a:schemeClr val="tx1"/>
                </a:solidFill>
                <a:latin typeface="Comic Sans MS" panose="030F0702030302020204" pitchFamily="66" charset="0"/>
              </a:rPr>
              <a:t>m to visit the temple. On the last day of the visit Mary and Joseph got ready to leave but Jesus stayed behind. </a:t>
            </a:r>
            <a:endParaRPr lang="en-GB" sz="8000" dirty="0" smtClean="0">
              <a:solidFill>
                <a:schemeClr val="tx1"/>
              </a:solidFill>
              <a:latin typeface="Comic Sans MS" panose="030F0702030302020204" pitchFamily="66" charset="0"/>
            </a:endParaRPr>
          </a:p>
          <a:p>
            <a:pPr marL="0" indent="0">
              <a:buNone/>
            </a:pPr>
            <a:r>
              <a:rPr lang="en-GB" sz="8000" dirty="0" smtClean="0">
                <a:solidFill>
                  <a:schemeClr val="tx1"/>
                </a:solidFill>
                <a:latin typeface="Comic Sans MS" panose="030F0702030302020204" pitchFamily="66" charset="0"/>
              </a:rPr>
              <a:t>He </a:t>
            </a:r>
            <a:r>
              <a:rPr lang="en-GB" sz="8000" dirty="0" smtClean="0">
                <a:solidFill>
                  <a:schemeClr val="tx1"/>
                </a:solidFill>
                <a:latin typeface="Comic Sans MS" panose="030F0702030302020204" pitchFamily="66" charset="0"/>
              </a:rPr>
              <a:t>wanted to talk to the Priests and Elders about God. Mary thought that Jesus was with Joseph and Joseph thought that he was with Mary. When they realised he was missing how do you think they were feeling?</a:t>
            </a:r>
          </a:p>
          <a:p>
            <a:pPr marL="0" indent="0">
              <a:buNone/>
            </a:pPr>
            <a:r>
              <a:rPr lang="en-GB" sz="8000" dirty="0" smtClean="0">
                <a:solidFill>
                  <a:schemeClr val="tx1"/>
                </a:solidFill>
                <a:latin typeface="Comic Sans MS" panose="030F0702030302020204" pitchFamily="66" charset="0"/>
              </a:rPr>
              <a:t>They both hurried back to the temple to find Jesus and they found him sitting with the elders.</a:t>
            </a:r>
          </a:p>
          <a:p>
            <a:pPr marL="0" indent="0">
              <a:buNone/>
            </a:pPr>
            <a:r>
              <a:rPr lang="en-GB" sz="8000" dirty="0" smtClean="0">
                <a:solidFill>
                  <a:schemeClr val="tx1"/>
                </a:solidFill>
                <a:latin typeface="Comic Sans MS" panose="030F0702030302020204" pitchFamily="66" charset="0"/>
              </a:rPr>
              <a:t>Mary hugged Jesus then gave him a row. She asked him why he had done such a thing. Jesus replied that he was doing God’s work and not to worry</a:t>
            </a:r>
            <a:r>
              <a:rPr lang="en-GB" sz="8000" dirty="0" smtClean="0">
                <a:solidFill>
                  <a:schemeClr val="tx1"/>
                </a:solidFill>
                <a:latin typeface="Comic Sans MS" panose="030F0702030302020204" pitchFamily="66" charset="0"/>
              </a:rPr>
              <a:t>.</a:t>
            </a:r>
            <a:endParaRPr lang="en-GB" sz="8000" dirty="0">
              <a:solidFill>
                <a:schemeClr val="tx1"/>
              </a:solidFill>
              <a:latin typeface="Comic Sans MS" panose="030F0702030302020204" pitchFamily="66" charset="0"/>
            </a:endParaRPr>
          </a:p>
          <a:p>
            <a:pPr marL="0" indent="0">
              <a:buNone/>
            </a:pPr>
            <a:r>
              <a:rPr lang="en-GB" sz="11200" dirty="0" smtClean="0">
                <a:solidFill>
                  <a:schemeClr val="tx1"/>
                </a:solidFill>
                <a:latin typeface="Comic Sans MS" panose="030F0702030302020204" pitchFamily="66" charset="0"/>
              </a:rPr>
              <a:t>Say the Hail Mary to honour our Mums.	</a:t>
            </a:r>
            <a:endParaRPr lang="en-GB" dirty="0" smtClean="0">
              <a:latin typeface="Comic Sans MS" panose="030F0702030302020204" pitchFamily="66" charset="0"/>
            </a:endParaRPr>
          </a:p>
          <a:p>
            <a:pPr marL="0" lvl="0" indent="0">
              <a:buNone/>
            </a:pPr>
            <a:r>
              <a:rPr lang="en-GB" dirty="0">
                <a:latin typeface="Comic Sans MS" panose="030F0702030302020204" pitchFamily="66" charset="0"/>
              </a:rPr>
              <a:t> </a:t>
            </a:r>
            <a:r>
              <a:rPr lang="en-GB" dirty="0" smtClean="0">
                <a:latin typeface="Comic Sans MS" panose="030F0702030302020204" pitchFamily="66" charset="0"/>
              </a:rPr>
              <a:t>     </a:t>
            </a:r>
          </a:p>
          <a:p>
            <a:pPr marL="0" lvl="0" indent="0">
              <a:buNone/>
            </a:pPr>
            <a:endParaRPr lang="en-GB" dirty="0">
              <a:latin typeface="Comic Sans MS" panose="030F0702030302020204" pitchFamily="66" charset="0"/>
            </a:endParaRPr>
          </a:p>
          <a:p>
            <a:pPr marL="0" lvl="0" indent="0">
              <a:buNone/>
            </a:pPr>
            <a:endParaRPr lang="en-GB" dirty="0">
              <a:latin typeface="Comic Sans MS" panose="030F0702030302020204" pitchFamily="66" charset="0"/>
            </a:endParaRPr>
          </a:p>
          <a:p>
            <a:endParaRPr lang="en-GB" dirty="0"/>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Jesus and His Family Travel to Jerusalem | Life of Jes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314" y="160337"/>
            <a:ext cx="1844413" cy="18444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ne.stanners\AppData\Local\Microsoft\Windows\INetCache\IE\OKRY2E2A\d9d391e0d8bb897368a40d2a40bd659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187204"/>
            <a:ext cx="1739996" cy="20582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16216" y="3258923"/>
            <a:ext cx="2510298" cy="3416320"/>
          </a:xfrm>
          <a:prstGeom prst="rect">
            <a:avLst/>
          </a:prstGeom>
          <a:noFill/>
          <a:ln>
            <a:solidFill>
              <a:schemeClr val="accent1"/>
            </a:solidFill>
          </a:ln>
        </p:spPr>
        <p:txBody>
          <a:bodyPr wrap="square" rtlCol="0">
            <a:spAutoFit/>
          </a:bodyPr>
          <a:lstStyle/>
          <a:p>
            <a:r>
              <a:rPr lang="en-GB" b="1" dirty="0" smtClean="0">
                <a:solidFill>
                  <a:schemeClr val="bg1"/>
                </a:solidFill>
                <a:latin typeface="Comic Sans MS" panose="030F0702030302020204" pitchFamily="66" charset="0"/>
              </a:rPr>
              <a:t>Always remember to let your parents know where you </a:t>
            </a:r>
            <a:r>
              <a:rPr lang="en-GB" b="1" dirty="0" smtClean="0">
                <a:solidFill>
                  <a:schemeClr val="bg1"/>
                </a:solidFill>
                <a:latin typeface="Comic Sans MS" panose="030F0702030302020204" pitchFamily="66" charset="0"/>
              </a:rPr>
              <a:t>are!</a:t>
            </a:r>
          </a:p>
          <a:p>
            <a:endParaRPr lang="en-GB" b="1" dirty="0" smtClean="0">
              <a:solidFill>
                <a:schemeClr val="bg1"/>
              </a:solidFill>
              <a:latin typeface="Comic Sans MS" panose="030F0702030302020204" pitchFamily="66" charset="0"/>
            </a:endParaRPr>
          </a:p>
          <a:p>
            <a:r>
              <a:rPr lang="en-GB" b="1" dirty="0" smtClean="0">
                <a:solidFill>
                  <a:schemeClr val="bg1"/>
                </a:solidFill>
                <a:latin typeface="Comic Sans MS" panose="030F0702030302020204" pitchFamily="66" charset="0"/>
              </a:rPr>
              <a:t>Think of </a:t>
            </a:r>
            <a:r>
              <a:rPr lang="en-GB" b="1" dirty="0" smtClean="0">
                <a:solidFill>
                  <a:schemeClr val="bg1"/>
                </a:solidFill>
                <a:latin typeface="Comic Sans MS" panose="030F0702030302020204" pitchFamily="66" charset="0"/>
              </a:rPr>
              <a:t>some ways </a:t>
            </a:r>
            <a:r>
              <a:rPr lang="en-GB" b="1" dirty="0" smtClean="0">
                <a:solidFill>
                  <a:schemeClr val="bg1"/>
                </a:solidFill>
                <a:latin typeface="Comic Sans MS" panose="030F0702030302020204" pitchFamily="66" charset="0"/>
              </a:rPr>
              <a:t>you can show your Mum and Dad or big person that you love </a:t>
            </a:r>
            <a:r>
              <a:rPr lang="en-GB" b="1" dirty="0" smtClean="0">
                <a:solidFill>
                  <a:schemeClr val="bg1"/>
                </a:solidFill>
                <a:latin typeface="Comic Sans MS" panose="030F0702030302020204" pitchFamily="66" charset="0"/>
              </a:rPr>
              <a:t>them .</a:t>
            </a:r>
          </a:p>
          <a:p>
            <a:endParaRPr lang="en-GB" b="1" dirty="0" smtClean="0">
              <a:solidFill>
                <a:schemeClr val="bg1"/>
              </a:solidFill>
              <a:latin typeface="Comic Sans MS" panose="030F0702030302020204" pitchFamily="66" charset="0"/>
            </a:endParaRPr>
          </a:p>
          <a:p>
            <a:r>
              <a:rPr lang="en-GB" b="1" dirty="0" smtClean="0">
                <a:solidFill>
                  <a:schemeClr val="bg1"/>
                </a:solidFill>
                <a:latin typeface="Comic Sans MS" panose="030F0702030302020204" pitchFamily="66" charset="0"/>
              </a:rPr>
              <a:t>Remember to do it today.</a:t>
            </a:r>
            <a:endParaRPr lang="en-GB"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057940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39248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2865648"/>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solidFill>
                  <a:schemeClr val="tx1"/>
                </a:solidFill>
                <a:latin typeface="Comic Sans MS" panose="030F0702030302020204" pitchFamily="66" charset="0"/>
              </a:rPr>
              <a:t>Leave a comment on the blog about what you learned today.</a:t>
            </a:r>
            <a:br>
              <a:rPr lang="en-GB" sz="3600" b="1" dirty="0" smtClean="0">
                <a:solidFill>
                  <a:schemeClr val="tx1"/>
                </a:solidFill>
                <a:latin typeface="Comic Sans MS" panose="030F0702030302020204" pitchFamily="66" charset="0"/>
              </a:rPr>
            </a:br>
            <a:r>
              <a:rPr lang="en-GB" sz="3600" b="1" dirty="0">
                <a:solidFill>
                  <a:schemeClr val="tx1"/>
                </a:solidFill>
                <a:latin typeface="Comic Sans MS" panose="030F0702030302020204" pitchFamily="66" charset="0"/>
              </a:rPr>
              <a:t/>
            </a:r>
            <a:br>
              <a:rPr lang="en-GB" sz="3600" b="1" dirty="0">
                <a:solidFill>
                  <a:schemeClr val="tx1"/>
                </a:solidFill>
                <a:latin typeface="Comic Sans MS" panose="030F0702030302020204" pitchFamily="66" charset="0"/>
              </a:rPr>
            </a:br>
            <a:r>
              <a:rPr lang="en-GB" sz="3600" b="1" dirty="0" smtClean="0">
                <a:solidFill>
                  <a:schemeClr val="tx1"/>
                </a:solidFill>
                <a:latin typeface="Comic Sans MS" panose="030F0702030302020204" pitchFamily="66" charset="0"/>
              </a:rPr>
              <a:t>Enjoy the rest of your day Primary 2/3!</a:t>
            </a:r>
            <a:endParaRPr lang="en-GB" sz="3600" b="1" dirty="0">
              <a:solidFill>
                <a:schemeClr val="tx1"/>
              </a:solidFill>
              <a:latin typeface="Comic Sans MS" panose="030F0702030302020204" pitchFamily="66" charset="0"/>
            </a:endParaRPr>
          </a:p>
        </p:txBody>
      </p:sp>
      <p:pic>
        <p:nvPicPr>
          <p:cNvPr id="3" name="Picture 2" descr="C:\Users\jenna.mclean\Desktop\children playing 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92" y="745263"/>
            <a:ext cx="4833466" cy="17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20089"/>
            <a:ext cx="7125113" cy="924475"/>
          </a:xfrm>
        </p:spPr>
        <p:txBody>
          <a:bodyPr/>
          <a:lstStyle/>
          <a:p>
            <a:pPr algn="ctr"/>
            <a:r>
              <a:rPr lang="en-GB" sz="4400" b="1" u="sng" dirty="0" smtClean="0">
                <a:solidFill>
                  <a:schemeClr val="bg1"/>
                </a:solidFill>
                <a:latin typeface="Comic Sans MS" panose="030F0702030302020204" pitchFamily="66" charset="0"/>
              </a:rPr>
              <a:t>Reading Comprehension</a:t>
            </a:r>
            <a:endParaRPr lang="en-GB" sz="4400" b="1" u="sng"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611560" y="1807361"/>
            <a:ext cx="7920880" cy="4717983"/>
          </a:xfrm>
          <a:solidFill>
            <a:schemeClr val="accent2">
              <a:lumMod val="20000"/>
              <a:lumOff val="80000"/>
            </a:schemeClr>
          </a:solidFill>
        </p:spPr>
        <p:txBody>
          <a:bodyPr anchor="t">
            <a:normAutofit fontScale="92500" lnSpcReduction="10000"/>
          </a:bodyPr>
          <a:lstStyle/>
          <a:p>
            <a:pPr marL="0" indent="0" algn="ctr">
              <a:buNone/>
            </a:pPr>
            <a:r>
              <a:rPr lang="en-GB" sz="2400" b="1" dirty="0">
                <a:solidFill>
                  <a:schemeClr val="tx1"/>
                </a:solidFill>
                <a:latin typeface="Comic Sans MS" panose="030F0702030302020204" pitchFamily="66" charset="0"/>
              </a:rPr>
              <a:t>Using your reading book from Oxford Owl think about these questions and try and answer them. Don’t write them down just tell someone what you think</a:t>
            </a:r>
            <a:r>
              <a:rPr lang="en-GB" sz="2400" b="1" dirty="0" smtClean="0">
                <a:solidFill>
                  <a:schemeClr val="tx1"/>
                </a:solidFill>
                <a:latin typeface="Comic Sans MS" panose="030F0702030302020204" pitchFamily="66" charset="0"/>
              </a:rPr>
              <a:t>.</a:t>
            </a:r>
          </a:p>
          <a:p>
            <a:pPr marL="0" indent="0" algn="ctr">
              <a:buNone/>
            </a:pPr>
            <a:endParaRPr lang="en-GB" sz="2400" dirty="0">
              <a:solidFill>
                <a:schemeClr val="tx1"/>
              </a:solidFill>
              <a:latin typeface="Comic Sans MS" panose="030F0702030302020204" pitchFamily="66" charset="0"/>
            </a:endParaRPr>
          </a:p>
          <a:p>
            <a:r>
              <a:rPr lang="en-GB" sz="2400" dirty="0">
                <a:latin typeface="Comic Sans MS" panose="030F0702030302020204" pitchFamily="66" charset="0"/>
              </a:rPr>
              <a:t>Do you know the name of the </a:t>
            </a:r>
            <a:r>
              <a:rPr lang="en-GB" sz="2400" dirty="0" smtClean="0">
                <a:latin typeface="Comic Sans MS" panose="030F0702030302020204" pitchFamily="66" charset="0"/>
              </a:rPr>
              <a:t>Author and where can you find out?</a:t>
            </a:r>
            <a:endParaRPr lang="en-GB" sz="2400" dirty="0">
              <a:latin typeface="Comic Sans MS" panose="030F0702030302020204" pitchFamily="66" charset="0"/>
            </a:endParaRPr>
          </a:p>
          <a:p>
            <a:r>
              <a:rPr lang="en-GB" sz="2400" dirty="0">
                <a:latin typeface="Comic Sans MS" panose="030F0702030302020204" pitchFamily="66" charset="0"/>
              </a:rPr>
              <a:t>Do you know the name of the </a:t>
            </a:r>
            <a:r>
              <a:rPr lang="en-GB" sz="2400" dirty="0" smtClean="0">
                <a:latin typeface="Comic Sans MS" panose="030F0702030302020204" pitchFamily="66" charset="0"/>
              </a:rPr>
              <a:t>Illustrator and where can you find out?</a:t>
            </a:r>
            <a:endParaRPr lang="en-GB" sz="2400" dirty="0">
              <a:latin typeface="Comic Sans MS" panose="030F0702030302020204" pitchFamily="66" charset="0"/>
            </a:endParaRPr>
          </a:p>
          <a:p>
            <a:r>
              <a:rPr lang="en-GB" sz="2400" dirty="0">
                <a:latin typeface="Comic Sans MS" panose="030F0702030302020204" pitchFamily="66" charset="0"/>
              </a:rPr>
              <a:t>What did you like about the book?</a:t>
            </a:r>
          </a:p>
          <a:p>
            <a:r>
              <a:rPr lang="en-GB" sz="2400" dirty="0">
                <a:latin typeface="Comic Sans MS" panose="030F0702030302020204" pitchFamily="66" charset="0"/>
              </a:rPr>
              <a:t>Is there anything you didn’t like about the </a:t>
            </a:r>
            <a:r>
              <a:rPr lang="en-GB" sz="2400" dirty="0" smtClean="0">
                <a:latin typeface="Comic Sans MS" panose="030F0702030302020204" pitchFamily="66" charset="0"/>
              </a:rPr>
              <a:t>book and why?</a:t>
            </a:r>
            <a:endParaRPr lang="en-GB" sz="2400" dirty="0">
              <a:latin typeface="Comic Sans MS" panose="030F0702030302020204" pitchFamily="66" charset="0"/>
            </a:endParaRPr>
          </a:p>
          <a:p>
            <a:r>
              <a:rPr lang="en-GB" sz="2400" dirty="0">
                <a:latin typeface="Comic Sans MS" panose="030F0702030302020204" pitchFamily="66" charset="0"/>
              </a:rPr>
              <a:t>What was your favourite </a:t>
            </a:r>
            <a:r>
              <a:rPr lang="en-GB" sz="2400" dirty="0" smtClean="0">
                <a:latin typeface="Comic Sans MS" panose="030F0702030302020204" pitchFamily="66" charset="0"/>
              </a:rPr>
              <a:t>part and why?</a:t>
            </a:r>
            <a:r>
              <a:rPr lang="en-GB" sz="2400" b="1" dirty="0" smtClean="0">
                <a:latin typeface="Comic Sans MS" panose="030F0702030302020204" pitchFamily="66" charset="0"/>
              </a:rPr>
              <a:t> </a:t>
            </a:r>
            <a:endParaRPr lang="en-GB" sz="2400" b="1" dirty="0">
              <a:latin typeface="Comic Sans MS" panose="030F0702030302020204" pitchFamily="66" charset="0"/>
            </a:endParaRPr>
          </a:p>
        </p:txBody>
      </p:sp>
      <p:pic>
        <p:nvPicPr>
          <p:cNvPr id="1026" name="Picture 2" descr="C:\Users\lara.cunningham\AppData\Local\Microsoft\Windows\INetCache\IE\ZG6FEX7V\book-25153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48680"/>
            <a:ext cx="1800200" cy="94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03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1457132"/>
          </a:xfrm>
        </p:spPr>
        <p:txBody>
          <a:bodyPr/>
          <a:lstStyle/>
          <a:p>
            <a:r>
              <a:rPr lang="en-GB" sz="4000" b="1" dirty="0" smtClean="0">
                <a:solidFill>
                  <a:schemeClr val="bg1"/>
                </a:solidFill>
                <a:latin typeface="Comic Sans MS" panose="030F0702030302020204" pitchFamily="66" charset="0"/>
              </a:rPr>
              <a:t>Story </a:t>
            </a:r>
            <a:r>
              <a:rPr lang="en-GB" sz="4000" b="1" dirty="0" smtClean="0">
                <a:solidFill>
                  <a:schemeClr val="bg1"/>
                </a:solidFill>
                <a:latin typeface="Comic Sans MS" panose="030F0702030302020204" pitchFamily="66" charset="0"/>
              </a:rPr>
              <a:t>time</a:t>
            </a:r>
            <a:r>
              <a:rPr lang="en-GB" sz="4000" b="1" dirty="0" smtClean="0">
                <a:latin typeface="Comic Sans MS" panose="030F0702030302020204" pitchFamily="66" charset="0"/>
              </a:rPr>
              <a:t/>
            </a:r>
            <a:br>
              <a:rPr lang="en-GB" sz="4000" b="1" dirty="0" smtClean="0">
                <a:latin typeface="Comic Sans MS" panose="030F0702030302020204" pitchFamily="66" charset="0"/>
              </a:rPr>
            </a:br>
            <a:r>
              <a:rPr lang="en-GB" sz="2400" dirty="0">
                <a:latin typeface="Comic Sans MS" panose="030F0702030302020204" pitchFamily="66" charset="0"/>
                <a:hlinkClick r:id="rId2"/>
              </a:rPr>
              <a:t>https://www.youtube.com/watch?v=ROYNKC1Iy2M</a:t>
            </a:r>
            <a:r>
              <a:rPr lang="en-GB" sz="4000" dirty="0"/>
              <a:t/>
            </a:r>
            <a:br>
              <a:rPr lang="en-GB" sz="4000" dirty="0"/>
            </a:br>
            <a:endParaRPr lang="en-GB" sz="4000" b="1" dirty="0">
              <a:latin typeface="Comic Sans MS" panose="030F0702030302020204" pitchFamily="66" charset="0"/>
            </a:endParaRPr>
          </a:p>
        </p:txBody>
      </p:sp>
      <p:pic>
        <p:nvPicPr>
          <p:cNvPr id="5" name="Content Placeholder 4" descr="encrypted-tbn0.gstatic.com/images?q=tbn:ANd9Gc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5776" y="1700808"/>
            <a:ext cx="4276501" cy="4287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7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3094" y="1412776"/>
            <a:ext cx="8562282" cy="518457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dirty="0">
              <a:solidFill>
                <a:schemeClr val="tx1"/>
              </a:solidFill>
            </a:endParaRPr>
          </a:p>
        </p:txBody>
      </p:sp>
      <p:sp>
        <p:nvSpPr>
          <p:cNvPr id="3" name="Content Placeholder 2"/>
          <p:cNvSpPr>
            <a:spLocks noGrp="1"/>
          </p:cNvSpPr>
          <p:nvPr>
            <p:ph idx="1"/>
          </p:nvPr>
        </p:nvSpPr>
        <p:spPr>
          <a:xfrm>
            <a:off x="499435" y="980729"/>
            <a:ext cx="8229600" cy="1120438"/>
          </a:xfrm>
        </p:spPr>
        <p:txBody>
          <a:bodyPr anchor="t">
            <a:noAutofit/>
          </a:bodyPr>
          <a:lstStyle/>
          <a:p>
            <a:pPr marL="0" indent="0">
              <a:buNone/>
            </a:pPr>
            <a:r>
              <a:rPr lang="en-GB" sz="2400" b="1" dirty="0" smtClean="0">
                <a:solidFill>
                  <a:schemeClr val="bg1"/>
                </a:solidFill>
                <a:latin typeface="Comic Sans MS" panose="030F0702030302020204" pitchFamily="66" charset="0"/>
              </a:rPr>
              <a:t>L.I- To write about your feelings.</a:t>
            </a:r>
          </a:p>
          <a:p>
            <a:pPr marL="0" indent="0">
              <a:buNone/>
            </a:pPr>
            <a:r>
              <a:rPr lang="en-GB" sz="2400" b="1" dirty="0" smtClean="0">
                <a:solidFill>
                  <a:schemeClr val="tx1"/>
                </a:solidFill>
                <a:latin typeface="Comic Sans MS" panose="030F0702030302020204" pitchFamily="66" charset="0"/>
              </a:rPr>
              <a:t>After listening to the story, think about which colour you are </a:t>
            </a:r>
            <a:r>
              <a:rPr lang="en-GB" sz="2400" b="1" dirty="0" smtClean="0">
                <a:solidFill>
                  <a:schemeClr val="tx1"/>
                </a:solidFill>
                <a:latin typeface="Comic Sans MS" panose="030F0702030302020204" pitchFamily="66" charset="0"/>
              </a:rPr>
              <a:t>today.      ARE </a:t>
            </a:r>
            <a:r>
              <a:rPr lang="en-GB" sz="2400" b="1" dirty="0" smtClean="0">
                <a:solidFill>
                  <a:schemeClr val="tx1"/>
                </a:solidFill>
                <a:latin typeface="Comic Sans MS" panose="030F0702030302020204" pitchFamily="66" charset="0"/>
              </a:rPr>
              <a:t>YOU?</a:t>
            </a:r>
            <a:endParaRPr lang="en-GB" sz="2400" b="1" dirty="0">
              <a:solidFill>
                <a:schemeClr val="tx1"/>
              </a:solidFill>
              <a:latin typeface="Comic Sans MS" panose="030F0702030302020204" pitchFamily="66" charset="0"/>
            </a:endParaRPr>
          </a:p>
        </p:txBody>
      </p:sp>
      <p:sp>
        <p:nvSpPr>
          <p:cNvPr id="2" name="Title 1"/>
          <p:cNvSpPr>
            <a:spLocks noGrp="1"/>
          </p:cNvSpPr>
          <p:nvPr>
            <p:ph type="title"/>
          </p:nvPr>
        </p:nvSpPr>
        <p:spPr>
          <a:xfrm>
            <a:off x="576615" y="260648"/>
            <a:ext cx="8075240" cy="720080"/>
          </a:xfrm>
        </p:spPr>
        <p:txBody>
          <a:bodyPr>
            <a:normAutofit/>
          </a:bodyPr>
          <a:lstStyle/>
          <a:p>
            <a:r>
              <a:rPr lang="en-GB" sz="3600" b="1" dirty="0" smtClean="0">
                <a:solidFill>
                  <a:schemeClr val="bg1"/>
                </a:solidFill>
                <a:latin typeface="Comic Sans MS" panose="030F0702030302020204" pitchFamily="66" charset="0"/>
              </a:rPr>
              <a:t>Writing –What colour I am today?</a:t>
            </a:r>
            <a:endParaRPr lang="en-GB" sz="3600" b="1" dirty="0">
              <a:solidFill>
                <a:schemeClr val="bg1"/>
              </a:solidFill>
              <a:latin typeface="Comic Sans MS" panose="030F0702030302020204" pitchFamily="66" charset="0"/>
            </a:endParaRPr>
          </a:p>
        </p:txBody>
      </p:sp>
      <p:sp>
        <p:nvSpPr>
          <p:cNvPr id="5" name="TextBox 4"/>
          <p:cNvSpPr txBox="1"/>
          <p:nvPr/>
        </p:nvSpPr>
        <p:spPr>
          <a:xfrm>
            <a:off x="333094" y="2984178"/>
            <a:ext cx="8562282" cy="3785652"/>
          </a:xfrm>
          <a:prstGeom prst="rect">
            <a:avLst/>
          </a:prstGeom>
          <a:noFill/>
        </p:spPr>
        <p:txBody>
          <a:bodyPr wrap="square" rtlCol="0">
            <a:spAutoFit/>
          </a:bodyPr>
          <a:lstStyle/>
          <a:p>
            <a:pPr algn="ctr"/>
            <a:r>
              <a:rPr lang="en-GB" sz="2400" dirty="0" smtClean="0">
                <a:latin typeface="Comic Sans MS" panose="030F0702030302020204" pitchFamily="66" charset="0"/>
              </a:rPr>
              <a:t>Today you are going to chose the colour which best suits how you feel </a:t>
            </a:r>
            <a:r>
              <a:rPr lang="en-GB" sz="2400" dirty="0" smtClean="0">
                <a:latin typeface="Comic Sans MS" panose="030F0702030302020204" pitchFamily="66" charset="0"/>
              </a:rPr>
              <a:t>and </a:t>
            </a:r>
            <a:r>
              <a:rPr lang="en-GB" sz="2400" dirty="0" smtClean="0">
                <a:latin typeface="Comic Sans MS" panose="030F0702030302020204" pitchFamily="66" charset="0"/>
              </a:rPr>
              <a:t>write about it.</a:t>
            </a:r>
          </a:p>
          <a:p>
            <a:pPr algn="ctr"/>
            <a:r>
              <a:rPr lang="en-GB" sz="2400" dirty="0" smtClean="0">
                <a:latin typeface="Comic Sans MS" panose="030F0702030302020204" pitchFamily="66" charset="0"/>
              </a:rPr>
              <a:t>Start your story with</a:t>
            </a:r>
            <a:r>
              <a:rPr lang="en-GB" sz="2400" dirty="0" smtClean="0">
                <a:latin typeface="Comic Sans MS" panose="030F0702030302020204" pitchFamily="66" charset="0"/>
              </a:rPr>
              <a:t>………</a:t>
            </a:r>
            <a:r>
              <a:rPr lang="en-GB" sz="2400" b="1" dirty="0" smtClean="0">
                <a:latin typeface="Comic Sans MS" panose="030F0702030302020204" pitchFamily="66" charset="0"/>
              </a:rPr>
              <a:t>Today </a:t>
            </a:r>
            <a:r>
              <a:rPr lang="en-GB" sz="2400" b="1" dirty="0" smtClean="0">
                <a:latin typeface="Comic Sans MS" panose="030F0702030302020204" pitchFamily="66" charset="0"/>
              </a:rPr>
              <a:t>I am</a:t>
            </a:r>
          </a:p>
          <a:p>
            <a:pPr algn="ctr"/>
            <a:endParaRPr lang="en-GB" sz="2400" dirty="0" smtClean="0">
              <a:solidFill>
                <a:srgbClr val="7030A0"/>
              </a:solidFill>
              <a:latin typeface="Comic Sans MS" panose="030F0702030302020204" pitchFamily="66" charset="0"/>
            </a:endParaRPr>
          </a:p>
          <a:p>
            <a:pPr algn="ctr"/>
            <a:r>
              <a:rPr lang="en-GB" sz="2400" dirty="0" smtClean="0">
                <a:solidFill>
                  <a:srgbClr val="7030A0"/>
                </a:solidFill>
                <a:latin typeface="Comic Sans MS" panose="030F0702030302020204" pitchFamily="66" charset="0"/>
              </a:rPr>
              <a:t>Helpful </a:t>
            </a:r>
            <a:r>
              <a:rPr lang="en-GB" sz="2400" dirty="0" smtClean="0">
                <a:solidFill>
                  <a:srgbClr val="7030A0"/>
                </a:solidFill>
                <a:latin typeface="Comic Sans MS" panose="030F0702030302020204" pitchFamily="66" charset="0"/>
              </a:rPr>
              <a:t>reminders</a:t>
            </a:r>
            <a:endParaRPr lang="en-GB" sz="2400" dirty="0">
              <a:solidFill>
                <a:srgbClr val="7030A0"/>
              </a:solidFill>
              <a:latin typeface="Comic Sans MS" panose="030F0702030302020204" pitchFamily="66" charset="0"/>
            </a:endParaRPr>
          </a:p>
          <a:p>
            <a:pPr algn="ctr"/>
            <a:r>
              <a:rPr lang="en-GB" sz="2000" dirty="0" smtClean="0">
                <a:latin typeface="Comic Sans MS" panose="030F0702030302020204" pitchFamily="66" charset="0"/>
              </a:rPr>
              <a:t>Think about   WHO WHAT WHERE WHEN WHY when composing your story.</a:t>
            </a:r>
          </a:p>
          <a:p>
            <a:pPr algn="ctr"/>
            <a:r>
              <a:rPr lang="en-GB" sz="2000" dirty="0" smtClean="0">
                <a:latin typeface="Comic Sans MS" panose="030F0702030302020204" pitchFamily="66" charset="0"/>
              </a:rPr>
              <a:t>Share YOUR IDEAS before you start.</a:t>
            </a:r>
          </a:p>
          <a:p>
            <a:pPr algn="ctr"/>
            <a:r>
              <a:rPr lang="en-GB" sz="2000" dirty="0" smtClean="0">
                <a:latin typeface="Comic Sans MS" panose="030F0702030302020204" pitchFamily="66" charset="0"/>
              </a:rPr>
              <a:t>Get help with tricky words but DON’T WORRY  give the words a go!</a:t>
            </a:r>
          </a:p>
          <a:p>
            <a:pPr algn="ctr"/>
            <a:r>
              <a:rPr lang="en-GB" sz="2000" dirty="0" smtClean="0">
                <a:latin typeface="Comic Sans MS" panose="030F0702030302020204" pitchFamily="66" charset="0"/>
              </a:rPr>
              <a:t>Remember CAPITAL LETTERS, FULL STOPS AND FINGER SPACES</a:t>
            </a:r>
          </a:p>
          <a:p>
            <a:pPr algn="ctr"/>
            <a:endParaRPr lang="en-GB" sz="2000" dirty="0"/>
          </a:p>
        </p:txBody>
      </p:sp>
      <p:sp>
        <p:nvSpPr>
          <p:cNvPr id="4" name="Rectangle 3"/>
          <p:cNvSpPr/>
          <p:nvPr/>
        </p:nvSpPr>
        <p:spPr>
          <a:xfrm>
            <a:off x="611560" y="2153181"/>
            <a:ext cx="1368152" cy="830997"/>
          </a:xfrm>
          <a:prstGeom prst="rect">
            <a:avLst/>
          </a:prstGeom>
          <a:noFill/>
        </p:spPr>
        <p:txBody>
          <a:bodyPr wrap="square" lIns="91440" tIns="45720" rIns="91440" bIns="45720">
            <a:spAutoFit/>
          </a:bodyPr>
          <a:lstStyle/>
          <a:p>
            <a:pPr algn="ctr"/>
            <a:r>
              <a:rPr lang="en-US" sz="4800" b="1" cap="none" spc="0" dirty="0" smtClean="0">
                <a:ln w="18000">
                  <a:solidFill>
                    <a:schemeClr val="accent2">
                      <a:satMod val="140000"/>
                    </a:schemeClr>
                  </a:solidFill>
                  <a:prstDash val="solid"/>
                  <a:miter lim="800000"/>
                </a:ln>
                <a:solidFill>
                  <a:schemeClr val="accent1"/>
                </a:solidFill>
                <a:effectLst>
                  <a:outerShdw blurRad="25500" dist="23000" dir="7020000" algn="tl">
                    <a:srgbClr val="000000">
                      <a:alpha val="50000"/>
                    </a:srgbClr>
                  </a:outerShdw>
                </a:effectLst>
              </a:rPr>
              <a:t>red</a:t>
            </a:r>
            <a:endParaRPr lang="en-US" sz="4800" b="1" cap="none" spc="0" dirty="0">
              <a:ln w="18000">
                <a:solidFill>
                  <a:schemeClr val="accent2">
                    <a:satMod val="140000"/>
                  </a:schemeClr>
                </a:solidFill>
                <a:prstDash val="solid"/>
                <a:miter lim="800000"/>
              </a:ln>
              <a:solidFill>
                <a:schemeClr val="accent1"/>
              </a:solidFill>
              <a:effectLst>
                <a:outerShdw blurRad="25500" dist="23000" dir="7020000" algn="tl">
                  <a:srgbClr val="000000">
                    <a:alpha val="50000"/>
                  </a:srgbClr>
                </a:outerShdw>
              </a:effectLst>
            </a:endParaRPr>
          </a:p>
        </p:txBody>
      </p:sp>
      <p:sp>
        <p:nvSpPr>
          <p:cNvPr id="7" name="Rectangle 6"/>
          <p:cNvSpPr/>
          <p:nvPr/>
        </p:nvSpPr>
        <p:spPr>
          <a:xfrm>
            <a:off x="2195735" y="2214737"/>
            <a:ext cx="1585693" cy="769441"/>
          </a:xfrm>
          <a:prstGeom prst="rect">
            <a:avLst/>
          </a:prstGeom>
          <a:noFill/>
        </p:spPr>
        <p:txBody>
          <a:bodyPr wrap="square" lIns="91440" tIns="45720" rIns="91440" bIns="45720">
            <a:spAutoFit/>
          </a:bodyPr>
          <a:lstStyle/>
          <a:p>
            <a:pPr algn="ctr"/>
            <a:r>
              <a:rPr lang="en-US"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blue</a:t>
            </a:r>
            <a:endPar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F0"/>
              </a:solidFill>
              <a:effectLst>
                <a:outerShdw blurRad="41275" dist="12700" dir="12000000" algn="tl" rotWithShape="0">
                  <a:srgbClr val="000000">
                    <a:alpha val="40000"/>
                  </a:srgbClr>
                </a:outerShdw>
              </a:effectLst>
            </a:endParaRPr>
          </a:p>
        </p:txBody>
      </p:sp>
      <p:sp>
        <p:nvSpPr>
          <p:cNvPr id="8" name="Rectangle 7"/>
          <p:cNvSpPr/>
          <p:nvPr/>
        </p:nvSpPr>
        <p:spPr>
          <a:xfrm>
            <a:off x="3866901" y="2153180"/>
            <a:ext cx="2394249" cy="830997"/>
          </a:xfrm>
          <a:prstGeom prst="rect">
            <a:avLst/>
          </a:prstGeom>
          <a:noFill/>
        </p:spPr>
        <p:txBody>
          <a:bodyPr wrap="square" lIns="91440" tIns="45720" rIns="91440" bIns="45720">
            <a:spAutoFit/>
          </a:bodyPr>
          <a:lstStyle/>
          <a:p>
            <a:pPr algn="ctr"/>
            <a:r>
              <a:rPr lang="en-US" sz="4800" b="1" cap="none" spc="0"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green</a:t>
            </a:r>
            <a:endParaRPr lang="en-US" sz="4800" b="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sp>
        <p:nvSpPr>
          <p:cNvPr id="9" name="Rectangle 8"/>
          <p:cNvSpPr/>
          <p:nvPr/>
        </p:nvSpPr>
        <p:spPr>
          <a:xfrm>
            <a:off x="6228185" y="2153179"/>
            <a:ext cx="2088231" cy="830997"/>
          </a:xfrm>
          <a:prstGeom prst="rect">
            <a:avLst/>
          </a:prstGeom>
          <a:noFill/>
        </p:spPr>
        <p:txBody>
          <a:bodyPr wrap="square" lIns="91440" tIns="45720" rIns="91440" bIns="45720">
            <a:spAutoFit/>
          </a:bodyPr>
          <a:lstStyle/>
          <a:p>
            <a:pPr algn="ctr"/>
            <a:r>
              <a:rPr lang="en-US" sz="4800" b="1" cap="none" spc="0" dirty="0" smtClean="0">
                <a:ln w="24500" cmpd="dbl">
                  <a:solidFill>
                    <a:schemeClr val="accent2">
                      <a:shade val="85000"/>
                      <a:satMod val="155000"/>
                    </a:schemeClr>
                  </a:solidFill>
                  <a:prstDash val="solid"/>
                  <a:miter lim="800000"/>
                </a:ln>
                <a:solidFill>
                  <a:srgbClr val="FF6699"/>
                </a:solidFill>
                <a:effectLst>
                  <a:outerShdw blurRad="38100" dist="38100" dir="7020000" algn="tl">
                    <a:srgbClr val="000000">
                      <a:alpha val="35000"/>
                    </a:srgbClr>
                  </a:outerShdw>
                </a:effectLst>
              </a:rPr>
              <a:t>rosy</a:t>
            </a:r>
            <a:endParaRPr lang="en-US" sz="4800" b="1" cap="none" spc="0" dirty="0">
              <a:ln w="24500" cmpd="dbl">
                <a:solidFill>
                  <a:schemeClr val="accent2">
                    <a:shade val="85000"/>
                    <a:satMod val="155000"/>
                  </a:schemeClr>
                </a:solidFill>
                <a:prstDash val="solid"/>
                <a:miter lim="800000"/>
              </a:ln>
              <a:solidFill>
                <a:srgbClr val="FF6699"/>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755104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733414" y="169191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15330" y="423284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00800" y="385184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6200000">
            <a:off x="2217511" y="958729"/>
            <a:ext cx="5108787" cy="5303156"/>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6200000">
            <a:off x="2217510" y="958729"/>
            <a:ext cx="5108787" cy="5303156"/>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rgbClr val="00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456814" y="207291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0" y="206829"/>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4</a:t>
            </a:r>
            <a:endParaRPr lang="en-US" sz="6000" b="1" dirty="0">
              <a:solidFill>
                <a:schemeClr val="tx1"/>
              </a:solidFill>
            </a:endParaRPr>
          </a:p>
        </p:txBody>
      </p:sp>
      <p:sp>
        <p:nvSpPr>
          <p:cNvPr id="12" name="Rectangular Callout 11"/>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t>
            </a:r>
            <a:r>
              <a:rPr lang="en-US" b="1" dirty="0" smtClean="0">
                <a:solidFill>
                  <a:schemeClr val="tx1"/>
                </a:solidFill>
              </a:rPr>
              <a:t>red</a:t>
            </a:r>
            <a:r>
              <a:rPr lang="en-US" b="1" dirty="0" smtClean="0">
                <a:solidFill>
                  <a:schemeClr val="tx1"/>
                </a:solidFill>
              </a:rPr>
              <a:t> </a:t>
            </a:r>
            <a:r>
              <a:rPr lang="en-US" b="1" dirty="0" smtClean="0">
                <a:solidFill>
                  <a:schemeClr val="tx1"/>
                </a:solidFill>
              </a:rPr>
              <a:t>shapes do you see? </a:t>
            </a:r>
            <a:endParaRPr lang="en-US" b="1" dirty="0">
              <a:solidFill>
                <a:schemeClr val="tx1"/>
              </a:solidFill>
            </a:endParaRPr>
          </a:p>
        </p:txBody>
      </p:sp>
      <p:sp>
        <p:nvSpPr>
          <p:cNvPr id="13" name="Rectangular Callout 12"/>
          <p:cNvSpPr/>
          <p:nvPr/>
        </p:nvSpPr>
        <p:spPr>
          <a:xfrm>
            <a:off x="381000" y="117223"/>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Splat!</a:t>
            </a:r>
            <a:endParaRPr lang="en-US" b="1" dirty="0">
              <a:solidFill>
                <a:schemeClr val="tx1"/>
              </a:solidFill>
            </a:endParaRPr>
          </a:p>
        </p:txBody>
      </p:sp>
      <p:sp>
        <p:nvSpPr>
          <p:cNvPr id="14" name="Rectangular Callout 13"/>
          <p:cNvSpPr/>
          <p:nvPr/>
        </p:nvSpPr>
        <p:spPr>
          <a:xfrm>
            <a:off x="381000" y="220813"/>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How many shapes are under the splat?  How do you know?</a:t>
            </a:r>
            <a:endParaRPr lang="en-US" sz="1600" b="1" dirty="0">
              <a:solidFill>
                <a:schemeClr val="tx1"/>
              </a:solidFill>
            </a:endParaRPr>
          </a:p>
        </p:txBody>
      </p:sp>
      <p:sp>
        <p:nvSpPr>
          <p:cNvPr id="15" name="Rectangular Callout 14"/>
          <p:cNvSpPr/>
          <p:nvPr/>
        </p:nvSpPr>
        <p:spPr>
          <a:xfrm>
            <a:off x="352340" y="15317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else could you know?</a:t>
            </a:r>
            <a:endParaRPr lang="en-US" b="1" dirty="0">
              <a:solidFill>
                <a:schemeClr val="tx1"/>
              </a:solidFill>
            </a:endParaRPr>
          </a:p>
        </p:txBody>
      </p:sp>
      <p:sp>
        <p:nvSpPr>
          <p:cNvPr id="16" name="Rectangular Callout 15"/>
          <p:cNvSpPr/>
          <p:nvPr/>
        </p:nvSpPr>
        <p:spPr>
          <a:xfrm>
            <a:off x="352340" y="183019"/>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Let’s look under the splat to see how many shapes are there.</a:t>
            </a:r>
            <a:endParaRPr lang="en-US" sz="1600" b="1" dirty="0">
              <a:solidFill>
                <a:schemeClr val="tx1"/>
              </a:solidFill>
            </a:endParaRPr>
          </a:p>
        </p:txBody>
      </p:sp>
      <p:sp>
        <p:nvSpPr>
          <p:cNvPr id="17" name="Rectangular Callout 16"/>
          <p:cNvSpPr/>
          <p:nvPr/>
        </p:nvSpPr>
        <p:spPr>
          <a:xfrm>
            <a:off x="381000" y="130277"/>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can we learn from this picture?</a:t>
            </a:r>
            <a:endParaRPr lang="en-US" b="1" dirty="0">
              <a:solidFill>
                <a:schemeClr val="tx1"/>
              </a:solidFill>
            </a:endParaRPr>
          </a:p>
        </p:txBody>
      </p:sp>
      <p:sp>
        <p:nvSpPr>
          <p:cNvPr id="18" name="TextBox 17"/>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19" name="TextBox 18"/>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5048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0" grpId="0" animBg="1"/>
      <p:bldP spid="10" grpId="0" animBg="1"/>
      <p:bldP spid="10" grpId="1" animBg="1"/>
      <p:bldP spid="11" grpId="0" animBg="1"/>
      <p:bldP spid="4" grpId="0" animBg="1"/>
      <p:bldP spid="9"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790950" y="1010396"/>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89634" y="3593805"/>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30698" y="229349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04399" y="3720035"/>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51446" y="2043957"/>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71627" y="1143000"/>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430698" y="381749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87381" y="563008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20260" y="5492696"/>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75396" y="381749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6200000">
            <a:off x="1422230" y="507704"/>
            <a:ext cx="5982684" cy="6210302"/>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6200000">
            <a:off x="1422228" y="507704"/>
            <a:ext cx="5982683" cy="6210301"/>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rgbClr val="00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1000" y="267449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0" y="206829"/>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15</a:t>
            </a:r>
            <a:endParaRPr lang="en-US" sz="4800" b="1" dirty="0">
              <a:solidFill>
                <a:schemeClr val="tx1"/>
              </a:solidFill>
            </a:endParaRPr>
          </a:p>
        </p:txBody>
      </p:sp>
      <p:sp>
        <p:nvSpPr>
          <p:cNvPr id="12" name="Rectangular Callout 11"/>
          <p:cNvSpPr/>
          <p:nvPr/>
        </p:nvSpPr>
        <p:spPr>
          <a:xfrm>
            <a:off x="258075" y="206829"/>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t>
            </a:r>
            <a:r>
              <a:rPr lang="en-US" b="1" dirty="0" smtClean="0">
                <a:solidFill>
                  <a:schemeClr val="tx1"/>
                </a:solidFill>
              </a:rPr>
              <a:t>red</a:t>
            </a:r>
            <a:r>
              <a:rPr lang="en-US" b="1" dirty="0" smtClean="0">
                <a:solidFill>
                  <a:schemeClr val="tx1"/>
                </a:solidFill>
              </a:rPr>
              <a:t> </a:t>
            </a:r>
            <a:r>
              <a:rPr lang="en-US" b="1" dirty="0" smtClean="0">
                <a:solidFill>
                  <a:schemeClr val="tx1"/>
                </a:solidFill>
              </a:rPr>
              <a:t>shapes do you see? </a:t>
            </a:r>
            <a:endParaRPr lang="en-US" b="1" dirty="0">
              <a:solidFill>
                <a:schemeClr val="tx1"/>
              </a:solidFill>
            </a:endParaRPr>
          </a:p>
        </p:txBody>
      </p:sp>
      <p:sp>
        <p:nvSpPr>
          <p:cNvPr id="13" name="Rectangular Callout 12"/>
          <p:cNvSpPr/>
          <p:nvPr/>
        </p:nvSpPr>
        <p:spPr>
          <a:xfrm>
            <a:off x="277903" y="186937"/>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Splat!</a:t>
            </a:r>
            <a:endParaRPr lang="en-US" b="1" dirty="0">
              <a:solidFill>
                <a:schemeClr val="tx1"/>
              </a:solidFill>
            </a:endParaRPr>
          </a:p>
        </p:txBody>
      </p:sp>
      <p:sp>
        <p:nvSpPr>
          <p:cNvPr id="14" name="Rectangular Callout 13"/>
          <p:cNvSpPr/>
          <p:nvPr/>
        </p:nvSpPr>
        <p:spPr>
          <a:xfrm>
            <a:off x="292651" y="206829"/>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How many shapes are under the splat?  How do you know?</a:t>
            </a:r>
            <a:endParaRPr lang="en-US" sz="1600" b="1" dirty="0">
              <a:solidFill>
                <a:schemeClr val="tx1"/>
              </a:solidFill>
            </a:endParaRPr>
          </a:p>
        </p:txBody>
      </p:sp>
      <p:sp>
        <p:nvSpPr>
          <p:cNvPr id="15" name="Rectangular Callout 14"/>
          <p:cNvSpPr/>
          <p:nvPr/>
        </p:nvSpPr>
        <p:spPr>
          <a:xfrm>
            <a:off x="270859" y="209418"/>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else could you know?</a:t>
            </a:r>
            <a:endParaRPr lang="en-US" b="1" dirty="0">
              <a:solidFill>
                <a:schemeClr val="tx1"/>
              </a:solidFill>
            </a:endParaRPr>
          </a:p>
        </p:txBody>
      </p:sp>
      <p:sp>
        <p:nvSpPr>
          <p:cNvPr id="16" name="Rectangular Callout 15"/>
          <p:cNvSpPr/>
          <p:nvPr/>
        </p:nvSpPr>
        <p:spPr>
          <a:xfrm>
            <a:off x="258075" y="20696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Let’s look under the splat to see how many shapes are there.</a:t>
            </a:r>
            <a:endParaRPr lang="en-US" sz="1600" b="1" dirty="0">
              <a:solidFill>
                <a:schemeClr val="tx1"/>
              </a:solidFill>
            </a:endParaRPr>
          </a:p>
        </p:txBody>
      </p:sp>
      <p:sp>
        <p:nvSpPr>
          <p:cNvPr id="17" name="Rectangular Callout 16"/>
          <p:cNvSpPr/>
          <p:nvPr/>
        </p:nvSpPr>
        <p:spPr>
          <a:xfrm>
            <a:off x="283768" y="209418"/>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can we learn from this picture?</a:t>
            </a:r>
            <a:endParaRPr lang="en-US" b="1" dirty="0">
              <a:solidFill>
                <a:schemeClr val="tx1"/>
              </a:solidFill>
            </a:endParaRPr>
          </a:p>
        </p:txBody>
      </p:sp>
      <p:sp>
        <p:nvSpPr>
          <p:cNvPr id="21" name="Oval 20"/>
          <p:cNvSpPr/>
          <p:nvPr/>
        </p:nvSpPr>
        <p:spPr>
          <a:xfrm>
            <a:off x="7861621" y="487372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3768" y="563008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734300" y="251270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981200" y="5489624"/>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37" name="TextBox 36"/>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64466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9" grpId="0" animBg="1"/>
      <p:bldP spid="20" grpId="0" animBg="1"/>
      <p:bldP spid="23" grpId="0" animBg="1"/>
      <p:bldP spid="27" grpId="0" animBg="1"/>
      <p:bldP spid="30" grpId="0" animBg="1"/>
      <p:bldP spid="32" grpId="0" animBg="1"/>
      <p:bldP spid="10" grpId="0" animBg="1"/>
      <p:bldP spid="10" grpId="1" animBg="1"/>
      <p:bldP spid="11" grpId="0" animBg="1"/>
      <p:bldP spid="4" grpId="0" animBg="1"/>
      <p:bldP spid="9" grpId="0" animBg="1"/>
      <p:bldP spid="12" grpId="0" animBg="1"/>
      <p:bldP spid="13" grpId="0" animBg="1"/>
      <p:bldP spid="14" grpId="0" animBg="1"/>
      <p:bldP spid="15" grpId="0" animBg="1"/>
      <p:bldP spid="16" grpId="0" animBg="1"/>
      <p:bldP spid="17" grpId="0" animBg="1"/>
      <p:bldP spid="21" grpId="0" animBg="1"/>
      <p:bldP spid="26" grpId="0" animBg="1"/>
      <p:bldP spid="28"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06239" y="1505231"/>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90331" y="3164772"/>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46282" y="2869420"/>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44768" y="3821790"/>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75176" y="2030280"/>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380775" y="4012983"/>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66884" y="2032016"/>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85276" y="4306897"/>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63005" y="3135085"/>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399622" y="3227642"/>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710338" y="4107354"/>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772400" y="206829"/>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11</a:t>
            </a:r>
            <a:endParaRPr lang="en-US" sz="4800" b="1" dirty="0">
              <a:solidFill>
                <a:schemeClr val="tx1"/>
              </a:solidFill>
            </a:endParaRPr>
          </a:p>
        </p:txBody>
      </p:sp>
      <p:sp>
        <p:nvSpPr>
          <p:cNvPr id="17" name="TextBox 16"/>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36" name="TextBox 35"/>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
        <p:nvSpPr>
          <p:cNvPr id="29" name="Rectangular Callout 28"/>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total number of shapes is…</a:t>
            </a:r>
            <a:endParaRPr lang="en-US" b="1" dirty="0">
              <a:solidFill>
                <a:schemeClr val="tx1"/>
              </a:solidFill>
            </a:endParaRPr>
          </a:p>
        </p:txBody>
      </p:sp>
      <p:sp>
        <p:nvSpPr>
          <p:cNvPr id="37" name="Freeform 36"/>
          <p:cNvSpPr/>
          <p:nvPr/>
        </p:nvSpPr>
        <p:spPr>
          <a:xfrm rot="16200000">
            <a:off x="1066612" y="2602754"/>
            <a:ext cx="3048016" cy="3163981"/>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6200000">
            <a:off x="1066611" y="2602754"/>
            <a:ext cx="3048016" cy="3163981"/>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rgbClr val="00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6200000">
            <a:off x="5111308" y="1637253"/>
            <a:ext cx="3048016" cy="3163981"/>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16200000">
            <a:off x="5111307" y="1637253"/>
            <a:ext cx="3048016" cy="3163981"/>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rgbClr val="00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ular Callout 29"/>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Splat!</a:t>
            </a:r>
            <a:endParaRPr lang="en-US" b="1" dirty="0">
              <a:solidFill>
                <a:schemeClr val="tx1"/>
              </a:solidFill>
            </a:endParaRPr>
          </a:p>
        </p:txBody>
      </p:sp>
      <p:sp>
        <p:nvSpPr>
          <p:cNvPr id="31" name="Rectangular Callout 30"/>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How many shapes are under each splat?  How do you know?</a:t>
            </a:r>
            <a:endParaRPr lang="en-US" sz="1600" b="1" dirty="0">
              <a:solidFill>
                <a:schemeClr val="tx1"/>
              </a:solidFill>
            </a:endParaRPr>
          </a:p>
        </p:txBody>
      </p:sp>
      <p:sp>
        <p:nvSpPr>
          <p:cNvPr id="32" name="Rectangular Callout 31"/>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else could you know?</a:t>
            </a:r>
            <a:endParaRPr lang="en-US" b="1" dirty="0">
              <a:solidFill>
                <a:schemeClr val="tx1"/>
              </a:solidFill>
            </a:endParaRPr>
          </a:p>
        </p:txBody>
      </p:sp>
      <p:sp>
        <p:nvSpPr>
          <p:cNvPr id="33" name="Rectangular Callout 32"/>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Let’s look under the splats to see how many shapes are there.</a:t>
            </a:r>
            <a:endParaRPr lang="en-US" sz="1600" b="1" dirty="0">
              <a:solidFill>
                <a:schemeClr val="tx1"/>
              </a:solidFill>
            </a:endParaRPr>
          </a:p>
        </p:txBody>
      </p:sp>
      <p:sp>
        <p:nvSpPr>
          <p:cNvPr id="34" name="Rectangular Callout 33"/>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can we learn from this picture?</a:t>
            </a:r>
            <a:endParaRPr lang="en-US" b="1" dirty="0">
              <a:solidFill>
                <a:schemeClr val="tx1"/>
              </a:solidFill>
            </a:endParaRPr>
          </a:p>
        </p:txBody>
      </p:sp>
    </p:spTree>
    <p:extLst>
      <p:ext uri="{BB962C8B-B14F-4D97-AF65-F5344CB8AC3E}">
        <p14:creationId xmlns:p14="http://schemas.microsoft.com/office/powerpoint/2010/main" val="313177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3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1" grpId="0" animBg="1"/>
      <p:bldP spid="15" grpId="0" animBg="1"/>
      <p:bldP spid="19" grpId="0" animBg="1"/>
      <p:bldP spid="21" grpId="0" animBg="1"/>
      <p:bldP spid="23" grpId="0" animBg="1"/>
      <p:bldP spid="61" grpId="0" animBg="1"/>
      <p:bldP spid="63" grpId="0" animBg="1"/>
      <p:bldP spid="35" grpId="0" animBg="1"/>
      <p:bldP spid="29" grpId="0" animBg="1"/>
      <p:bldP spid="37" grpId="0" animBg="1"/>
      <p:bldP spid="37" grpId="1" animBg="1"/>
      <p:bldP spid="38" grpId="0" animBg="1"/>
      <p:bldP spid="39" grpId="0" animBg="1"/>
      <p:bldP spid="39" grpId="1" animBg="1"/>
      <p:bldP spid="41" grpId="0" animBg="1"/>
      <p:bldP spid="30"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21" y="597672"/>
            <a:ext cx="7934398" cy="792088"/>
          </a:xfrm>
        </p:spPr>
        <p:txBody>
          <a:bodyPr>
            <a:normAutofit/>
          </a:bodyPr>
          <a:lstStyle/>
          <a:p>
            <a:pPr algn="ctr"/>
            <a:r>
              <a:rPr lang="en-GB" sz="3600" b="1" u="sng" dirty="0" smtClean="0">
                <a:solidFill>
                  <a:schemeClr val="bg1"/>
                </a:solidFill>
                <a:latin typeface="Comic Sans MS" panose="030F0702030302020204" pitchFamily="66" charset="0"/>
              </a:rPr>
              <a:t>P2 Maths Activities </a:t>
            </a:r>
            <a:endParaRPr lang="en-GB" sz="3600" b="1" u="sng" dirty="0">
              <a:solidFill>
                <a:schemeClr val="bg1"/>
              </a:solidFill>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347969" y="1717130"/>
            <a:ext cx="8562282" cy="502423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9257" y="1463319"/>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99592" y="1755685"/>
            <a:ext cx="7398566" cy="1569660"/>
          </a:xfrm>
          <a:prstGeom prst="rect">
            <a:avLst/>
          </a:prstGeom>
          <a:noFill/>
        </p:spPr>
        <p:txBody>
          <a:bodyPr wrap="square" rtlCol="0">
            <a:spAutoFit/>
          </a:bodyPr>
          <a:lstStyle/>
          <a:p>
            <a:pPr algn="ctr"/>
            <a:r>
              <a:rPr lang="en-GB" sz="2400" b="1" dirty="0" smtClean="0">
                <a:latin typeface="Comic Sans MS" panose="030F0702030302020204" pitchFamily="66" charset="0"/>
              </a:rPr>
              <a:t>LI: To identify digital times of o’clock, half past, quarter past and quarter </a:t>
            </a:r>
            <a:r>
              <a:rPr lang="en-GB" sz="2400" b="1" dirty="0" smtClean="0">
                <a:latin typeface="Comic Sans MS" panose="030F0702030302020204" pitchFamily="66" charset="0"/>
              </a:rPr>
              <a:t>to.</a:t>
            </a:r>
            <a:endParaRPr lang="en-GB" sz="2400" b="1" dirty="0">
              <a:latin typeface="Comic Sans MS" panose="030F0702030302020204" pitchFamily="66" charset="0"/>
            </a:endParaRPr>
          </a:p>
          <a:p>
            <a:endParaRPr lang="en-GB" sz="2400" b="1" dirty="0">
              <a:latin typeface="Comic Sans MS" panose="030F0702030302020204" pitchFamily="66" charset="0"/>
            </a:endParaRPr>
          </a:p>
          <a:p>
            <a:endParaRPr lang="en-GB" sz="2400" b="1" dirty="0">
              <a:latin typeface="Comic Sans MS" panose="030F0702030302020204" pitchFamily="66" charset="0"/>
            </a:endParaRPr>
          </a:p>
        </p:txBody>
      </p:sp>
      <p:sp>
        <p:nvSpPr>
          <p:cNvPr id="10" name="TextBox 9"/>
          <p:cNvSpPr txBox="1"/>
          <p:nvPr/>
        </p:nvSpPr>
        <p:spPr>
          <a:xfrm>
            <a:off x="347970" y="2356759"/>
            <a:ext cx="8562282" cy="3293209"/>
          </a:xfrm>
          <a:prstGeom prst="rect">
            <a:avLst/>
          </a:prstGeom>
          <a:noFill/>
        </p:spPr>
        <p:txBody>
          <a:bodyPr wrap="square" rtlCol="0">
            <a:spAutoFit/>
          </a:bodyPr>
          <a:lstStyle/>
          <a:p>
            <a:pPr algn="ctr"/>
            <a:endParaRPr lang="en-GB" sz="2400" dirty="0" smtClean="0">
              <a:latin typeface="Comic Sans MS" panose="030F0702030302020204" pitchFamily="66" charset="0"/>
            </a:endParaRPr>
          </a:p>
          <a:p>
            <a:r>
              <a:rPr lang="en-GB" sz="2800" b="1" u="sng" dirty="0" smtClean="0">
                <a:latin typeface="Comic Sans MS" panose="030F0702030302020204" pitchFamily="66" charset="0"/>
              </a:rPr>
              <a:t>Remember</a:t>
            </a:r>
          </a:p>
          <a:p>
            <a:pPr marL="342900" indent="-342900">
              <a:buFont typeface="Arial" panose="020B0604020202020204" pitchFamily="34" charset="0"/>
              <a:buChar char="•"/>
            </a:pPr>
            <a:r>
              <a:rPr lang="en-GB" sz="2000" dirty="0" smtClean="0">
                <a:latin typeface="Comic Sans MS" panose="030F0702030302020204" pitchFamily="66" charset="0"/>
              </a:rPr>
              <a:t>o’clock= is 00 minutes past</a:t>
            </a:r>
            <a:endParaRPr lang="en-GB" sz="2000" dirty="0" smtClean="0">
              <a:latin typeface="Comic Sans MS" panose="030F0702030302020204" pitchFamily="66" charset="0"/>
            </a:endParaRPr>
          </a:p>
          <a:p>
            <a:pPr marL="342900" indent="-342900">
              <a:buFont typeface="Arial" panose="020B0604020202020204" pitchFamily="34" charset="0"/>
              <a:buChar char="•"/>
            </a:pPr>
            <a:r>
              <a:rPr lang="en-GB" sz="2000" dirty="0" smtClean="0">
                <a:latin typeface="Comic Sans MS" panose="030F0702030302020204" pitchFamily="66" charset="0"/>
              </a:rPr>
              <a:t>quarter past= </a:t>
            </a:r>
            <a:r>
              <a:rPr lang="en-GB" sz="2000" dirty="0" smtClean="0">
                <a:latin typeface="Comic Sans MS" panose="030F0702030302020204" pitchFamily="66" charset="0"/>
              </a:rPr>
              <a:t>is 15 minutes past</a:t>
            </a:r>
            <a:endParaRPr lang="en-GB" sz="2000" dirty="0" smtClean="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half past= </a:t>
            </a:r>
            <a:r>
              <a:rPr lang="en-GB" sz="2000" dirty="0" smtClean="0">
                <a:latin typeface="Comic Sans MS" panose="030F0702030302020204" pitchFamily="66" charset="0"/>
              </a:rPr>
              <a:t>is 30 minutes past</a:t>
            </a: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smtClean="0">
                <a:latin typeface="Comic Sans MS" panose="030F0702030302020204" pitchFamily="66" charset="0"/>
              </a:rPr>
              <a:t>quarter to= </a:t>
            </a:r>
            <a:r>
              <a:rPr lang="en-GB" sz="2000" dirty="0" smtClean="0">
                <a:latin typeface="Comic Sans MS" panose="030F0702030302020204" pitchFamily="66" charset="0"/>
              </a:rPr>
              <a:t>is 45 minutes past </a:t>
            </a:r>
            <a:endParaRPr lang="en-GB" dirty="0" smtClean="0">
              <a:latin typeface="Comic Sans MS" panose="030F0702030302020204" pitchFamily="66" charset="0"/>
            </a:endParaRPr>
          </a:p>
          <a:p>
            <a:r>
              <a:rPr lang="en-GB" sz="2800" b="1" u="sng" dirty="0" smtClean="0">
                <a:latin typeface="Comic Sans MS" panose="030F0702030302020204" pitchFamily="66" charset="0"/>
              </a:rPr>
              <a:t>Play</a:t>
            </a:r>
            <a:endParaRPr lang="en-GB" sz="2800" b="1" u="sng" dirty="0">
              <a:latin typeface="Comic Sans MS" panose="030F0702030302020204" pitchFamily="66" charset="0"/>
            </a:endParaRPr>
          </a:p>
          <a:p>
            <a:r>
              <a:rPr lang="en-GB" sz="2400" dirty="0" smtClean="0">
                <a:hlinkClick r:id="rId4"/>
              </a:rPr>
              <a:t>https</a:t>
            </a:r>
            <a:r>
              <a:rPr lang="en-GB" sz="2400" dirty="0">
                <a:hlinkClick r:id="rId4"/>
              </a:rPr>
              <a:t>://</a:t>
            </a:r>
            <a:r>
              <a:rPr lang="en-GB" sz="2400" dirty="0" smtClean="0">
                <a:hlinkClick r:id="rId4"/>
              </a:rPr>
              <a:t>www.splashlearn.com/time-games</a:t>
            </a:r>
            <a:endParaRPr lang="en-GB" sz="2400" dirty="0"/>
          </a:p>
          <a:p>
            <a:r>
              <a:rPr lang="en-GB" sz="2400" dirty="0" smtClean="0">
                <a:latin typeface="Comic Sans MS" panose="030F0702030302020204" pitchFamily="66" charset="0"/>
              </a:rPr>
              <a:t>Scroll down to </a:t>
            </a:r>
            <a:endParaRPr lang="en-GB" sz="2400" dirty="0" smtClean="0">
              <a:latin typeface="Comic Sans MS" panose="030F0702030302020204" pitchFamily="66" charset="0"/>
            </a:endParaRPr>
          </a:p>
        </p:txBody>
      </p:sp>
      <p:pic>
        <p:nvPicPr>
          <p:cNvPr id="13" name="Picture 2" descr="Children Teaching Clock Learning To Tell Time Magnetic Back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1740" y="160338"/>
            <a:ext cx="1556792" cy="15567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Clipping"/>
          <p:cNvPicPr>
            <a:picLocks noChangeAspect="1"/>
          </p:cNvPicPr>
          <p:nvPr/>
        </p:nvPicPr>
        <p:blipFill>
          <a:blip r:embed="rId6"/>
          <a:stretch>
            <a:fillRect/>
          </a:stretch>
        </p:blipFill>
        <p:spPr>
          <a:xfrm>
            <a:off x="4567237" y="3405184"/>
            <a:ext cx="9526" cy="47632"/>
          </a:xfrm>
          <a:prstGeom prst="rect">
            <a:avLst/>
          </a:prstGeom>
        </p:spPr>
      </p:pic>
      <p:pic>
        <p:nvPicPr>
          <p:cNvPr id="12" name="Picture 2" descr="Children Teaching Clock Learning To Tell Time Magnetic Back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499" y="160338"/>
            <a:ext cx="1556792" cy="15567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3886" y="5280261"/>
            <a:ext cx="5604287" cy="1401072"/>
          </a:xfrm>
          <a:prstGeom prst="rect">
            <a:avLst/>
          </a:prstGeom>
        </p:spPr>
      </p:pic>
    </p:spTree>
    <p:extLst>
      <p:ext uri="{BB962C8B-B14F-4D97-AF65-F5344CB8AC3E}">
        <p14:creationId xmlns:p14="http://schemas.microsoft.com/office/powerpoint/2010/main" val="3550012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337" y="426984"/>
            <a:ext cx="7934398" cy="792088"/>
          </a:xfrm>
        </p:spPr>
        <p:txBody>
          <a:bodyPr>
            <a:normAutofit/>
          </a:bodyPr>
          <a:lstStyle/>
          <a:p>
            <a:pPr algn="ctr"/>
            <a:r>
              <a:rPr lang="en-GB" sz="3600" b="1" u="sng" dirty="0" smtClean="0">
                <a:solidFill>
                  <a:schemeClr val="bg1"/>
                </a:solidFill>
                <a:latin typeface="Comic Sans MS" panose="030F0702030302020204" pitchFamily="66" charset="0"/>
              </a:rPr>
              <a:t>P3 Numeracy </a:t>
            </a:r>
            <a:r>
              <a:rPr lang="en-GB" sz="3600" b="1" u="sng" dirty="0" smtClean="0">
                <a:solidFill>
                  <a:schemeClr val="bg1"/>
                </a:solidFill>
                <a:latin typeface="Comic Sans MS" panose="030F0702030302020204" pitchFamily="66" charset="0"/>
              </a:rPr>
              <a:t>Activities</a:t>
            </a:r>
            <a:r>
              <a:rPr lang="en-GB" sz="3600" b="1" u="sng" dirty="0" smtClean="0">
                <a:latin typeface="Comic Sans MS" panose="030F0702030302020204" pitchFamily="66" charset="0"/>
              </a:rPr>
              <a:t> </a:t>
            </a:r>
            <a:endParaRPr lang="en-GB" sz="36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07552"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7969" y="1925702"/>
            <a:ext cx="8562282" cy="4794186"/>
          </a:xfrm>
          <a:prstGeom prst="rect">
            <a:avLst/>
          </a:prstGeom>
          <a:solidFill>
            <a:schemeClr val="bg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337" y="103226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10358" y="1217816"/>
            <a:ext cx="6696744" cy="707886"/>
          </a:xfrm>
          <a:prstGeom prst="rect">
            <a:avLst/>
          </a:prstGeom>
          <a:noFill/>
        </p:spPr>
        <p:txBody>
          <a:bodyPr wrap="square" rtlCol="0">
            <a:spAutoFit/>
          </a:bodyPr>
          <a:lstStyle/>
          <a:p>
            <a:pPr algn="ctr"/>
            <a:r>
              <a:rPr lang="en-GB" sz="2000" b="1" dirty="0" smtClean="0">
                <a:solidFill>
                  <a:schemeClr val="bg1"/>
                </a:solidFill>
                <a:latin typeface="Comic Sans MS" panose="030F0702030302020204" pitchFamily="66" charset="0"/>
              </a:rPr>
              <a:t>LI: We are learning to recognise </a:t>
            </a:r>
            <a:r>
              <a:rPr lang="en-GB" sz="2000" b="1" dirty="0" smtClean="0">
                <a:solidFill>
                  <a:schemeClr val="bg1"/>
                </a:solidFill>
                <a:latin typeface="Comic Sans MS" panose="030F0702030302020204" pitchFamily="66" charset="0"/>
              </a:rPr>
              <a:t>read and understand numbers to 1000. </a:t>
            </a:r>
            <a:endParaRPr lang="en-GB" sz="2000" b="1" dirty="0">
              <a:solidFill>
                <a:schemeClr val="bg1"/>
              </a:solidFill>
              <a:latin typeface="Comic Sans MS" panose="030F0702030302020204" pitchFamily="66" charset="0"/>
            </a:endParaRPr>
          </a:p>
        </p:txBody>
      </p:sp>
      <p:sp>
        <p:nvSpPr>
          <p:cNvPr id="10" name="TextBox 9"/>
          <p:cNvSpPr txBox="1"/>
          <p:nvPr/>
        </p:nvSpPr>
        <p:spPr>
          <a:xfrm>
            <a:off x="307975" y="1925702"/>
            <a:ext cx="8387048" cy="7201972"/>
          </a:xfrm>
          <a:prstGeom prst="rect">
            <a:avLst/>
          </a:prstGeom>
          <a:noFill/>
        </p:spPr>
        <p:txBody>
          <a:bodyPr wrap="square" rtlCol="0">
            <a:spAutoFit/>
          </a:bodyPr>
          <a:lstStyle/>
          <a:p>
            <a:pPr algn="ctr"/>
            <a:r>
              <a:rPr lang="en-GB" sz="3300" smtClean="0">
                <a:latin typeface="Comic Sans MS" panose="030F0702030302020204" pitchFamily="66" charset="0"/>
              </a:rPr>
              <a:t>Click </a:t>
            </a:r>
            <a:r>
              <a:rPr lang="en-GB" sz="3300" smtClean="0">
                <a:latin typeface="Comic Sans MS" panose="030F0702030302020204" pitchFamily="66" charset="0"/>
              </a:rPr>
              <a:t>these links </a:t>
            </a:r>
            <a:r>
              <a:rPr lang="en-GB" sz="3300" dirty="0" smtClean="0">
                <a:latin typeface="Comic Sans MS" panose="030F0702030302020204" pitchFamily="66" charset="0"/>
              </a:rPr>
              <a:t>and play </a:t>
            </a:r>
            <a:endParaRPr lang="en-GB" sz="3300" dirty="0" smtClean="0">
              <a:latin typeface="Comic Sans MS" panose="030F0702030302020204" pitchFamily="66" charset="0"/>
            </a:endParaRPr>
          </a:p>
          <a:p>
            <a:pPr algn="ctr"/>
            <a:r>
              <a:rPr lang="en-GB" sz="3300" b="1" dirty="0" err="1" smtClean="0">
                <a:latin typeface="Comic Sans MS" panose="030F0702030302020204" pitchFamily="66" charset="0"/>
              </a:rPr>
              <a:t>Numtanga</a:t>
            </a:r>
            <a:r>
              <a:rPr lang="en-GB" sz="3300" b="1" dirty="0" smtClean="0">
                <a:latin typeface="Comic Sans MS" panose="030F0702030302020204" pitchFamily="66" charset="0"/>
              </a:rPr>
              <a:t> and Post a letter </a:t>
            </a:r>
            <a:endParaRPr lang="en-GB" sz="3300" b="1" dirty="0" smtClean="0">
              <a:latin typeface="Comic Sans MS" panose="030F0702030302020204" pitchFamily="66" charset="0"/>
            </a:endParaRPr>
          </a:p>
          <a:p>
            <a:pPr algn="ctr"/>
            <a:endParaRPr lang="en-GB" sz="3300" b="1" dirty="0">
              <a:latin typeface="Comic Sans MS" panose="030F0702030302020204" pitchFamily="66" charset="0"/>
            </a:endParaRPr>
          </a:p>
          <a:p>
            <a:pPr algn="ctr"/>
            <a:endParaRPr lang="en-GB" sz="3300" b="1" dirty="0" smtClean="0">
              <a:latin typeface="Comic Sans MS" panose="030F0702030302020204" pitchFamily="66" charset="0"/>
            </a:endParaRPr>
          </a:p>
          <a:p>
            <a:pPr algn="ctr"/>
            <a:endParaRPr lang="en-GB" sz="3300" b="1" dirty="0" smtClean="0">
              <a:latin typeface="Comic Sans MS" panose="030F0702030302020204" pitchFamily="66" charset="0"/>
            </a:endParaRPr>
          </a:p>
          <a:p>
            <a:endParaRPr lang="en-GB" sz="3300" b="1" dirty="0">
              <a:latin typeface="Comic Sans MS" panose="030F0702030302020204" pitchFamily="66" charset="0"/>
              <a:hlinkClick r:id="rId6"/>
            </a:endParaRPr>
          </a:p>
          <a:p>
            <a:pPr algn="ctr"/>
            <a:endParaRPr lang="en-GB" sz="2400" dirty="0" smtClean="0">
              <a:latin typeface="Comic Sans MS" panose="030F0702030302020204" pitchFamily="66" charset="0"/>
              <a:hlinkClick r:id="rId6"/>
            </a:endParaRPr>
          </a:p>
          <a:p>
            <a:pPr algn="ctr"/>
            <a:r>
              <a:rPr lang="en-GB" sz="2400" dirty="0" smtClean="0">
                <a:latin typeface="Comic Sans MS" panose="030F0702030302020204" pitchFamily="66" charset="0"/>
                <a:hlinkClick r:id="rId6"/>
              </a:rPr>
              <a:t>https</a:t>
            </a:r>
            <a:r>
              <a:rPr lang="en-GB" sz="2400" dirty="0">
                <a:latin typeface="Comic Sans MS" panose="030F0702030302020204" pitchFamily="66" charset="0"/>
                <a:hlinkClick r:id="rId6"/>
              </a:rPr>
              <a:t>://</a:t>
            </a:r>
            <a:r>
              <a:rPr lang="en-GB" sz="2400" dirty="0" smtClean="0">
                <a:latin typeface="Comic Sans MS" panose="030F0702030302020204" pitchFamily="66" charset="0"/>
                <a:hlinkClick r:id="rId6"/>
              </a:rPr>
              <a:t>www.gregtangmath.com/numtanga</a:t>
            </a:r>
            <a:endParaRPr lang="en-GB" sz="2400" dirty="0" smtClean="0">
              <a:latin typeface="Comic Sans MS" panose="030F0702030302020204" pitchFamily="66" charset="0"/>
            </a:endParaRPr>
          </a:p>
          <a:p>
            <a:pPr algn="ctr"/>
            <a:endParaRPr lang="en-GB" sz="2400" b="1" dirty="0">
              <a:latin typeface="Comic Sans MS" panose="030F0702030302020204" pitchFamily="66" charset="0"/>
            </a:endParaRPr>
          </a:p>
          <a:p>
            <a:pPr algn="ctr"/>
            <a:r>
              <a:rPr lang="en-GB" sz="2400" dirty="0">
                <a:latin typeface="Comic Sans MS" panose="030F0702030302020204" pitchFamily="66" charset="0"/>
                <a:hlinkClick r:id="rId7"/>
              </a:rPr>
              <a:t>https://www.ictgames.com/postAletter/index.html</a:t>
            </a:r>
            <a:endParaRPr lang="en-GB" sz="2400" b="1" dirty="0" smtClean="0">
              <a:latin typeface="Comic Sans MS" panose="030F0702030302020204" pitchFamily="66" charset="0"/>
            </a:endParaRPr>
          </a:p>
          <a:p>
            <a:pPr algn="ctr"/>
            <a:endParaRPr lang="en-GB" sz="3600" b="1" dirty="0" smtClean="0">
              <a:latin typeface="Comic Sans MS" panose="030F0702030302020204" pitchFamily="66" charset="0"/>
            </a:endParaRPr>
          </a:p>
          <a:p>
            <a:pPr algn="ctr"/>
            <a:endParaRPr lang="en-GB" sz="3300" b="1" dirty="0" smtClean="0">
              <a:latin typeface="Comic Sans MS" panose="030F0702030302020204" pitchFamily="66" charset="0"/>
            </a:endParaRPr>
          </a:p>
          <a:p>
            <a:pPr algn="ctr"/>
            <a:endParaRPr lang="en-GB" sz="3300" b="1" dirty="0">
              <a:latin typeface="Comic Sans MS" panose="030F0702030302020204" pitchFamily="66" charset="0"/>
            </a:endParaRPr>
          </a:p>
          <a:p>
            <a:pPr algn="ctr"/>
            <a:endParaRPr lang="en-GB" sz="3300" b="1" dirty="0" smtClean="0">
              <a:latin typeface="Comic Sans MS" panose="030F0702030302020204" pitchFamily="66" charset="0"/>
            </a:endParaRPr>
          </a:p>
          <a:p>
            <a:pPr algn="ctr"/>
            <a:r>
              <a:rPr lang="en-GB" sz="3300" b="1" dirty="0" smtClean="0">
                <a:latin typeface="Comic Sans MS" panose="030F0702030302020204" pitchFamily="66" charset="0"/>
              </a:rPr>
              <a:t> </a:t>
            </a:r>
          </a:p>
        </p:txBody>
      </p:sp>
      <p:pic>
        <p:nvPicPr>
          <p:cNvPr id="5" name="Picture 2" descr="C:\Users\jenna.mclean\Desktop\numtanga.jf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9477" y="3030776"/>
            <a:ext cx="2934191" cy="19103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6393" y="2977982"/>
            <a:ext cx="3030709" cy="1908099"/>
          </a:xfrm>
          <a:prstGeom prst="rect">
            <a:avLst/>
          </a:prstGeom>
        </p:spPr>
      </p:pic>
    </p:spTree>
    <p:extLst>
      <p:ext uri="{BB962C8B-B14F-4D97-AF65-F5344CB8AC3E}">
        <p14:creationId xmlns:p14="http://schemas.microsoft.com/office/powerpoint/2010/main" val="4057902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Custom 7">
      <a:dk1>
        <a:srgbClr val="000000"/>
      </a:dk1>
      <a:lt1>
        <a:srgbClr val="FFFFFF"/>
      </a:lt1>
      <a:dk2>
        <a:srgbClr val="000000"/>
      </a:dk2>
      <a:lt2>
        <a:srgbClr val="C00000"/>
      </a:lt2>
      <a:accent1>
        <a:srgbClr val="FF0000"/>
      </a:accent1>
      <a:accent2>
        <a:srgbClr val="C00000"/>
      </a:accent2>
      <a:accent3>
        <a:srgbClr val="000000"/>
      </a:accent3>
      <a:accent4>
        <a:srgbClr val="00B050"/>
      </a:accent4>
      <a:accent5>
        <a:srgbClr val="92D050"/>
      </a:accent5>
      <a:accent6>
        <a:srgbClr val="6F6C7D"/>
      </a:accent6>
      <a:hlink>
        <a:srgbClr val="BF6400"/>
      </a:hlink>
      <a:folHlink>
        <a:srgbClr val="00000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785</TotalTime>
  <Words>728</Words>
  <Application>Microsoft Office PowerPoint</Application>
  <PresentationFormat>On-screen Show (4:3)</PresentationFormat>
  <Paragraphs>112</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Spring</vt:lpstr>
      <vt:lpstr> Thursday 14th of May   </vt:lpstr>
      <vt:lpstr>Reading Comprehension</vt:lpstr>
      <vt:lpstr>Story time https://www.youtube.com/watch?v=ROYNKC1Iy2M </vt:lpstr>
      <vt:lpstr>Writing –What colour I am today?</vt:lpstr>
      <vt:lpstr>PowerPoint Presentation</vt:lpstr>
      <vt:lpstr>PowerPoint Presentation</vt:lpstr>
      <vt:lpstr>PowerPoint Presentation</vt:lpstr>
      <vt:lpstr>P2 Maths Activities </vt:lpstr>
      <vt:lpstr>P3 Numeracy Activities </vt:lpstr>
      <vt:lpstr>PowerPoint Presentation</vt:lpstr>
      <vt:lpstr>R.E L.I – I recognise the importance of prayer and honour Mary as mother of Jesus</vt:lpstr>
      <vt:lpstr>Leave a comment on the blog about what you learned today.  Enjoy the rest of your day Primary 2/3!</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Lara Cunningham</cp:lastModifiedBy>
  <cp:revision>98</cp:revision>
  <dcterms:created xsi:type="dcterms:W3CDTF">2020-03-21T18:06:53Z</dcterms:created>
  <dcterms:modified xsi:type="dcterms:W3CDTF">2020-05-13T19:05:55Z</dcterms:modified>
</cp:coreProperties>
</file>