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1"/>
  </p:notesMasterIdLst>
  <p:sldIdLst>
    <p:sldId id="275" r:id="rId2"/>
    <p:sldId id="277" r:id="rId3"/>
    <p:sldId id="278" r:id="rId4"/>
    <p:sldId id="279" r:id="rId5"/>
    <p:sldId id="281" r:id="rId6"/>
    <p:sldId id="283" r:id="rId7"/>
    <p:sldId id="280" r:id="rId8"/>
    <p:sldId id="284" r:id="rId9"/>
    <p:sldId id="27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CD0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AE9E0-1960-4C64-8A3E-AB60B72511E5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320A-69C6-42B7-B01E-5838488FB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4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5" Type="http://schemas.openxmlformats.org/officeDocument/2006/relationships/hyperlink" Target="https://www.youtube.com/watch?v=Lpwf5N0rfVE" TargetMode="External"/><Relationship Id="rId4" Type="http://schemas.openxmlformats.org/officeDocument/2006/relationships/hyperlink" Target="https://www.youtube.com/watch?v=VD6SCq-Olh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OYNKC1Iy2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youtube.com/watch?v=ib5Gf3GIzAg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bbc.co.uk/bitesize/clips/zv4mvk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bc.co.uk/bitesize/clips/zmpc2sg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692696"/>
            <a:ext cx="7117180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Thursday 14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of May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700808"/>
            <a:ext cx="7443054" cy="4442048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Good Morning Primary 1!</a:t>
            </a:r>
            <a:endParaRPr lang="en-GB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l"/>
            <a:endParaRPr lang="en-GB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GB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Sing the days of the week and have a little dance</a:t>
            </a:r>
          </a:p>
          <a:p>
            <a:pPr algn="l"/>
            <a:r>
              <a:rPr lang="en-GB" b="1" dirty="0">
                <a:solidFill>
                  <a:srgbClr val="0070C0"/>
                </a:solidFill>
                <a:hlinkClick r:id="rId4"/>
              </a:rPr>
              <a:t>https://</a:t>
            </a:r>
            <a:r>
              <a:rPr lang="en-GB" b="1" dirty="0" smtClean="0">
                <a:solidFill>
                  <a:srgbClr val="0070C0"/>
                </a:solidFill>
                <a:hlinkClick r:id="rId4"/>
              </a:rPr>
              <a:t>www.youtube.com/watch?v=VD6SCq-OlhI</a:t>
            </a:r>
            <a:endParaRPr lang="en-GB" b="1" dirty="0" smtClean="0">
              <a:solidFill>
                <a:srgbClr val="0070C0"/>
              </a:solidFill>
            </a:endParaRPr>
          </a:p>
          <a:p>
            <a:pPr algn="l"/>
            <a:endParaRPr lang="en-GB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GB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Sing days of the week in French</a:t>
            </a:r>
          </a:p>
          <a:p>
            <a:pPr algn="l"/>
            <a:endParaRPr lang="en-GB" dirty="0">
              <a:latin typeface="Comic Sans MS" panose="030F0702030302020204" pitchFamily="66" charset="0"/>
            </a:endParaRPr>
          </a:p>
          <a:p>
            <a:pPr algn="l"/>
            <a:r>
              <a:rPr lang="en-GB" dirty="0">
                <a:hlinkClick r:id="rId5"/>
              </a:rPr>
              <a:t>https://www.youtube.com/watch?v=Lpwf5N0rfVE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5308" y1="33464" x2="54385" y2="47133"/>
                        <a14:foregroundMark x1="62000" y1="30086" x2="51000" y2="49097"/>
                        <a14:foregroundMark x1="31923" y1="49568" x2="56308" y2="71956"/>
                        <a14:foregroundMark x1="56308" y1="58366" x2="39077" y2="77298"/>
                        <a14:foregroundMark x1="32462" y1="62215" x2="49154" y2="69049"/>
                        <a14:foregroundMark x1="29538" y1="58366" x2="40538" y2="62687"/>
                        <a14:foregroundMark x1="53385" y1="67086" x2="44846" y2="74863"/>
                        <a14:foregroundMark x1="42000" y1="39827" x2="49615" y2="53967"/>
                        <a14:foregroundMark x1="61077" y1="65672" x2="39615" y2="63236"/>
                        <a14:foregroundMark x1="34308" y1="40299" x2="48615" y2="51060"/>
                        <a14:foregroundMark x1="33846" y1="67086" x2="52923" y2="67086"/>
                        <a14:foregroundMark x1="53385" y1="34014" x2="53385" y2="490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374" y="4581128"/>
            <a:ext cx="2148878" cy="210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08104" y="1556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7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50413"/>
            <a:ext cx="8208912" cy="2592288"/>
          </a:xfrm>
        </p:spPr>
        <p:txBody>
          <a:bodyPr>
            <a:normAutofit fontScale="40000" lnSpcReduction="20000"/>
          </a:bodyPr>
          <a:lstStyle/>
          <a:p>
            <a:endParaRPr lang="en-GB" sz="1900" cap="none" dirty="0" smtClean="0">
              <a:latin typeface="SassoonCRInfant" panose="02010503020300020003" pitchFamily="2" charset="0"/>
            </a:endParaRPr>
          </a:p>
          <a:p>
            <a:pPr marL="0" indent="0" algn="ctr">
              <a:buNone/>
            </a:pPr>
            <a:r>
              <a:rPr lang="en-GB" sz="5000" b="1" dirty="0" smtClean="0">
                <a:latin typeface="SassoonCRInfant" panose="02010503020300020003" pitchFamily="2" charset="0"/>
              </a:rPr>
              <a:t>Task 1</a:t>
            </a:r>
          </a:p>
          <a:p>
            <a:pPr marL="0" indent="0" algn="ctr">
              <a:buNone/>
            </a:pPr>
            <a:r>
              <a:rPr lang="en-GB" sz="5000" b="1" dirty="0" smtClean="0">
                <a:latin typeface="SassoonCRInfant" panose="02010503020300020003" pitchFamily="2" charset="0"/>
              </a:rPr>
              <a:t>We are revising our common words</a:t>
            </a:r>
          </a:p>
          <a:p>
            <a:pPr marL="0" indent="0" algn="ctr">
              <a:buNone/>
            </a:pPr>
            <a:r>
              <a:rPr lang="en-GB" sz="5000" b="1" dirty="0" smtClean="0">
                <a:latin typeface="SassoonCRInfant" panose="02010503020300020003" pitchFamily="2" charset="0"/>
              </a:rPr>
              <a:t>Much       only       my</a:t>
            </a:r>
          </a:p>
          <a:p>
            <a:pPr marL="0" indent="0" algn="ctr">
              <a:buNone/>
            </a:pPr>
            <a:r>
              <a:rPr lang="en-GB" sz="5000" b="1" dirty="0" smtClean="0">
                <a:latin typeface="SassoonCRInfant" panose="02010503020300020003" pitchFamily="2" charset="0"/>
              </a:rPr>
              <a:t>Of            by         For</a:t>
            </a:r>
            <a:endParaRPr lang="en-GB" sz="5000" b="1" dirty="0">
              <a:latin typeface="SassoonCRInfant" panose="02010503020300020003" pitchFamily="2" charset="0"/>
            </a:endParaRPr>
          </a:p>
          <a:p>
            <a:pPr marL="0" indent="0" algn="ctr">
              <a:buNone/>
            </a:pPr>
            <a:r>
              <a:rPr lang="en-GB" sz="5000" b="1" dirty="0" smtClean="0">
                <a:latin typeface="SassoonCRInfant" panose="02010503020300020003" pitchFamily="2" charset="0"/>
              </a:rPr>
              <a:t>Choose a book, a comic , a newspaper </a:t>
            </a:r>
            <a:r>
              <a:rPr lang="en-GB" sz="5000" b="1" dirty="0" err="1" smtClean="0">
                <a:latin typeface="SassoonCRInfant" panose="02010503020300020003" pitchFamily="2" charset="0"/>
              </a:rPr>
              <a:t>etc</a:t>
            </a:r>
            <a:endParaRPr lang="en-GB" sz="5000" b="1" dirty="0" smtClean="0">
              <a:latin typeface="SassoonCRInfant" panose="02010503020300020003" pitchFamily="2" charset="0"/>
            </a:endParaRPr>
          </a:p>
          <a:p>
            <a:pPr marL="0" indent="0" algn="ctr">
              <a:buNone/>
            </a:pPr>
            <a:r>
              <a:rPr lang="en-GB" sz="5000" b="1" dirty="0" smtClean="0">
                <a:latin typeface="SassoonCRInfant" panose="02010503020300020003" pitchFamily="2" charset="0"/>
              </a:rPr>
              <a:t>To see if you can find them in the text.</a:t>
            </a:r>
            <a:endParaRPr lang="en-GB" sz="5000" b="1" dirty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1900" cap="none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1900" cap="none" dirty="0" smtClean="0">
              <a:solidFill>
                <a:srgbClr val="7030A0"/>
              </a:solidFill>
              <a:latin typeface="SassoonCRInfant" panose="02010503020300020003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04664"/>
            <a:ext cx="691892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Reading and  Common Words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145510"/>
              </p:ext>
            </p:extLst>
          </p:nvPr>
        </p:nvGraphicFramePr>
        <p:xfrm>
          <a:off x="899592" y="8613576"/>
          <a:ext cx="7416825" cy="1108903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292943">
                  <a:extLst>
                    <a:ext uri="{9D8B030D-6E8A-4147-A177-3AD203B41FA5}">
                      <a16:colId xmlns="" xmlns:a16="http://schemas.microsoft.com/office/drawing/2014/main" val="3409170997"/>
                    </a:ext>
                  </a:extLst>
                </a:gridCol>
                <a:gridCol w="548809">
                  <a:extLst>
                    <a:ext uri="{9D8B030D-6E8A-4147-A177-3AD203B41FA5}">
                      <a16:colId xmlns="" xmlns:a16="http://schemas.microsoft.com/office/drawing/2014/main" val="2057896043"/>
                    </a:ext>
                  </a:extLst>
                </a:gridCol>
                <a:gridCol w="1197257">
                  <a:extLst>
                    <a:ext uri="{9D8B030D-6E8A-4147-A177-3AD203B41FA5}">
                      <a16:colId xmlns="" xmlns:a16="http://schemas.microsoft.com/office/drawing/2014/main" val="3737104028"/>
                    </a:ext>
                  </a:extLst>
                </a:gridCol>
                <a:gridCol w="548809">
                  <a:extLst>
                    <a:ext uri="{9D8B030D-6E8A-4147-A177-3AD203B41FA5}">
                      <a16:colId xmlns="" xmlns:a16="http://schemas.microsoft.com/office/drawing/2014/main" val="2033259705"/>
                    </a:ext>
                  </a:extLst>
                </a:gridCol>
                <a:gridCol w="1394954">
                  <a:extLst>
                    <a:ext uri="{9D8B030D-6E8A-4147-A177-3AD203B41FA5}">
                      <a16:colId xmlns="" xmlns:a16="http://schemas.microsoft.com/office/drawing/2014/main" val="1652749644"/>
                    </a:ext>
                  </a:extLst>
                </a:gridCol>
                <a:gridCol w="548809">
                  <a:extLst>
                    <a:ext uri="{9D8B030D-6E8A-4147-A177-3AD203B41FA5}">
                      <a16:colId xmlns="" xmlns:a16="http://schemas.microsoft.com/office/drawing/2014/main" val="3366472485"/>
                    </a:ext>
                  </a:extLst>
                </a:gridCol>
                <a:gridCol w="1296105">
                  <a:extLst>
                    <a:ext uri="{9D8B030D-6E8A-4147-A177-3AD203B41FA5}">
                      <a16:colId xmlns="" xmlns:a16="http://schemas.microsoft.com/office/drawing/2014/main" val="2580119541"/>
                    </a:ext>
                  </a:extLst>
                </a:gridCol>
                <a:gridCol w="589139">
                  <a:extLst>
                    <a:ext uri="{9D8B030D-6E8A-4147-A177-3AD203B41FA5}">
                      <a16:colId xmlns="" xmlns:a16="http://schemas.microsoft.com/office/drawing/2014/main" val="41301289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289706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83229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34595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17282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2233078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3717032"/>
            <a:ext cx="739576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Task 2</a:t>
            </a:r>
          </a:p>
          <a:p>
            <a:pPr algn="ctr"/>
            <a:r>
              <a:rPr lang="en-GB" sz="2000" b="1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Using </a:t>
            </a:r>
            <a:r>
              <a:rPr lang="en-GB" sz="2000" b="1" dirty="0">
                <a:solidFill>
                  <a:srgbClr val="7030A0"/>
                </a:solidFill>
                <a:latin typeface="SassoonCRInfant" panose="02010503020300020003" pitchFamily="2" charset="0"/>
              </a:rPr>
              <a:t>your reading book from Oxford Owl think about these questions and try and answer them. </a:t>
            </a:r>
            <a:endParaRPr lang="en-GB" sz="2000" b="1" dirty="0" smtClean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pPr algn="ctr"/>
            <a:r>
              <a:rPr lang="en-GB" sz="2000" b="1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Don’t </a:t>
            </a:r>
            <a:r>
              <a:rPr lang="en-GB" sz="2000" b="1" dirty="0">
                <a:solidFill>
                  <a:srgbClr val="7030A0"/>
                </a:solidFill>
                <a:latin typeface="SassoonCRInfant" panose="02010503020300020003" pitchFamily="2" charset="0"/>
              </a:rPr>
              <a:t>write them down just tell someone what you think</a:t>
            </a:r>
            <a:r>
              <a:rPr lang="en-GB" sz="2000" b="1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.</a:t>
            </a:r>
          </a:p>
          <a:p>
            <a:pPr algn="ctr"/>
            <a:endParaRPr lang="en-GB" sz="2000" b="1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Do you know the name of the Author?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Do you know the name of the illustrator?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What did you like about the book?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Is there anything you didn’t like about the book?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What was your favourite part?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5" name="Picture 3" descr="C:\Users\jane.stanners\AppData\Local\Microsoft\Windows\INetCache\IE\OKRY2E2A\rk8_boy12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68" y="404664"/>
            <a:ext cx="2088232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2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encrypted-tbn0.gstatic.com/images?q=tbn:ANd9Gc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012780" cy="551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576" y="539388"/>
            <a:ext cx="769491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https://www.youtube.com/watch?v=ROYNKC1Iy2M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49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5"/>
            <a:ext cx="8579296" cy="230425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3800" dirty="0" smtClean="0">
                <a:latin typeface="SassoonCRInfant" panose="02010503020300020003" pitchFamily="2" charset="0"/>
              </a:rPr>
              <a:t>To write about your feelings.</a:t>
            </a:r>
          </a:p>
          <a:p>
            <a:pPr marL="0" indent="0">
              <a:buNone/>
            </a:pPr>
            <a:r>
              <a:rPr lang="en-GB" sz="3800" b="1" dirty="0" smtClean="0">
                <a:latin typeface="SassoonCRInfant" panose="02010503020300020003" pitchFamily="2" charset="0"/>
              </a:rPr>
              <a:t>After listening to the story, think about which colour you are today.</a:t>
            </a:r>
          </a:p>
          <a:p>
            <a:pPr marL="0" indent="0">
              <a:buNone/>
            </a:pPr>
            <a:r>
              <a:rPr lang="en-GB" sz="2200" b="1" dirty="0"/>
              <a:t> </a:t>
            </a:r>
            <a:r>
              <a:rPr lang="en-GB" sz="2200" b="1" dirty="0" smtClean="0"/>
              <a:t>                                        </a:t>
            </a:r>
            <a:endParaRPr lang="en-GB" sz="2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75240" cy="72008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Writing –What colour I am today?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984178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 smtClean="0"/>
          </a:p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Today you are going to chose the colour which best suits how you feel  and write about it.</a:t>
            </a:r>
          </a:p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Start your story with………</a:t>
            </a:r>
          </a:p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 Today I am</a:t>
            </a:r>
          </a:p>
          <a:p>
            <a:pPr algn="ctr"/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251520" y="1215739"/>
            <a:ext cx="19442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red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1224750"/>
            <a:ext cx="19442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blue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3968" y="1197267"/>
            <a:ext cx="26642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green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22412" y="1224750"/>
            <a:ext cx="20882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rosy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66CC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4941168"/>
            <a:ext cx="8208912" cy="1800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7030A0"/>
                </a:solidFill>
                <a:latin typeface="SassoonCRInfant" panose="02010503020300020003" pitchFamily="2" charset="0"/>
              </a:rPr>
              <a:t>Helpful reminders</a:t>
            </a:r>
          </a:p>
          <a:p>
            <a:pPr algn="ctr"/>
            <a:r>
              <a:rPr lang="en-GB" sz="2000" dirty="0">
                <a:latin typeface="SassoonCRInfant" panose="02010503020300020003" pitchFamily="2" charset="0"/>
              </a:rPr>
              <a:t>Think about  </a:t>
            </a:r>
            <a:r>
              <a:rPr lang="en-GB" sz="2000" dirty="0" smtClean="0">
                <a:latin typeface="SassoonCRInfant" panose="02010503020300020003" pitchFamily="2" charset="0"/>
              </a:rPr>
              <a:t>WHO </a:t>
            </a:r>
            <a:r>
              <a:rPr lang="en-GB" sz="2000" dirty="0">
                <a:latin typeface="SassoonCRInfant" panose="02010503020300020003" pitchFamily="2" charset="0"/>
              </a:rPr>
              <a:t>WHAT WHERE WHEN WHY when composing your story.</a:t>
            </a:r>
          </a:p>
          <a:p>
            <a:pPr algn="ctr"/>
            <a:r>
              <a:rPr lang="en-GB" sz="2000" dirty="0">
                <a:latin typeface="SassoonCRInfant" panose="02010503020300020003" pitchFamily="2" charset="0"/>
              </a:rPr>
              <a:t>Share YOUR IDEAS before you start.</a:t>
            </a:r>
          </a:p>
          <a:p>
            <a:pPr algn="ctr"/>
            <a:r>
              <a:rPr lang="en-GB" sz="2000" dirty="0">
                <a:latin typeface="SassoonCRInfant" panose="02010503020300020003" pitchFamily="2" charset="0"/>
              </a:rPr>
              <a:t>Get help with tricky words but DON’T WORRY </a:t>
            </a:r>
            <a:r>
              <a:rPr lang="en-GB" sz="2000" dirty="0" smtClean="0">
                <a:latin typeface="SassoonCRInfant" panose="02010503020300020003" pitchFamily="2" charset="0"/>
              </a:rPr>
              <a:t>give </a:t>
            </a:r>
            <a:r>
              <a:rPr lang="en-GB" sz="2000" dirty="0">
                <a:latin typeface="SassoonCRInfant" panose="02010503020300020003" pitchFamily="2" charset="0"/>
              </a:rPr>
              <a:t>the words a go!</a:t>
            </a:r>
          </a:p>
          <a:p>
            <a:pPr algn="ctr"/>
            <a:r>
              <a:rPr lang="en-GB" sz="2000" dirty="0">
                <a:latin typeface="SassoonCRInfant" panose="02010503020300020003" pitchFamily="2" charset="0"/>
              </a:rPr>
              <a:t>Remember CAPITAL LETTERS, FULL STOPS AND FINGER SPACES</a:t>
            </a:r>
          </a:p>
        </p:txBody>
      </p:sp>
    </p:spTree>
    <p:extLst>
      <p:ext uri="{BB962C8B-B14F-4D97-AF65-F5344CB8AC3E}">
        <p14:creationId xmlns:p14="http://schemas.microsoft.com/office/powerpoint/2010/main" val="349368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3710"/>
            <a:ext cx="8229600" cy="1301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/>
              <a:t> </a:t>
            </a:r>
            <a:r>
              <a:rPr lang="en-GB" sz="1800" b="1" dirty="0" smtClean="0">
                <a:solidFill>
                  <a:srgbClr val="FFC000"/>
                </a:solidFill>
                <a:latin typeface="SassoonCRInfant" panose="02010503020300020003" pitchFamily="2" charset="0"/>
              </a:rPr>
              <a:t>We are </a:t>
            </a:r>
            <a:r>
              <a:rPr lang="en-GB" sz="1800" b="1" dirty="0">
                <a:solidFill>
                  <a:srgbClr val="FFC000"/>
                </a:solidFill>
                <a:latin typeface="SassoonCRInfant" panose="02010503020300020003" pitchFamily="2" charset="0"/>
              </a:rPr>
              <a:t>learning to say how many without </a:t>
            </a:r>
            <a:r>
              <a:rPr lang="en-GB" sz="1800" b="1" dirty="0" smtClean="0">
                <a:solidFill>
                  <a:srgbClr val="FFC000"/>
                </a:solidFill>
                <a:latin typeface="SassoonCRInfant" panose="02010503020300020003" pitchFamily="2" charset="0"/>
              </a:rPr>
              <a:t>counting.</a:t>
            </a:r>
          </a:p>
          <a:p>
            <a:pPr marL="0" indent="0" algn="ctr">
              <a:buNone/>
            </a:pPr>
            <a:r>
              <a:rPr lang="en-GB" sz="1800" b="1" dirty="0" err="1" smtClean="0">
                <a:solidFill>
                  <a:srgbClr val="00B050"/>
                </a:solidFill>
                <a:latin typeface="SassoonCRInfant" panose="02010503020300020003" pitchFamily="2" charset="0"/>
              </a:rPr>
              <a:t>Subitising</a:t>
            </a:r>
            <a:r>
              <a:rPr lang="en-GB" sz="1800" b="1" dirty="0" smtClean="0">
                <a:solidFill>
                  <a:srgbClr val="00B050"/>
                </a:solidFill>
                <a:latin typeface="SassoonCRInfant" panose="02010503020300020003" pitchFamily="2" charset="0"/>
              </a:rPr>
              <a:t> </a:t>
            </a:r>
            <a:r>
              <a:rPr lang="en-GB" sz="1800" b="1" dirty="0">
                <a:solidFill>
                  <a:srgbClr val="00B050"/>
                </a:solidFill>
                <a:latin typeface="SassoonCRInfant" panose="02010503020300020003" pitchFamily="2" charset="0"/>
              </a:rPr>
              <a:t>is the ability to instantly </a:t>
            </a:r>
            <a:r>
              <a:rPr lang="en-GB" sz="1800" b="1" dirty="0" smtClean="0">
                <a:solidFill>
                  <a:srgbClr val="00B050"/>
                </a:solidFill>
                <a:latin typeface="SassoonCRInfant" panose="02010503020300020003" pitchFamily="2" charset="0"/>
              </a:rPr>
              <a:t>recognise the </a:t>
            </a:r>
            <a:r>
              <a:rPr lang="en-GB" sz="1800" b="1" dirty="0">
                <a:solidFill>
                  <a:srgbClr val="00B050"/>
                </a:solidFill>
                <a:latin typeface="SassoonCRInfant" panose="02010503020300020003" pitchFamily="2" charset="0"/>
              </a:rPr>
              <a:t>number of objects in a small group without the need to count </a:t>
            </a:r>
            <a:r>
              <a:rPr lang="en-GB" sz="1800" b="1" dirty="0" smtClean="0">
                <a:solidFill>
                  <a:srgbClr val="00B050"/>
                </a:solidFill>
                <a:latin typeface="SassoonCRInfant" panose="02010503020300020003" pitchFamily="2" charset="0"/>
              </a:rPr>
              <a:t>them.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36363" y="63380"/>
            <a:ext cx="48245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assoonCRInfant" panose="02010503020300020003" pitchFamily="2" charset="0"/>
              </a:rPr>
              <a:t>Subitising</a:t>
            </a:r>
            <a:endParaRPr lang="en-US" sz="7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assoonCRInfant" panose="02010503020300020003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7201" y="2429319"/>
            <a:ext cx="8679004" cy="432047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Here are some objects you may have at home which you could </a:t>
            </a:r>
            <a:r>
              <a:rPr lang="en-GB" sz="1600" dirty="0" err="1" smtClean="0"/>
              <a:t>subitise</a:t>
            </a:r>
            <a:r>
              <a:rPr lang="en-GB" sz="1600" dirty="0" smtClean="0"/>
              <a:t> with. </a:t>
            </a:r>
          </a:p>
          <a:p>
            <a:pPr algn="ctr"/>
            <a:r>
              <a:rPr lang="en-GB" sz="1400" b="1" dirty="0" smtClean="0"/>
              <a:t>Ask the questions - ”How many dots do you see?” “How do you see them?”</a:t>
            </a:r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01" y="3573015"/>
            <a:ext cx="204054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7201" y="5364785"/>
            <a:ext cx="1872208" cy="13850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Draw dots on a plate/paper. Hold the plate up one at a time.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258" y="3368136"/>
            <a:ext cx="1233781" cy="164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170472" y="3356993"/>
            <a:ext cx="3497872" cy="16561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Cubes/beads/beans/pasta.</a:t>
            </a:r>
          </a:p>
          <a:p>
            <a:pPr algn="ctr"/>
            <a:r>
              <a:rPr lang="en-GB" dirty="0" smtClean="0"/>
              <a:t>Drop them on the table. Let your child look. You could then cover them to make it trickier.</a:t>
            </a:r>
          </a:p>
          <a:p>
            <a:pPr algn="ctr"/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8" t="16548" r="32904" b="15981"/>
          <a:stretch/>
        </p:blipFill>
        <p:spPr bwMode="auto">
          <a:xfrm>
            <a:off x="7820845" y="3693931"/>
            <a:ext cx="739042" cy="148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433795" y="5328781"/>
            <a:ext cx="1403648" cy="12241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 smtClean="0"/>
              <a:t>Dominoe</a:t>
            </a:r>
            <a:r>
              <a:rPr lang="en-GB" dirty="0" smtClean="0"/>
              <a:t>s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I see 7</a:t>
            </a:r>
          </a:p>
          <a:p>
            <a:pPr algn="ctr"/>
            <a:r>
              <a:rPr lang="en-GB" dirty="0" smtClean="0"/>
              <a:t>4 + 3= 7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6804248" y="63380"/>
            <a:ext cx="2033195" cy="1493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Watch –</a:t>
            </a:r>
          </a:p>
          <a:p>
            <a:pPr algn="ctr"/>
            <a:r>
              <a:rPr lang="en-GB" dirty="0">
                <a:hlinkClick r:id="rId5"/>
              </a:rPr>
              <a:t>https://www.youtube.com/watch?v=ib5Gf3GIzAg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4427984" y="5364785"/>
            <a:ext cx="2641644" cy="11881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 smtClean="0"/>
              <a:t>Dice </a:t>
            </a:r>
          </a:p>
          <a:p>
            <a:pPr algn="ctr"/>
            <a:r>
              <a:rPr lang="en-GB" dirty="0" smtClean="0"/>
              <a:t>You could try using 2 if you would like a challenge!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258" y="5087515"/>
            <a:ext cx="1617898" cy="161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18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23" y="0"/>
            <a:ext cx="8229600" cy="644324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en-GB" sz="2800" dirty="0"/>
          </a:p>
          <a:p>
            <a:pPr marL="0" lvl="0" indent="0" algn="ctr">
              <a:buNone/>
            </a:pPr>
            <a:endParaRPr lang="en-GB" sz="2400" dirty="0"/>
          </a:p>
          <a:p>
            <a:pPr marL="0" indent="0" algn="r">
              <a:buNone/>
            </a:pPr>
            <a:r>
              <a:rPr lang="en-GB" dirty="0" smtClean="0"/>
              <a:t> 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3510238" y="164483"/>
            <a:ext cx="2161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Time!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3451" y="3826901"/>
            <a:ext cx="2876787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u="sng" dirty="0" smtClean="0">
              <a:latin typeface="SassoonCRInfant" panose="02010503020300020003" pitchFamily="2" charset="0"/>
            </a:endParaRPr>
          </a:p>
          <a:p>
            <a:pPr algn="ctr"/>
            <a:endParaRPr lang="en-GB" sz="2000" b="1" u="sng" dirty="0">
              <a:latin typeface="SassoonCRInfant" panose="02010503020300020003" pitchFamily="2" charset="0"/>
            </a:endParaRPr>
          </a:p>
          <a:p>
            <a:pPr algn="ctr"/>
            <a:r>
              <a:rPr lang="en-GB" sz="2000" b="1" u="sng" dirty="0" smtClean="0">
                <a:latin typeface="SassoonCRInfant" panose="02010503020300020003" pitchFamily="2" charset="0"/>
              </a:rPr>
              <a:t>Watch this clip </a:t>
            </a:r>
            <a:r>
              <a:rPr lang="en-GB" sz="2000" b="1" dirty="0" smtClean="0">
                <a:latin typeface="SassoonCRInfant" panose="02010503020300020003" pitchFamily="2" charset="0"/>
                <a:hlinkClick r:id="rId2"/>
              </a:rPr>
              <a:t>https</a:t>
            </a:r>
            <a:r>
              <a:rPr lang="en-GB" sz="2000" b="1" dirty="0">
                <a:latin typeface="SassoonCRInfant" panose="02010503020300020003" pitchFamily="2" charset="0"/>
                <a:hlinkClick r:id="rId2"/>
              </a:rPr>
              <a:t>://</a:t>
            </a:r>
            <a:r>
              <a:rPr lang="en-GB" sz="2000" b="1" dirty="0" smtClean="0">
                <a:latin typeface="SassoonCRInfant" panose="02010503020300020003" pitchFamily="2" charset="0"/>
                <a:hlinkClick r:id="rId2"/>
              </a:rPr>
              <a:t>www.bbc.co.uk/bitesize/clips/zv4mvk7</a:t>
            </a:r>
            <a:endParaRPr lang="en-GB" sz="2000" b="1" dirty="0" smtClean="0">
              <a:latin typeface="SassoonCRInfant" panose="02010503020300020003" pitchFamily="2" charset="0"/>
            </a:endParaRPr>
          </a:p>
          <a:p>
            <a:pPr algn="ctr"/>
            <a:endParaRPr lang="en-GB" sz="2000" b="1" dirty="0">
              <a:latin typeface="SassoonCRInfant" panose="02010503020300020003" pitchFamily="2" charset="0"/>
            </a:endParaRPr>
          </a:p>
          <a:p>
            <a:pPr algn="ctr"/>
            <a:endParaRPr lang="en-GB" sz="2000" b="1" dirty="0" smtClean="0">
              <a:latin typeface="SassoonCRInfant" panose="02010503020300020003" pitchFamily="2" charset="0"/>
            </a:endParaRPr>
          </a:p>
          <a:p>
            <a:pPr algn="ctr"/>
            <a:endParaRPr lang="en-GB" sz="2000" b="1" dirty="0">
              <a:latin typeface="SassoonCRInfant" panose="02010503020300020003" pitchFamily="2" charset="0"/>
            </a:endParaRPr>
          </a:p>
        </p:txBody>
      </p:sp>
      <p:pic>
        <p:nvPicPr>
          <p:cNvPr id="2050" name="Picture 2" descr="C:\Users\stephanie.sloan\AppData\Local\Microsoft\Windows\INetCache\IE\1U3X1H24\clock_PNG664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6353"/>
            <a:ext cx="1119789" cy="111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tephanie.sloan\AppData\Local\Microsoft\Windows\INetCache\IE\Y84IJLAK\watches_PNG987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8705"/>
            <a:ext cx="1311274" cy="95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0" y="1153492"/>
            <a:ext cx="4692264" cy="562510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  <a:p>
            <a:pPr algn="ctr"/>
            <a:r>
              <a:rPr lang="en-GB" u="sng" dirty="0" smtClean="0"/>
              <a:t>Watch</a:t>
            </a:r>
          </a:p>
          <a:p>
            <a:pPr algn="ctr"/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www.bbc.co.uk/bitesize/clips/zmpc2sg</a:t>
            </a:r>
            <a:endParaRPr lang="en-GB" dirty="0" smtClean="0"/>
          </a:p>
          <a:p>
            <a:pPr algn="ctr"/>
            <a:endParaRPr lang="en-GB" u="sng" dirty="0"/>
          </a:p>
          <a:p>
            <a:pPr algn="ctr"/>
            <a:r>
              <a:rPr lang="en-GB" u="sng" dirty="0" smtClean="0"/>
              <a:t>Discuss</a:t>
            </a:r>
          </a:p>
          <a:p>
            <a:pPr algn="ctr"/>
            <a:r>
              <a:rPr lang="en-GB" u="sng" dirty="0" smtClean="0"/>
              <a:t> </a:t>
            </a:r>
          </a:p>
          <a:p>
            <a:pPr algn="ctr"/>
            <a:r>
              <a:rPr lang="en-GB" dirty="0" smtClean="0"/>
              <a:t>Ask </a:t>
            </a:r>
            <a:r>
              <a:rPr lang="en-GB" dirty="0"/>
              <a:t>children if they can count the little lines round a clock. </a:t>
            </a:r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dirty="0" smtClean="0"/>
              <a:t>How </a:t>
            </a:r>
            <a:r>
              <a:rPr lang="en-GB" dirty="0"/>
              <a:t>many are there all together</a:t>
            </a:r>
            <a:r>
              <a:rPr lang="en-GB" dirty="0" smtClean="0"/>
              <a:t>?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 </a:t>
            </a:r>
            <a:r>
              <a:rPr lang="en-GB" dirty="0"/>
              <a:t>How many are there between 1 and 2, or 2 and 3</a:t>
            </a:r>
            <a:r>
              <a:rPr lang="en-GB" dirty="0" smtClean="0"/>
              <a:t>?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 </a:t>
            </a:r>
            <a:r>
              <a:rPr lang="en-GB" dirty="0"/>
              <a:t>Once they have had a chance to investigate, tell them that there are 60 lines round the clock because there are 60 minutes in one </a:t>
            </a:r>
            <a:r>
              <a:rPr lang="en-GB" dirty="0" smtClean="0"/>
              <a:t>hour.</a:t>
            </a:r>
            <a:endParaRPr lang="en-GB" u="sng" dirty="0" smtClean="0"/>
          </a:p>
        </p:txBody>
      </p:sp>
      <p:sp>
        <p:nvSpPr>
          <p:cNvPr id="5" name="Rectangle 4"/>
          <p:cNvSpPr/>
          <p:nvPr/>
        </p:nvSpPr>
        <p:spPr>
          <a:xfrm>
            <a:off x="5198382" y="2348880"/>
            <a:ext cx="3744418" cy="38884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 smtClean="0"/>
          </a:p>
          <a:p>
            <a:pPr algn="ctr"/>
            <a:endParaRPr lang="en-GB" u="sng" dirty="0" smtClean="0"/>
          </a:p>
          <a:p>
            <a:pPr algn="ctr"/>
            <a:endParaRPr lang="en-GB" u="sng" dirty="0"/>
          </a:p>
          <a:p>
            <a:pPr algn="ctr"/>
            <a:r>
              <a:rPr lang="en-GB" u="sng" dirty="0" smtClean="0"/>
              <a:t>Task</a:t>
            </a:r>
          </a:p>
          <a:p>
            <a:pPr algn="ctr"/>
            <a:endParaRPr lang="en-GB" u="sng" dirty="0" smtClean="0"/>
          </a:p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Set a one minute timer – Can you stay silent for minute while you watch the clock. Does it feel like a long time?</a:t>
            </a:r>
          </a:p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What </a:t>
            </a:r>
            <a:r>
              <a:rPr lang="en-GB" dirty="0">
                <a:latin typeface="SassoonCRInfant" panose="02010503020300020003" pitchFamily="2" charset="0"/>
              </a:rPr>
              <a:t>can </a:t>
            </a:r>
            <a:r>
              <a:rPr lang="en-GB" dirty="0" smtClean="0">
                <a:latin typeface="SassoonCRInfant" panose="02010503020300020003" pitchFamily="2" charset="0"/>
              </a:rPr>
              <a:t>you </a:t>
            </a:r>
            <a:r>
              <a:rPr lang="en-GB" dirty="0">
                <a:latin typeface="SassoonCRInfant" panose="02010503020300020003" pitchFamily="2" charset="0"/>
              </a:rPr>
              <a:t>do in one minute? </a:t>
            </a:r>
            <a:endParaRPr lang="en-GB" dirty="0" smtClean="0">
              <a:latin typeface="SassoonCRInfant" panose="02010503020300020003" pitchFamily="2" charset="0"/>
            </a:endParaRPr>
          </a:p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How many times can </a:t>
            </a:r>
            <a:r>
              <a:rPr lang="en-GB" dirty="0">
                <a:latin typeface="SassoonCRInfant" panose="02010503020300020003" pitchFamily="2" charset="0"/>
              </a:rPr>
              <a:t>you write </a:t>
            </a:r>
            <a:r>
              <a:rPr lang="en-GB" dirty="0" smtClean="0">
                <a:latin typeface="SassoonCRInfant" panose="02010503020300020003" pitchFamily="2" charset="0"/>
              </a:rPr>
              <a:t> your name in </a:t>
            </a:r>
            <a:r>
              <a:rPr lang="en-GB" dirty="0">
                <a:latin typeface="SassoonCRInfant" panose="02010503020300020003" pitchFamily="2" charset="0"/>
              </a:rPr>
              <a:t>one minute</a:t>
            </a:r>
            <a:r>
              <a:rPr lang="en-GB" dirty="0" smtClean="0">
                <a:latin typeface="SassoonCRInfant" panose="02010503020300020003" pitchFamily="2" charset="0"/>
              </a:rPr>
              <a:t>?</a:t>
            </a:r>
          </a:p>
          <a:p>
            <a:pPr algn="ctr"/>
            <a:endParaRPr lang="en-GB" dirty="0">
              <a:latin typeface="SassoonCRInfant" panose="02010503020300020003" pitchFamily="2" charset="0"/>
            </a:endParaRPr>
          </a:p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How many jumps can you do in a minute? Is it more or less than you did in 5minutes yesterday?</a:t>
            </a:r>
          </a:p>
          <a:p>
            <a:pPr algn="ctr"/>
            <a:endParaRPr lang="en-GB" u="sng" dirty="0" smtClean="0"/>
          </a:p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069433" y="1300892"/>
            <a:ext cx="4002316" cy="761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 i="1" dirty="0">
                <a:latin typeface="SassoonCRInfant" panose="02010503020300020003" pitchFamily="2" charset="0"/>
              </a:rPr>
              <a:t>We are learning to read the time</a:t>
            </a:r>
          </a:p>
          <a:p>
            <a:pPr lvl="0" algn="ctr"/>
            <a:r>
              <a:rPr lang="en-GB" b="1" i="1" dirty="0">
                <a:latin typeface="SassoonCRInfant" panose="02010503020300020003" pitchFamily="2" charset="0"/>
              </a:rPr>
              <a:t> on an analogue clock</a:t>
            </a:r>
            <a:r>
              <a:rPr lang="en-GB" dirty="0">
                <a:latin typeface="SassoonCRInfant" panose="02010503020300020003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196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127028" cy="873927"/>
          </a:xfrm>
        </p:spPr>
        <p:txBody>
          <a:bodyPr>
            <a:normAutofit fontScale="90000"/>
          </a:bodyPr>
          <a:lstStyle/>
          <a:p>
            <a:r>
              <a:rPr lang="en-GB" sz="2400" cap="none" dirty="0" smtClean="0">
                <a:latin typeface="SassoonCRInfant" panose="02010503020300020003" pitchFamily="2" charset="0"/>
              </a:rPr>
              <a:t>L.I – I can perform a sequences of actions.</a:t>
            </a:r>
            <a:br>
              <a:rPr lang="en-GB" sz="2400" cap="none" dirty="0" smtClean="0">
                <a:latin typeface="SassoonCRInfant" panose="02010503020300020003" pitchFamily="2" charset="0"/>
              </a:rPr>
            </a:br>
            <a:r>
              <a:rPr lang="en-GB" sz="2400" dirty="0" smtClean="0">
                <a:latin typeface="SassoonCRInfant" panose="02010503020300020003" pitchFamily="2" charset="0"/>
              </a:rPr>
              <a:t>If the weather is good you can try this outside with a ball.</a:t>
            </a:r>
            <a:endParaRPr lang="en-GB" sz="2400" cap="none" dirty="0">
              <a:latin typeface="SassoonCRInfant" panose="02010503020300020003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9756" y="1916832"/>
            <a:ext cx="8614244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600" cap="none" dirty="0" smtClean="0">
              <a:solidFill>
                <a:srgbClr val="FF0000"/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2600" dirty="0">
              <a:solidFill>
                <a:srgbClr val="FF0000"/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sz="2600" cap="none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Using a balloon or a pair of rolled up socks, let’s see how many of these sequences you can do in a minute.</a:t>
            </a:r>
            <a:endParaRPr lang="en-GB" sz="2600" cap="none" dirty="0">
              <a:solidFill>
                <a:srgbClr val="FF0000"/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SassoonCRInfant" panose="02010503020300020003" pitchFamily="2" charset="0"/>
              </a:rPr>
              <a:t>1. Do a figure of 8 round your legs.</a:t>
            </a:r>
          </a:p>
          <a:p>
            <a:pPr marL="0" indent="0">
              <a:buNone/>
            </a:pPr>
            <a:r>
              <a:rPr lang="en-GB" sz="2800" cap="none" dirty="0" smtClean="0">
                <a:latin typeface="SassoonCRInfant" panose="02010503020300020003" pitchFamily="2" charset="0"/>
              </a:rPr>
              <a:t>2. Pass it once round your waist.</a:t>
            </a:r>
          </a:p>
          <a:p>
            <a:pPr marL="0" indent="0">
              <a:buNone/>
            </a:pPr>
            <a:r>
              <a:rPr lang="en-GB" sz="2800" dirty="0" smtClean="0">
                <a:latin typeface="SassoonCRInfant" panose="02010503020300020003" pitchFamily="2" charset="0"/>
              </a:rPr>
              <a:t>3. Hit it into the air, pose and catch. Start again.</a:t>
            </a:r>
            <a:endParaRPr lang="en-GB" sz="2800" cap="none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cap="none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cap="none" dirty="0" smtClean="0">
                <a:latin typeface="SassoonCRInfant" panose="02010503020300020003" pitchFamily="2" charset="0"/>
              </a:rPr>
              <a:t> </a:t>
            </a:r>
          </a:p>
          <a:p>
            <a:pPr marL="0" indent="0">
              <a:buNone/>
            </a:pPr>
            <a:endParaRPr lang="en-GB" cap="none" dirty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cap="none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cap="none" dirty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cap="none" dirty="0" smtClean="0">
              <a:latin typeface="SassoonCRInfant" panose="02010503020300020003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606018" y="692696"/>
            <a:ext cx="3075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P.E. - Challenge</a:t>
            </a:r>
            <a:endParaRPr lang="en-GB" sz="3600" b="1" dirty="0"/>
          </a:p>
        </p:txBody>
      </p:sp>
      <p:pic>
        <p:nvPicPr>
          <p:cNvPr id="4098" name="Picture 2" descr="C:\Users\jane.stanners\AppData\Local\Microsoft\Windows\INetCache\IE\OD4FKC6J\480px--Basketball-Basic_Types_of_Dribbling.webm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2" y="4581129"/>
            <a:ext cx="2544280" cy="143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ane.stanners\Desktop\h&amp;h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102" y="4581128"/>
            <a:ext cx="1292994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jane.stanners\Desktop\h&amp;h\ETTS-Wonder-of-Balloons-Child-W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81128"/>
            <a:ext cx="1944216" cy="165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03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321" y="2412015"/>
            <a:ext cx="5760600" cy="43814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249" y="2604994"/>
            <a:ext cx="52472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Task – </a:t>
            </a:r>
            <a:r>
              <a:rPr lang="en-GB" sz="2800" dirty="0" smtClean="0">
                <a:latin typeface="Comic Sans MS" panose="030F0702030302020204" pitchFamily="66" charset="0"/>
              </a:rPr>
              <a:t>Prepare some special snacks for your movie night.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Think about what snacks your family would enjoy.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 smtClean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7944" y="271871"/>
            <a:ext cx="4680520" cy="18859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067942" y="326765"/>
            <a:ext cx="48245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This week, your topic tasks are all about preparing for a </a:t>
            </a:r>
            <a:r>
              <a:rPr lang="en-GB" sz="28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Friday Family Movie Night! </a:t>
            </a:r>
            <a:endParaRPr lang="en-GB" sz="2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jenna.mclean\Desktop\family movie n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883" y="1696371"/>
            <a:ext cx="877589" cy="108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enna.mclean\Desktop\movie night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12" y="285652"/>
            <a:ext cx="3744375" cy="187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99592" y="1234706"/>
            <a:ext cx="160278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Task 4 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98892" y="5962422"/>
            <a:ext cx="3362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Some snacks we had for our movie night 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12" name="Bent-Up Arrow 11"/>
          <p:cNvSpPr/>
          <p:nvPr/>
        </p:nvSpPr>
        <p:spPr>
          <a:xfrm>
            <a:off x="7963612" y="5968185"/>
            <a:ext cx="989394" cy="692696"/>
          </a:xfrm>
          <a:prstGeom prst="bent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796" y="3054025"/>
            <a:ext cx="3756246" cy="281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jenna.mclean\Desktop\popcorn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862" y="4735340"/>
            <a:ext cx="1256562" cy="188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enna.mclean\Desktop\fruit.jf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01228"/>
            <a:ext cx="1322388" cy="132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enna.mclean\Desktop\chocolate.jf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78" y="5510302"/>
            <a:ext cx="1384719" cy="111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80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252" y="1628800"/>
            <a:ext cx="8562282" cy="43924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020" y="2550232"/>
            <a:ext cx="7336746" cy="286564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Leave a comment on the blog about what you learned today.</a:t>
            </a:r>
            <a:b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36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Enjoy the rest of your day Primary </a:t>
            </a:r>
            <a:r>
              <a:rPr lang="en-GB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</a:t>
            </a:r>
            <a:endParaRPr lang="en-GB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C:\Users\jenna.mclean\Desktop\children playing 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92" y="745263"/>
            <a:ext cx="4833466" cy="17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15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1429</TotalTime>
  <Words>677</Words>
  <Application>Microsoft Office PowerPoint</Application>
  <PresentationFormat>On-screen Show (4:3)</PresentationFormat>
  <Paragraphs>131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Spring</vt:lpstr>
      <vt:lpstr>   Thursday 14th of May</vt:lpstr>
      <vt:lpstr>Reading and  Common Words</vt:lpstr>
      <vt:lpstr> </vt:lpstr>
      <vt:lpstr>Writing –What colour I am today?</vt:lpstr>
      <vt:lpstr>PowerPoint Presentation</vt:lpstr>
      <vt:lpstr>PowerPoint Presentation</vt:lpstr>
      <vt:lpstr>L.I – I can perform a sequences of actions. If the weather is good you can try this outside with a ball.</vt:lpstr>
      <vt:lpstr>PowerPoint Presentation</vt:lpstr>
      <vt:lpstr>Leave a comment on the blog about what you learned today.  Enjoy the rest of your day Primary 1!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Stephanie Sloan</cp:lastModifiedBy>
  <cp:revision>105</cp:revision>
  <dcterms:created xsi:type="dcterms:W3CDTF">2020-03-21T18:06:53Z</dcterms:created>
  <dcterms:modified xsi:type="dcterms:W3CDTF">2020-05-13T19:07:41Z</dcterms:modified>
</cp:coreProperties>
</file>