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0"/>
  </p:notesMasterIdLst>
  <p:sldIdLst>
    <p:sldId id="256" r:id="rId2"/>
    <p:sldId id="257" r:id="rId3"/>
    <p:sldId id="264" r:id="rId4"/>
    <p:sldId id="266" r:id="rId5"/>
    <p:sldId id="259" r:id="rId6"/>
    <p:sldId id="267" r:id="rId7"/>
    <p:sldId id="265"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21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6AE9E0-1960-4C64-8A3E-AB60B72511E5}" type="datetimeFigureOut">
              <a:rPr lang="en-GB" smtClean="0"/>
              <a:t>10/05/2020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2F320A-69C6-42B7-B01E-5838488FB4DE}" type="slidenum">
              <a:rPr lang="en-GB" smtClean="0"/>
              <a:t>‹#›</a:t>
            </a:fld>
            <a:endParaRPr lang="en-GB"/>
          </a:p>
        </p:txBody>
      </p:sp>
    </p:spTree>
    <p:extLst>
      <p:ext uri="{BB962C8B-B14F-4D97-AF65-F5344CB8AC3E}">
        <p14:creationId xmlns:p14="http://schemas.microsoft.com/office/powerpoint/2010/main" val="1429443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Hello c</a:t>
            </a:r>
            <a:endParaRPr lang="en-GB" dirty="0"/>
          </a:p>
        </p:txBody>
      </p:sp>
      <p:sp>
        <p:nvSpPr>
          <p:cNvPr id="4" name="Slide Number Placeholder 3"/>
          <p:cNvSpPr>
            <a:spLocks noGrp="1"/>
          </p:cNvSpPr>
          <p:nvPr>
            <p:ph type="sldNum" sz="quarter" idx="10"/>
          </p:nvPr>
        </p:nvSpPr>
        <p:spPr/>
        <p:txBody>
          <a:bodyPr/>
          <a:lstStyle/>
          <a:p>
            <a:fld id="{032F320A-69C6-42B7-B01E-5838488FB4DE}" type="slidenum">
              <a:rPr lang="en-GB" smtClean="0"/>
              <a:t>1</a:t>
            </a:fld>
            <a:endParaRPr lang="en-GB"/>
          </a:p>
        </p:txBody>
      </p:sp>
    </p:spTree>
    <p:extLst>
      <p:ext uri="{BB962C8B-B14F-4D97-AF65-F5344CB8AC3E}">
        <p14:creationId xmlns:p14="http://schemas.microsoft.com/office/powerpoint/2010/main" val="3378843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524FD3-DA4C-4A0E-81F8-6ECB430FA298}" type="datetimeFigureOut">
              <a:rPr lang="en-GB" smtClean="0"/>
              <a:t>10/05/2020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743A06-F6AF-4C0E-8F0E-DA186D2E19F2}"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524FD3-DA4C-4A0E-81F8-6ECB430FA298}" type="datetimeFigureOut">
              <a:rPr lang="en-GB" smtClean="0"/>
              <a:t>10/05/2020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743A06-F6AF-4C0E-8F0E-DA186D2E19F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524FD3-DA4C-4A0E-81F8-6ECB430FA298}" type="datetimeFigureOut">
              <a:rPr lang="en-GB" smtClean="0"/>
              <a:t>10/05/2020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743A06-F6AF-4C0E-8F0E-DA186D2E19F2}"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524FD3-DA4C-4A0E-81F8-6ECB430FA298}" type="datetimeFigureOut">
              <a:rPr lang="en-GB" smtClean="0"/>
              <a:t>10/05/2020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743A06-F6AF-4C0E-8F0E-DA186D2E19F2}"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524FD3-DA4C-4A0E-81F8-6ECB430FA298}" type="datetimeFigureOut">
              <a:rPr lang="en-GB" smtClean="0"/>
              <a:t>10/05/2020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743A06-F6AF-4C0E-8F0E-DA186D2E19F2}"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4524FD3-DA4C-4A0E-81F8-6ECB430FA298}" type="datetimeFigureOut">
              <a:rPr lang="en-GB" smtClean="0"/>
              <a:t>10/05/2020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743A06-F6AF-4C0E-8F0E-DA186D2E19F2}"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524FD3-DA4C-4A0E-81F8-6ECB430FA298}" type="datetimeFigureOut">
              <a:rPr lang="en-GB" smtClean="0"/>
              <a:t>10/05/2020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E743A06-F6AF-4C0E-8F0E-DA186D2E19F2}"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524FD3-DA4C-4A0E-81F8-6ECB430FA298}" type="datetimeFigureOut">
              <a:rPr lang="en-GB" smtClean="0"/>
              <a:t>10/05/2020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E743A06-F6AF-4C0E-8F0E-DA186D2E19F2}"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524FD3-DA4C-4A0E-81F8-6ECB430FA298}" type="datetimeFigureOut">
              <a:rPr lang="en-GB" smtClean="0"/>
              <a:t>10/05/2020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E743A06-F6AF-4C0E-8F0E-DA186D2E19F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524FD3-DA4C-4A0E-81F8-6ECB430FA298}" type="datetimeFigureOut">
              <a:rPr lang="en-GB" smtClean="0"/>
              <a:t>10/05/2020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743A06-F6AF-4C0E-8F0E-DA186D2E19F2}"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524FD3-DA4C-4A0E-81F8-6ECB430FA298}" type="datetimeFigureOut">
              <a:rPr lang="en-GB" smtClean="0"/>
              <a:t>10/05/2020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743A06-F6AF-4C0E-8F0E-DA186D2E19F2}" type="slidenum">
              <a:rPr lang="en-GB" smtClean="0"/>
              <a:t>‹#›</a:t>
            </a:fld>
            <a:endParaRPr lang="en-GB"/>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64524FD3-DA4C-4A0E-81F8-6ECB430FA298}" type="datetimeFigureOut">
              <a:rPr lang="en-GB" smtClean="0"/>
              <a:t>10/05/2020</a:t>
            </a:fld>
            <a:endParaRPr lang="en-GB"/>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GB"/>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7E743A06-F6AF-4C0E-8F0E-DA186D2E19F2}"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7_u2SigckNQ"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hyperlink" Target="https://www.bbc.co.uk/bitesize/topics/zt62mnb/articles/z3mktv4"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4.jpeg"/><Relationship Id="rId5" Type="http://schemas.microsoft.com/office/2007/relationships/hdphoto" Target="../media/hdphoto2.wdp"/><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oxfordowl.co.uk/?sellanguage=en&amp;mode=hub"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 Id="rId6" Type="http://schemas.microsoft.com/office/2007/relationships/hdphoto" Target="../media/hdphoto3.wdp"/><Relationship Id="rId5" Type="http://schemas.openxmlformats.org/officeDocument/2006/relationships/image" Target="../media/image6.png"/><Relationship Id="rId4" Type="http://schemas.openxmlformats.org/officeDocument/2006/relationships/hyperlink" Target="https://www.youtube.com/watch?v=q_yUC1NCFkE" TargetMode="External"/></Relationships>
</file>

<file path=ppt/slides/_rels/slide5.xml.rels><?xml version="1.0" encoding="UTF-8" standalone="yes"?>
<Relationships xmlns="http://schemas.openxmlformats.org/package/2006/relationships"><Relationship Id="rId3" Type="http://schemas.microsoft.com/office/2007/relationships/hdphoto" Target="../media/hdphoto3.wdp"/><Relationship Id="rId7" Type="http://schemas.openxmlformats.org/officeDocument/2006/relationships/hyperlink" Target="https://www.topmarks.co.uk/maths-games/mental-maths-train" TargetMode="Externa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microsoft.com/office/2007/relationships/hdphoto" Target="../media/hdphoto1.wdp"/><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www.youtube.com/watch?v=xudHav8digY"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11560" y="404664"/>
            <a:ext cx="7848872" cy="6120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971600" y="404664"/>
            <a:ext cx="7128792" cy="172819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1009442" y="476673"/>
            <a:ext cx="7117180" cy="792087"/>
          </a:xfrm>
        </p:spPr>
        <p:txBody>
          <a:bodyPr/>
          <a:lstStyle/>
          <a:p>
            <a:pPr algn="ctr"/>
            <a:r>
              <a:rPr lang="en-GB" sz="4400" b="1" dirty="0" smtClean="0">
                <a:latin typeface="Comic Sans MS" panose="030F0702030302020204" pitchFamily="66" charset="0"/>
              </a:rPr>
              <a:t>Monday </a:t>
            </a:r>
            <a:r>
              <a:rPr lang="en-GB" sz="4400" b="1" dirty="0" smtClean="0">
                <a:latin typeface="Comic Sans MS" panose="030F0702030302020204" pitchFamily="66" charset="0"/>
              </a:rPr>
              <a:t>11</a:t>
            </a:r>
            <a:r>
              <a:rPr lang="en-GB" sz="4400" b="1" baseline="30000" dirty="0" smtClean="0">
                <a:latin typeface="Comic Sans MS" panose="030F0702030302020204" pitchFamily="66" charset="0"/>
              </a:rPr>
              <a:t>th</a:t>
            </a:r>
            <a:r>
              <a:rPr lang="en-GB" sz="4400" b="1" dirty="0" smtClean="0">
                <a:latin typeface="Comic Sans MS" panose="030F0702030302020204" pitchFamily="66" charset="0"/>
              </a:rPr>
              <a:t> </a:t>
            </a:r>
            <a:r>
              <a:rPr lang="en-GB" sz="4400" b="1" dirty="0" smtClean="0">
                <a:latin typeface="Comic Sans MS" panose="030F0702030302020204" pitchFamily="66" charset="0"/>
              </a:rPr>
              <a:t>of </a:t>
            </a:r>
            <a:r>
              <a:rPr lang="en-GB" sz="4400" b="1" dirty="0" smtClean="0">
                <a:latin typeface="Comic Sans MS" panose="030F0702030302020204" pitchFamily="66" charset="0"/>
              </a:rPr>
              <a:t>May</a:t>
            </a:r>
            <a:endParaRPr lang="en-GB" sz="4400" b="1" dirty="0">
              <a:latin typeface="Comic Sans MS" panose="030F0702030302020204" pitchFamily="66" charset="0"/>
            </a:endParaRPr>
          </a:p>
        </p:txBody>
      </p:sp>
      <p:sp>
        <p:nvSpPr>
          <p:cNvPr id="3" name="Subtitle 2"/>
          <p:cNvSpPr>
            <a:spLocks noGrp="1"/>
          </p:cNvSpPr>
          <p:nvPr>
            <p:ph type="subTitle" idx="1"/>
          </p:nvPr>
        </p:nvSpPr>
        <p:spPr>
          <a:xfrm>
            <a:off x="1009442" y="1340768"/>
            <a:ext cx="7117180" cy="4680520"/>
          </a:xfrm>
        </p:spPr>
        <p:txBody>
          <a:bodyPr>
            <a:normAutofit/>
          </a:bodyPr>
          <a:lstStyle/>
          <a:p>
            <a:pPr algn="ctr"/>
            <a:r>
              <a:rPr lang="en-GB" sz="2800" b="1" dirty="0" smtClean="0">
                <a:latin typeface="Comic Sans MS" panose="030F0702030302020204" pitchFamily="66" charset="0"/>
              </a:rPr>
              <a:t>Good Morning Primary 3!</a:t>
            </a:r>
          </a:p>
          <a:p>
            <a:pPr algn="ctr"/>
            <a:endParaRPr lang="en-GB" b="1" dirty="0">
              <a:latin typeface="Comic Sans MS" panose="030F0702030302020204" pitchFamily="66" charset="0"/>
            </a:endParaRPr>
          </a:p>
          <a:p>
            <a:r>
              <a:rPr lang="en-GB" sz="2600" dirty="0" smtClean="0">
                <a:latin typeface="Comic Sans MS" panose="030F0702030302020204" pitchFamily="66" charset="0"/>
              </a:rPr>
              <a:t>French</a:t>
            </a:r>
            <a:r>
              <a:rPr lang="en-GB" sz="2600" b="1" dirty="0" smtClean="0">
                <a:latin typeface="Comic Sans MS" panose="030F0702030302020204" pitchFamily="66" charset="0"/>
              </a:rPr>
              <a:t>: Bonjour la class!  Ca </a:t>
            </a:r>
            <a:r>
              <a:rPr lang="en-GB" sz="2600" b="1" dirty="0" err="1" smtClean="0">
                <a:latin typeface="Comic Sans MS" panose="030F0702030302020204" pitchFamily="66" charset="0"/>
              </a:rPr>
              <a:t>Va</a:t>
            </a:r>
            <a:r>
              <a:rPr lang="en-GB" sz="2600" b="1" dirty="0" smtClean="0">
                <a:latin typeface="Comic Sans MS" panose="030F0702030302020204" pitchFamily="66" charset="0"/>
              </a:rPr>
              <a:t>?</a:t>
            </a:r>
          </a:p>
          <a:p>
            <a:endParaRPr lang="en-GB" sz="1200" b="1" dirty="0" smtClean="0">
              <a:latin typeface="Comic Sans MS" panose="030F0702030302020204" pitchFamily="66" charset="0"/>
            </a:endParaRPr>
          </a:p>
          <a:p>
            <a:r>
              <a:rPr lang="en-GB" dirty="0">
                <a:latin typeface="Comic Sans MS" panose="030F0702030302020204" pitchFamily="66" charset="0"/>
              </a:rPr>
              <a:t>Can you say todays date in French? </a:t>
            </a:r>
          </a:p>
          <a:p>
            <a:r>
              <a:rPr lang="en-GB" dirty="0" err="1">
                <a:latin typeface="Comic Sans MS" panose="030F0702030302020204" pitchFamily="66" charset="0"/>
              </a:rPr>
              <a:t>Aujourd’hui</a:t>
            </a:r>
            <a:r>
              <a:rPr lang="en-GB" dirty="0">
                <a:latin typeface="Comic Sans MS" panose="030F0702030302020204" pitchFamily="66" charset="0"/>
              </a:rPr>
              <a:t> </a:t>
            </a:r>
            <a:r>
              <a:rPr lang="en-GB" dirty="0" err="1">
                <a:latin typeface="Comic Sans MS" panose="030F0702030302020204" pitchFamily="66" charset="0"/>
              </a:rPr>
              <a:t>c’est</a:t>
            </a:r>
            <a:r>
              <a:rPr lang="en-GB" dirty="0">
                <a:latin typeface="Comic Sans MS" panose="030F0702030302020204" pitchFamily="66" charset="0"/>
              </a:rPr>
              <a:t> </a:t>
            </a:r>
            <a:r>
              <a:rPr lang="en-GB" dirty="0" smtClean="0">
                <a:latin typeface="Comic Sans MS" panose="030F0702030302020204" pitchFamily="66" charset="0"/>
              </a:rPr>
              <a:t>(</a:t>
            </a:r>
            <a:r>
              <a:rPr lang="en-GB" b="1" dirty="0" smtClean="0">
                <a:latin typeface="Comic Sans MS" panose="030F0702030302020204" pitchFamily="66" charset="0"/>
              </a:rPr>
              <a:t>L…………</a:t>
            </a:r>
            <a:r>
              <a:rPr lang="en-GB" dirty="0" smtClean="0">
                <a:latin typeface="Comic Sans MS" panose="030F0702030302020204" pitchFamily="66" charset="0"/>
              </a:rPr>
              <a:t>) </a:t>
            </a:r>
            <a:r>
              <a:rPr lang="en-GB" dirty="0" smtClean="0">
                <a:latin typeface="Comic Sans MS" panose="030F0702030302020204" pitchFamily="66" charset="0"/>
              </a:rPr>
              <a:t>11</a:t>
            </a:r>
            <a:r>
              <a:rPr lang="en-GB" baseline="30000" dirty="0" smtClean="0">
                <a:latin typeface="Comic Sans MS" panose="030F0702030302020204" pitchFamily="66" charset="0"/>
              </a:rPr>
              <a:t>th</a:t>
            </a:r>
            <a:r>
              <a:rPr lang="en-GB" dirty="0" smtClean="0">
                <a:latin typeface="Comic Sans MS" panose="030F0702030302020204" pitchFamily="66" charset="0"/>
              </a:rPr>
              <a:t> (</a:t>
            </a:r>
            <a:r>
              <a:rPr lang="en-GB" b="1" dirty="0" smtClean="0">
                <a:latin typeface="Comic Sans MS" panose="030F0702030302020204" pitchFamily="66" charset="0"/>
              </a:rPr>
              <a:t>M………</a:t>
            </a:r>
            <a:r>
              <a:rPr lang="en-GB" dirty="0" smtClean="0">
                <a:latin typeface="Comic Sans MS" panose="030F0702030302020204" pitchFamily="66" charset="0"/>
              </a:rPr>
              <a:t>) </a:t>
            </a:r>
            <a:r>
              <a:rPr lang="en-GB" dirty="0" smtClean="0">
                <a:latin typeface="Comic Sans MS" panose="030F0702030302020204" pitchFamily="66" charset="0"/>
              </a:rPr>
              <a:t>2020</a:t>
            </a:r>
            <a:endParaRPr lang="en-GB" dirty="0">
              <a:latin typeface="Comic Sans MS" panose="030F0702030302020204" pitchFamily="66" charset="0"/>
            </a:endParaRPr>
          </a:p>
          <a:p>
            <a:r>
              <a:rPr lang="en-GB" dirty="0" smtClean="0">
                <a:latin typeface="Comic Sans MS" panose="030F0702030302020204" pitchFamily="66" charset="0"/>
              </a:rPr>
              <a:t> </a:t>
            </a:r>
          </a:p>
          <a:p>
            <a:r>
              <a:rPr lang="en-GB" dirty="0" smtClean="0">
                <a:latin typeface="Comic Sans MS" panose="030F0702030302020204" pitchFamily="66" charset="0"/>
              </a:rPr>
              <a:t>Let’s refresh our memory and sing the French </a:t>
            </a:r>
          </a:p>
          <a:p>
            <a:r>
              <a:rPr lang="en-GB" dirty="0" smtClean="0">
                <a:latin typeface="Comic Sans MS" panose="030F0702030302020204" pitchFamily="66" charset="0"/>
              </a:rPr>
              <a:t>months of the year song: </a:t>
            </a:r>
          </a:p>
          <a:p>
            <a:r>
              <a:rPr lang="en-GB" dirty="0" smtClean="0">
                <a:latin typeface="Comic Sans MS" panose="030F0702030302020204" pitchFamily="66" charset="0"/>
                <a:hlinkClick r:id="rId3"/>
              </a:rPr>
              <a:t>https://www.youtube.com/watch?v=7_u2SigckNQ</a:t>
            </a:r>
            <a:r>
              <a:rPr lang="en-GB" dirty="0" smtClean="0">
                <a:latin typeface="Comic Sans MS" panose="030F0702030302020204" pitchFamily="66" charset="0"/>
              </a:rPr>
              <a:t> </a:t>
            </a:r>
            <a:endParaRPr lang="en-GB" dirty="0" smtClean="0">
              <a:latin typeface="Comic Sans MS" panose="030F0702030302020204" pitchFamily="66" charset="0"/>
            </a:endParaRPr>
          </a:p>
        </p:txBody>
      </p:sp>
      <p:sp>
        <p:nvSpPr>
          <p:cNvPr id="4" name="AutoShape 2" descr="Image result for sun happy face carto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8" name="Picture 4" descr="C:\Users\jenna.mclean\Desktop\months of the year.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46473" y="2132856"/>
            <a:ext cx="1707837" cy="3672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80004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312739"/>
            <a:ext cx="7125113" cy="595981"/>
          </a:xfrm>
        </p:spPr>
        <p:txBody>
          <a:bodyPr>
            <a:noAutofit/>
          </a:bodyPr>
          <a:lstStyle/>
          <a:p>
            <a:pPr algn="ctr"/>
            <a:r>
              <a:rPr lang="en-GB" sz="4400" b="1" u="sng" dirty="0" smtClean="0">
                <a:latin typeface="Comic Sans MS" panose="030F0702030302020204" pitchFamily="66" charset="0"/>
              </a:rPr>
              <a:t>Literacy </a:t>
            </a:r>
            <a:endParaRPr lang="en-GB" sz="4400" b="1" u="sng" dirty="0">
              <a:latin typeface="Comic Sans MS" panose="030F0702030302020204" pitchFamily="66" charset="0"/>
            </a:endParaRPr>
          </a:p>
        </p:txBody>
      </p:sp>
      <p:sp>
        <p:nvSpPr>
          <p:cNvPr id="3" name="Content Placeholder 2"/>
          <p:cNvSpPr>
            <a:spLocks noGrp="1"/>
          </p:cNvSpPr>
          <p:nvPr>
            <p:ph idx="1"/>
          </p:nvPr>
        </p:nvSpPr>
        <p:spPr>
          <a:xfrm>
            <a:off x="1186582" y="1442120"/>
            <a:ext cx="6608398" cy="576064"/>
          </a:xfrm>
        </p:spPr>
        <p:txBody>
          <a:bodyPr>
            <a:noAutofit/>
          </a:bodyPr>
          <a:lstStyle/>
          <a:p>
            <a:pPr marL="0" indent="0">
              <a:buNone/>
            </a:pPr>
            <a:r>
              <a:rPr lang="en-GB" sz="2000" b="1" dirty="0" smtClean="0">
                <a:latin typeface="Comic Sans MS" panose="030F0702030302020204" pitchFamily="66" charset="0"/>
              </a:rPr>
              <a:t>LI: We are </a:t>
            </a:r>
            <a:r>
              <a:rPr lang="en-GB" sz="2000" b="1" dirty="0" smtClean="0">
                <a:latin typeface="Comic Sans MS" panose="030F0702030302020204" pitchFamily="66" charset="0"/>
              </a:rPr>
              <a:t>learning to recognise, read and make words containing the ‘y’ phoneme.  </a:t>
            </a:r>
            <a:endParaRPr lang="en-GB" sz="2000" b="1" dirty="0" smtClean="0">
              <a:latin typeface="Comic Sans MS" panose="030F0702030302020204" pitchFamily="66" charset="0"/>
            </a:endParaRPr>
          </a:p>
        </p:txBody>
      </p:sp>
      <p:pic>
        <p:nvPicPr>
          <p:cNvPr id="1026" name="Picture 2"/>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162968" y="1124744"/>
            <a:ext cx="1116800" cy="893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612775" y="4725144"/>
            <a:ext cx="112395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AutoShape 7" descr="Image result for bake a cake carto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12" descr="Image result for played a game carto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16" descr="Image result for watched tv cartoon"/>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22" descr="Image result for played with lego cartoon"/>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Rectangle 10"/>
          <p:cNvSpPr/>
          <p:nvPr/>
        </p:nvSpPr>
        <p:spPr>
          <a:xfrm>
            <a:off x="333094" y="2492896"/>
            <a:ext cx="8562282" cy="417646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dirty="0"/>
          </a:p>
        </p:txBody>
      </p:sp>
      <p:sp>
        <p:nvSpPr>
          <p:cNvPr id="12" name="TextBox 11"/>
          <p:cNvSpPr txBox="1"/>
          <p:nvPr/>
        </p:nvSpPr>
        <p:spPr>
          <a:xfrm>
            <a:off x="460375" y="2492896"/>
            <a:ext cx="8288089" cy="646331"/>
          </a:xfrm>
          <a:prstGeom prst="rect">
            <a:avLst/>
          </a:prstGeom>
          <a:noFill/>
        </p:spPr>
        <p:txBody>
          <a:bodyPr wrap="square" rtlCol="0">
            <a:spAutoFit/>
          </a:bodyPr>
          <a:lstStyle/>
          <a:p>
            <a:endParaRPr lang="en-GB" dirty="0">
              <a:latin typeface="Comic Sans MS" panose="030F0702030302020204" pitchFamily="66" charset="0"/>
            </a:endParaRPr>
          </a:p>
          <a:p>
            <a:pPr marL="285750" indent="-285750">
              <a:buFontTx/>
              <a:buChar char="-"/>
            </a:pPr>
            <a:endParaRPr lang="en-GB" dirty="0">
              <a:latin typeface="Comic Sans MS" panose="030F0702030302020204" pitchFamily="66" charset="0"/>
            </a:endParaRPr>
          </a:p>
        </p:txBody>
      </p:sp>
      <p:pic>
        <p:nvPicPr>
          <p:cNvPr id="2050" name="Picture 2" descr="C:\Users\jenna.mclean\Desktop\spelling hand.jf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04906" y="185102"/>
            <a:ext cx="1367036" cy="165518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60375" y="2548220"/>
            <a:ext cx="8288089" cy="4093428"/>
          </a:xfrm>
          <a:prstGeom prst="rect">
            <a:avLst/>
          </a:prstGeom>
          <a:noFill/>
        </p:spPr>
        <p:txBody>
          <a:bodyPr wrap="square" rtlCol="0">
            <a:spAutoFit/>
          </a:bodyPr>
          <a:lstStyle/>
          <a:p>
            <a:pPr marL="457200" indent="-457200">
              <a:buAutoNum type="arabicPeriod"/>
            </a:pPr>
            <a:endParaRPr lang="en-GB" sz="2000" b="1" dirty="0" smtClean="0">
              <a:latin typeface="Comic Sans MS" panose="030F0702030302020204" pitchFamily="66" charset="0"/>
            </a:endParaRPr>
          </a:p>
          <a:p>
            <a:pPr marL="457200" indent="-457200">
              <a:buAutoNum type="arabicPeriod"/>
            </a:pPr>
            <a:r>
              <a:rPr lang="en-GB" sz="2000" b="1" dirty="0" smtClean="0">
                <a:latin typeface="Comic Sans MS" panose="030F0702030302020204" pitchFamily="66" charset="0"/>
              </a:rPr>
              <a:t>Sing ABC, </a:t>
            </a:r>
            <a:r>
              <a:rPr lang="en-GB" sz="2000" b="1" dirty="0" err="1" smtClean="0">
                <a:latin typeface="Comic Sans MS" panose="030F0702030302020204" pitchFamily="66" charset="0"/>
              </a:rPr>
              <a:t>abc</a:t>
            </a:r>
            <a:r>
              <a:rPr lang="en-GB" sz="2000" b="1" dirty="0" smtClean="0">
                <a:latin typeface="Comic Sans MS" panose="030F0702030302020204" pitchFamily="66" charset="0"/>
              </a:rPr>
              <a:t> and vowel song.</a:t>
            </a:r>
          </a:p>
          <a:p>
            <a:pPr marL="457200" indent="-457200">
              <a:buAutoNum type="arabicPeriod"/>
            </a:pPr>
            <a:endParaRPr lang="en-GB" sz="2000" b="1" dirty="0">
              <a:latin typeface="Comic Sans MS" panose="030F0702030302020204" pitchFamily="66" charset="0"/>
            </a:endParaRPr>
          </a:p>
          <a:p>
            <a:pPr marL="457200" indent="-457200">
              <a:buAutoNum type="arabicPeriod"/>
            </a:pPr>
            <a:r>
              <a:rPr lang="en-GB" sz="2000" b="1" dirty="0" smtClean="0">
                <a:latin typeface="Comic Sans MS" panose="030F0702030302020204" pitchFamily="66" charset="0"/>
              </a:rPr>
              <a:t>Read the phoneme story and highlight the phoneme words.</a:t>
            </a:r>
          </a:p>
          <a:p>
            <a:pPr marL="457200" indent="-457200">
              <a:buAutoNum type="arabicPeriod"/>
            </a:pPr>
            <a:endParaRPr lang="en-GB" sz="2000" dirty="0">
              <a:latin typeface="Comic Sans MS" panose="030F0702030302020204" pitchFamily="66" charset="0"/>
            </a:endParaRPr>
          </a:p>
          <a:p>
            <a:pPr marL="457200" indent="-457200">
              <a:buAutoNum type="arabicPeriod"/>
            </a:pPr>
            <a:r>
              <a:rPr lang="en-GB" sz="2000" b="1" dirty="0" smtClean="0">
                <a:latin typeface="Comic Sans MS" panose="030F0702030302020204" pitchFamily="66" charset="0"/>
              </a:rPr>
              <a:t>Click on the link below. </a:t>
            </a:r>
            <a:r>
              <a:rPr lang="en-GB" sz="2000" dirty="0" smtClean="0">
                <a:latin typeface="Comic Sans MS" panose="030F0702030302020204" pitchFamily="66" charset="0"/>
              </a:rPr>
              <a:t>It will take you to a page on BBC Bitesize. Watch the short video to find out some more ‘y’ phoneme words. Underneath the video is a short spelling activity for you to complete. </a:t>
            </a:r>
          </a:p>
          <a:p>
            <a:r>
              <a:rPr lang="en-GB" sz="2000" dirty="0">
                <a:latin typeface="Comic Sans MS" panose="030F0702030302020204" pitchFamily="66" charset="0"/>
                <a:hlinkClick r:id="rId7"/>
              </a:rPr>
              <a:t>https://</a:t>
            </a:r>
            <a:r>
              <a:rPr lang="en-GB" sz="2000" dirty="0" smtClean="0">
                <a:latin typeface="Comic Sans MS" panose="030F0702030302020204" pitchFamily="66" charset="0"/>
                <a:hlinkClick r:id="rId7"/>
              </a:rPr>
              <a:t>www.bbc.co.uk/bitesize/topics/zt62mnb/articles/z3mktv4</a:t>
            </a:r>
            <a:endParaRPr lang="en-GB" sz="2000" dirty="0" smtClean="0">
              <a:latin typeface="Comic Sans MS" panose="030F0702030302020204" pitchFamily="66" charset="0"/>
            </a:endParaRPr>
          </a:p>
          <a:p>
            <a:endParaRPr lang="en-GB" sz="2000" dirty="0">
              <a:latin typeface="Comic Sans MS" panose="030F0702030302020204" pitchFamily="66" charset="0"/>
            </a:endParaRPr>
          </a:p>
          <a:p>
            <a:r>
              <a:rPr lang="en-GB" sz="2000" b="1" dirty="0" smtClean="0">
                <a:latin typeface="Comic Sans MS" panose="030F0702030302020204" pitchFamily="66" charset="0"/>
              </a:rPr>
              <a:t>4.  Complete the Phoneme word maker. </a:t>
            </a:r>
          </a:p>
          <a:p>
            <a:endParaRPr lang="en-GB" sz="2000" dirty="0" smtClean="0">
              <a:latin typeface="Comic Sans MS" panose="030F0702030302020204" pitchFamily="66" charset="0"/>
            </a:endParaRPr>
          </a:p>
        </p:txBody>
      </p:sp>
    </p:spTree>
    <p:extLst>
      <p:ext uri="{BB962C8B-B14F-4D97-AF65-F5344CB8AC3E}">
        <p14:creationId xmlns:p14="http://schemas.microsoft.com/office/powerpoint/2010/main" val="41522853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4400" b="1" u="sng" dirty="0" smtClean="0">
                <a:latin typeface="Comic Sans MS" panose="030F0702030302020204" pitchFamily="66" charset="0"/>
              </a:rPr>
              <a:t>Reading</a:t>
            </a:r>
            <a:endParaRPr lang="en-GB" sz="4000" b="1" u="sng" dirty="0">
              <a:latin typeface="Comic Sans MS" panose="030F0702030302020204" pitchFamily="66" charset="0"/>
            </a:endParaRPr>
          </a:p>
        </p:txBody>
      </p:sp>
      <p:sp>
        <p:nvSpPr>
          <p:cNvPr id="4" name="Rectangle 3"/>
          <p:cNvSpPr/>
          <p:nvPr/>
        </p:nvSpPr>
        <p:spPr>
          <a:xfrm>
            <a:off x="333094" y="2476023"/>
            <a:ext cx="8562282" cy="417646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sz="2000" dirty="0" smtClean="0">
              <a:solidFill>
                <a:schemeClr val="tx1"/>
              </a:solidFill>
              <a:latin typeface="Comic Sans MS" panose="030F0702030302020204" pitchFamily="66" charset="0"/>
              <a:hlinkClick r:id="rId2"/>
            </a:endParaRPr>
          </a:p>
          <a:p>
            <a:pPr algn="ctr"/>
            <a:endParaRPr lang="en-GB" sz="2000" dirty="0" smtClean="0">
              <a:solidFill>
                <a:schemeClr val="tx1"/>
              </a:solidFill>
              <a:latin typeface="Comic Sans MS" panose="030F0702030302020204" pitchFamily="66" charset="0"/>
              <a:hlinkClick r:id="rId2"/>
            </a:endParaRPr>
          </a:p>
          <a:p>
            <a:pPr algn="ctr"/>
            <a:r>
              <a:rPr lang="en-GB" sz="2000" dirty="0" smtClean="0">
                <a:solidFill>
                  <a:schemeClr val="tx1"/>
                </a:solidFill>
                <a:latin typeface="Comic Sans MS" panose="030F0702030302020204" pitchFamily="66" charset="0"/>
                <a:hlinkClick r:id="rId2"/>
              </a:rPr>
              <a:t>https</a:t>
            </a:r>
            <a:r>
              <a:rPr lang="en-GB" sz="2000" dirty="0">
                <a:solidFill>
                  <a:schemeClr val="tx1"/>
                </a:solidFill>
                <a:latin typeface="Comic Sans MS" panose="030F0702030302020204" pitchFamily="66" charset="0"/>
                <a:hlinkClick r:id="rId2"/>
              </a:rPr>
              <a:t>://www.oxfordowl.co.uk/?sellanguage=en&amp;mode=hub</a:t>
            </a:r>
            <a:endParaRPr lang="en-GB" sz="2000" dirty="0">
              <a:solidFill>
                <a:schemeClr val="tx1"/>
              </a:solidFill>
              <a:latin typeface="Comic Sans MS" panose="030F0702030302020204" pitchFamily="66" charset="0"/>
            </a:endParaRPr>
          </a:p>
          <a:p>
            <a:pPr algn="ctr"/>
            <a:endParaRPr lang="en-GB" sz="2000" dirty="0">
              <a:solidFill>
                <a:schemeClr val="tx1"/>
              </a:solidFill>
              <a:latin typeface="Comic Sans MS" panose="030F0702030302020204" pitchFamily="66" charset="0"/>
            </a:endParaRPr>
          </a:p>
          <a:p>
            <a:pPr algn="ctr"/>
            <a:r>
              <a:rPr lang="en-GB" sz="2000" dirty="0">
                <a:solidFill>
                  <a:schemeClr val="tx1"/>
                </a:solidFill>
                <a:latin typeface="Comic Sans MS" panose="030F0702030302020204" pitchFamily="66" charset="0"/>
              </a:rPr>
              <a:t>Username – stantsps3</a:t>
            </a:r>
          </a:p>
          <a:p>
            <a:pPr algn="ctr"/>
            <a:r>
              <a:rPr lang="en-GB" sz="2000" dirty="0">
                <a:solidFill>
                  <a:schemeClr val="tx1"/>
                </a:solidFill>
                <a:latin typeface="Comic Sans MS" panose="030F0702030302020204" pitchFamily="66" charset="0"/>
              </a:rPr>
              <a:t>Password – </a:t>
            </a:r>
            <a:r>
              <a:rPr lang="en-GB" sz="2000" dirty="0" smtClean="0">
                <a:solidFill>
                  <a:schemeClr val="tx1"/>
                </a:solidFill>
                <a:latin typeface="Comic Sans MS" panose="030F0702030302020204" pitchFamily="66" charset="0"/>
              </a:rPr>
              <a:t>primary3</a:t>
            </a:r>
          </a:p>
          <a:p>
            <a:pPr algn="ctr"/>
            <a:endParaRPr lang="en-GB" sz="2000" dirty="0">
              <a:solidFill>
                <a:schemeClr val="tx1"/>
              </a:solidFill>
              <a:latin typeface="Comic Sans MS" panose="030F0702030302020204" pitchFamily="66" charset="0"/>
            </a:endParaRPr>
          </a:p>
          <a:p>
            <a:pPr marL="342900" indent="-342900">
              <a:buFont typeface="Arial" panose="020B0604020202020204" pitchFamily="34" charset="0"/>
              <a:buChar char="•"/>
            </a:pPr>
            <a:r>
              <a:rPr lang="en-GB" sz="2000" dirty="0">
                <a:solidFill>
                  <a:schemeClr val="tx1"/>
                </a:solidFill>
                <a:latin typeface="Comic Sans MS" panose="030F0702030302020204" pitchFamily="66" charset="0"/>
              </a:rPr>
              <a:t>Click the ‘</a:t>
            </a:r>
            <a:r>
              <a:rPr lang="en-GB" sz="2000" b="1" dirty="0">
                <a:solidFill>
                  <a:schemeClr val="tx1"/>
                </a:solidFill>
                <a:latin typeface="Comic Sans MS" panose="030F0702030302020204" pitchFamily="66" charset="0"/>
              </a:rPr>
              <a:t>My Class Login</a:t>
            </a:r>
            <a:r>
              <a:rPr lang="en-GB" sz="2000" dirty="0">
                <a:solidFill>
                  <a:schemeClr val="tx1"/>
                </a:solidFill>
                <a:latin typeface="Comic Sans MS" panose="030F0702030302020204" pitchFamily="66" charset="0"/>
              </a:rPr>
              <a:t>’ button and type the above username and password. </a:t>
            </a:r>
          </a:p>
          <a:p>
            <a:pPr marL="342900" indent="-342900">
              <a:buFont typeface="Arial" panose="020B0604020202020204" pitchFamily="34" charset="0"/>
              <a:buChar char="•"/>
            </a:pPr>
            <a:r>
              <a:rPr lang="en-GB" sz="2000" dirty="0">
                <a:solidFill>
                  <a:schemeClr val="tx1"/>
                </a:solidFill>
                <a:latin typeface="Comic Sans MS" panose="030F0702030302020204" pitchFamily="66" charset="0"/>
              </a:rPr>
              <a:t>Go to ‘My Bookshelf’ and enter your child’s age and perhaps a genre that they may find interesting. </a:t>
            </a:r>
          </a:p>
          <a:p>
            <a:pPr marL="342900" indent="-342900">
              <a:buFont typeface="Arial" panose="020B0604020202020204" pitchFamily="34" charset="0"/>
              <a:buChar char="•"/>
            </a:pPr>
            <a:r>
              <a:rPr lang="en-GB" sz="2000" dirty="0">
                <a:solidFill>
                  <a:schemeClr val="tx1"/>
                </a:solidFill>
                <a:latin typeface="Comic Sans MS" panose="030F0702030302020204" pitchFamily="66" charset="0"/>
              </a:rPr>
              <a:t>Click on a book and begin reading.</a:t>
            </a:r>
          </a:p>
          <a:p>
            <a:pPr algn="ctr"/>
            <a:r>
              <a:rPr lang="en-GB" sz="2000" b="1" dirty="0" smtClean="0">
                <a:solidFill>
                  <a:schemeClr val="accent6">
                    <a:lumMod val="75000"/>
                  </a:schemeClr>
                </a:solidFill>
                <a:latin typeface="Comic Sans MS" panose="030F0702030302020204" pitchFamily="66" charset="0"/>
              </a:rPr>
              <a:t>*You could also read a book from your house if you would like*</a:t>
            </a:r>
            <a:endParaRPr lang="en-GB" sz="2000" b="1" dirty="0">
              <a:solidFill>
                <a:schemeClr val="accent6">
                  <a:lumMod val="75000"/>
                </a:schemeClr>
              </a:solidFill>
              <a:latin typeface="Comic Sans MS" panose="030F0702030302020204" pitchFamily="66" charset="0"/>
            </a:endParaRPr>
          </a:p>
        </p:txBody>
      </p:sp>
      <p:pic>
        <p:nvPicPr>
          <p:cNvPr id="5"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333094" y="1412776"/>
            <a:ext cx="1116800" cy="893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1449894" y="1628800"/>
            <a:ext cx="6722506" cy="400110"/>
          </a:xfrm>
          <a:prstGeom prst="rect">
            <a:avLst/>
          </a:prstGeom>
          <a:noFill/>
        </p:spPr>
        <p:txBody>
          <a:bodyPr wrap="square" rtlCol="0">
            <a:spAutoFit/>
          </a:bodyPr>
          <a:lstStyle/>
          <a:p>
            <a:r>
              <a:rPr lang="en-GB" sz="2000" dirty="0" smtClean="0">
                <a:latin typeface="Comic Sans MS" panose="030F0702030302020204" pitchFamily="66" charset="0"/>
              </a:rPr>
              <a:t>We are learning to read fluently. </a:t>
            </a:r>
            <a:endParaRPr lang="en-GB" sz="2000" dirty="0">
              <a:latin typeface="Comic Sans MS" panose="030F0702030302020204" pitchFamily="66" charset="0"/>
            </a:endParaRPr>
          </a:p>
        </p:txBody>
      </p:sp>
      <p:pic>
        <p:nvPicPr>
          <p:cNvPr id="2051" name="Picture 3" descr="C:\Users\jenna.mclean\Desktop\reading.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2160" y="514374"/>
            <a:ext cx="2592288" cy="162191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72327" y="2504268"/>
            <a:ext cx="8283816" cy="707886"/>
          </a:xfrm>
          <a:prstGeom prst="rect">
            <a:avLst/>
          </a:prstGeom>
          <a:noFill/>
        </p:spPr>
        <p:txBody>
          <a:bodyPr wrap="square" rtlCol="0">
            <a:spAutoFit/>
          </a:bodyPr>
          <a:lstStyle/>
          <a:p>
            <a:pPr algn="ctr"/>
            <a:r>
              <a:rPr lang="en-GB" sz="2000" b="1" dirty="0" smtClean="0">
                <a:latin typeface="Comic Sans MS" panose="030F0702030302020204" pitchFamily="66" charset="0"/>
              </a:rPr>
              <a:t>Today, I would like you to read for 10-15minutes. </a:t>
            </a:r>
            <a:r>
              <a:rPr lang="en-GB" sz="2000" b="1" dirty="0" smtClean="0">
                <a:latin typeface="Comic Sans MS" panose="030F0702030302020204" pitchFamily="66" charset="0"/>
              </a:rPr>
              <a:t>Look out for new or tricky words. </a:t>
            </a:r>
            <a:endParaRPr lang="en-GB" sz="2000" b="1" dirty="0" smtClean="0">
              <a:latin typeface="Comic Sans MS" panose="030F0702030302020204" pitchFamily="66" charset="0"/>
            </a:endParaRPr>
          </a:p>
        </p:txBody>
      </p:sp>
    </p:spTree>
    <p:extLst>
      <p:ext uri="{BB962C8B-B14F-4D97-AF65-F5344CB8AC3E}">
        <p14:creationId xmlns:p14="http://schemas.microsoft.com/office/powerpoint/2010/main" val="30842860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272277"/>
            <a:ext cx="6226851" cy="924475"/>
          </a:xfrm>
        </p:spPr>
        <p:txBody>
          <a:bodyPr>
            <a:noAutofit/>
          </a:bodyPr>
          <a:lstStyle/>
          <a:p>
            <a:pPr algn="ctr"/>
            <a:r>
              <a:rPr lang="en-GB" sz="3600" b="1" u="sng" dirty="0" smtClean="0">
                <a:latin typeface="Comic Sans MS" panose="030F0702030302020204" pitchFamily="66" charset="0"/>
              </a:rPr>
              <a:t>Numeracy – Warm Up </a:t>
            </a:r>
            <a:endParaRPr lang="en-GB" sz="3600" b="1" dirty="0"/>
          </a:p>
        </p:txBody>
      </p:sp>
      <p:pic>
        <p:nvPicPr>
          <p:cNvPr id="5" name="Picture 2"/>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611560" y="1196752"/>
            <a:ext cx="1116800" cy="893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1728360" y="1515425"/>
            <a:ext cx="6804080" cy="400110"/>
          </a:xfrm>
          <a:prstGeom prst="rect">
            <a:avLst/>
          </a:prstGeom>
          <a:noFill/>
        </p:spPr>
        <p:txBody>
          <a:bodyPr wrap="square" rtlCol="0">
            <a:spAutoFit/>
          </a:bodyPr>
          <a:lstStyle/>
          <a:p>
            <a:r>
              <a:rPr lang="en-GB" sz="2000" b="1" dirty="0" smtClean="0">
                <a:latin typeface="Comic Sans MS" panose="030F0702030302020204" pitchFamily="66" charset="0"/>
              </a:rPr>
              <a:t>LI: We are learning to count </a:t>
            </a:r>
            <a:r>
              <a:rPr lang="en-GB" sz="2000" b="1" dirty="0" smtClean="0">
                <a:latin typeface="Comic Sans MS" panose="030F0702030302020204" pitchFamily="66" charset="0"/>
              </a:rPr>
              <a:t>in 2s, 5s and 10s. </a:t>
            </a:r>
            <a:endParaRPr lang="en-GB" sz="2000" b="1" dirty="0">
              <a:latin typeface="Comic Sans MS" panose="030F0702030302020204" pitchFamily="66" charset="0"/>
            </a:endParaRPr>
          </a:p>
        </p:txBody>
      </p:sp>
      <p:sp>
        <p:nvSpPr>
          <p:cNvPr id="8" name="Rectangle 7"/>
          <p:cNvSpPr/>
          <p:nvPr/>
        </p:nvSpPr>
        <p:spPr>
          <a:xfrm>
            <a:off x="290859" y="2276872"/>
            <a:ext cx="8562282" cy="44644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7" name="TextBox 6"/>
          <p:cNvSpPr txBox="1"/>
          <p:nvPr/>
        </p:nvSpPr>
        <p:spPr>
          <a:xfrm>
            <a:off x="611560" y="2636912"/>
            <a:ext cx="7920880" cy="4062651"/>
          </a:xfrm>
          <a:prstGeom prst="rect">
            <a:avLst/>
          </a:prstGeom>
          <a:noFill/>
        </p:spPr>
        <p:txBody>
          <a:bodyPr wrap="square" rtlCol="0">
            <a:spAutoFit/>
          </a:bodyPr>
          <a:lstStyle/>
          <a:p>
            <a:pPr algn="ctr"/>
            <a:r>
              <a:rPr lang="en-GB" sz="3200" b="1" dirty="0" smtClean="0">
                <a:latin typeface="Comic Sans MS" panose="030F0702030302020204" pitchFamily="66" charset="0"/>
              </a:rPr>
              <a:t>Jack Hartmann – Workout and Count</a:t>
            </a:r>
            <a:endParaRPr lang="en-GB" sz="3200" b="1" dirty="0">
              <a:latin typeface="Comic Sans MS" panose="030F0702030302020204" pitchFamily="66" charset="0"/>
            </a:endParaRPr>
          </a:p>
          <a:p>
            <a:endParaRPr lang="en-GB" sz="2000" dirty="0" smtClean="0">
              <a:latin typeface="Comic Sans MS" panose="030F0702030302020204" pitchFamily="66" charset="0"/>
            </a:endParaRPr>
          </a:p>
          <a:p>
            <a:endParaRPr lang="en-GB" sz="2000" dirty="0">
              <a:latin typeface="Comic Sans MS" panose="030F0702030302020204" pitchFamily="66" charset="0"/>
            </a:endParaRPr>
          </a:p>
          <a:p>
            <a:endParaRPr lang="en-GB" sz="2000" dirty="0" smtClean="0">
              <a:latin typeface="Comic Sans MS" panose="030F0702030302020204" pitchFamily="66" charset="0"/>
            </a:endParaRPr>
          </a:p>
          <a:p>
            <a:endParaRPr lang="en-GB" sz="2000" dirty="0">
              <a:latin typeface="Comic Sans MS" panose="030F0702030302020204" pitchFamily="66" charset="0"/>
            </a:endParaRPr>
          </a:p>
          <a:p>
            <a:endParaRPr lang="en-GB" sz="2000" dirty="0" smtClean="0">
              <a:latin typeface="Comic Sans MS" panose="030F0702030302020204" pitchFamily="66" charset="0"/>
            </a:endParaRPr>
          </a:p>
          <a:p>
            <a:endParaRPr lang="en-GB" sz="2000" dirty="0">
              <a:latin typeface="Comic Sans MS" panose="030F0702030302020204" pitchFamily="66" charset="0"/>
            </a:endParaRPr>
          </a:p>
          <a:p>
            <a:endParaRPr lang="en-GB" sz="2000" dirty="0">
              <a:latin typeface="Comic Sans MS" panose="030F0702030302020204" pitchFamily="66" charset="0"/>
            </a:endParaRPr>
          </a:p>
          <a:p>
            <a:endParaRPr lang="en-GB" sz="2000" dirty="0" smtClean="0">
              <a:latin typeface="Comic Sans MS" panose="030F0702030302020204" pitchFamily="66" charset="0"/>
            </a:endParaRPr>
          </a:p>
          <a:p>
            <a:endParaRPr lang="en-GB" sz="2000" dirty="0" smtClean="0">
              <a:latin typeface="Comic Sans MS" panose="030F0702030302020204" pitchFamily="66" charset="0"/>
            </a:endParaRPr>
          </a:p>
          <a:p>
            <a:endParaRPr lang="en-GB" sz="2000" dirty="0" smtClean="0">
              <a:latin typeface="Comic Sans MS" panose="030F0702030302020204" pitchFamily="66" charset="0"/>
            </a:endParaRPr>
          </a:p>
          <a:p>
            <a:pPr algn="ctr"/>
            <a:r>
              <a:rPr lang="en-GB" sz="2600" dirty="0">
                <a:latin typeface="Comic Sans MS" panose="030F0702030302020204" pitchFamily="66" charset="0"/>
                <a:hlinkClick r:id="rId4"/>
              </a:rPr>
              <a:t>https://www.youtube.com/watch?v=q_yUC1NCFkE</a:t>
            </a:r>
            <a:endParaRPr lang="en-GB" sz="2600" dirty="0" smtClean="0">
              <a:latin typeface="Comic Sans MS" panose="030F0702030302020204" pitchFamily="66" charset="0"/>
            </a:endParaRPr>
          </a:p>
        </p:txBody>
      </p:sp>
      <p:sp>
        <p:nvSpPr>
          <p:cNvPr id="9" name="AutoShape 2" descr="Image result for counting in 2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1" name="Picture 4" descr="Image result for adding cartoon"/>
          <p:cNvPicPr>
            <a:picLocks noChangeAspect="1" noChangeArrowheads="1"/>
          </p:cNvPicPr>
          <p:nvPr/>
        </p:nvPicPr>
        <p:blipFill>
          <a:blip r:embed="rId5" cstate="print">
            <a:extLst>
              <a:ext uri="{BEBA8EAE-BF5A-486C-A8C5-ECC9F3942E4B}">
                <a14:imgProps xmlns:a14="http://schemas.microsoft.com/office/drawing/2010/main">
                  <a14:imgLayer r:embed="rId6">
                    <a14:imgEffect>
                      <a14:backgroundRemoval t="2550" b="98543" l="2667" r="98267">
                        <a14:foregroundMark x1="67600" y1="31876" x2="58800" y2="50273"/>
                        <a14:foregroundMark x1="84400" y1="32423" x2="68000" y2="50273"/>
                        <a14:foregroundMark x1="84000" y1="50820" x2="75600" y2="21494"/>
                        <a14:foregroundMark x1="69733" y1="29508" x2="57467" y2="44444"/>
                        <a14:foregroundMark x1="58800" y1="26594" x2="65467" y2="51913"/>
                        <a14:foregroundMark x1="85733" y1="32969" x2="60000" y2="38798"/>
                        <a14:foregroundMark x1="81067" y1="27869" x2="57467" y2="46812"/>
                      </a14:backgroundRemoval>
                    </a14:imgEffect>
                  </a14:imgLayer>
                </a14:imgProps>
              </a:ext>
              <a:ext uri="{28A0092B-C50C-407E-A947-70E740481C1C}">
                <a14:useLocalDpi xmlns:a14="http://schemas.microsoft.com/office/drawing/2010/main" val="0"/>
              </a:ext>
            </a:extLst>
          </a:blip>
          <a:srcRect/>
          <a:stretch>
            <a:fillRect/>
          </a:stretch>
        </p:blipFill>
        <p:spPr bwMode="auto">
          <a:xfrm>
            <a:off x="7007552" y="229423"/>
            <a:ext cx="2088232" cy="152858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C:\Users\jenna.mclean\Desktop\workout and count.jf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7417" y="3295423"/>
            <a:ext cx="5029165" cy="2816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125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1911" y="597672"/>
            <a:ext cx="7934398" cy="792088"/>
          </a:xfrm>
        </p:spPr>
        <p:txBody>
          <a:bodyPr>
            <a:normAutofit/>
          </a:bodyPr>
          <a:lstStyle/>
          <a:p>
            <a:pPr algn="ctr"/>
            <a:r>
              <a:rPr lang="en-GB" sz="3600" b="1" u="sng" dirty="0" smtClean="0">
                <a:latin typeface="Comic Sans MS" panose="030F0702030302020204" pitchFamily="66" charset="0"/>
              </a:rPr>
              <a:t>Numeracy Activities </a:t>
            </a:r>
            <a:endParaRPr lang="en-GB" sz="3600" b="1" u="sng" dirty="0">
              <a:latin typeface="Comic Sans MS" panose="030F0702030302020204" pitchFamily="66" charset="0"/>
            </a:endParaRPr>
          </a:p>
        </p:txBody>
      </p:sp>
      <p:sp>
        <p:nvSpPr>
          <p:cNvPr id="4" name="AutoShape 2" descr="Image result for adding carto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076" name="Picture 4" descr="Image result for adding cartoon"/>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2550" b="98543" l="2667" r="98267">
                        <a14:foregroundMark x1="67600" y1="31876" x2="58800" y2="50273"/>
                        <a14:foregroundMark x1="84400" y1="32423" x2="68000" y2="50273"/>
                        <a14:foregroundMark x1="84000" y1="50820" x2="75600" y2="21494"/>
                        <a14:foregroundMark x1="69733" y1="29508" x2="57467" y2="44444"/>
                        <a14:foregroundMark x1="58800" y1="26594" x2="65467" y2="51913"/>
                        <a14:foregroundMark x1="85733" y1="32969" x2="60000" y2="38798"/>
                        <a14:foregroundMark x1="81067" y1="27869" x2="57467" y2="46812"/>
                      </a14:backgroundRemoval>
                    </a14:imgEffect>
                  </a14:imgLayer>
                </a14:imgProps>
              </a:ext>
              <a:ext uri="{28A0092B-C50C-407E-A947-70E740481C1C}">
                <a14:useLocalDpi xmlns:a14="http://schemas.microsoft.com/office/drawing/2010/main" val="0"/>
              </a:ext>
            </a:extLst>
          </a:blip>
          <a:srcRect/>
          <a:stretch>
            <a:fillRect/>
          </a:stretch>
        </p:blipFill>
        <p:spPr bwMode="auto">
          <a:xfrm>
            <a:off x="7007552" y="229423"/>
            <a:ext cx="2088232" cy="1528586"/>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55575" y="2218522"/>
            <a:ext cx="8754270" cy="445083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pic>
        <p:nvPicPr>
          <p:cNvPr id="9" name="Picture 2"/>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518961" y="1325082"/>
            <a:ext cx="1116800" cy="893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1601414" y="1587136"/>
            <a:ext cx="6696744" cy="400110"/>
          </a:xfrm>
          <a:prstGeom prst="rect">
            <a:avLst/>
          </a:prstGeom>
          <a:noFill/>
        </p:spPr>
        <p:txBody>
          <a:bodyPr wrap="square" rtlCol="0">
            <a:spAutoFit/>
          </a:bodyPr>
          <a:lstStyle/>
          <a:p>
            <a:r>
              <a:rPr lang="en-GB" sz="2000" b="1" dirty="0" smtClean="0">
                <a:latin typeface="Comic Sans MS" panose="030F0702030302020204" pitchFamily="66" charset="0"/>
              </a:rPr>
              <a:t>LI: We are learning to count in 2s, 3s and 5s.</a:t>
            </a:r>
            <a:endParaRPr lang="en-GB" sz="2000" b="1" dirty="0">
              <a:latin typeface="Comic Sans MS" panose="030F0702030302020204" pitchFamily="66" charset="0"/>
            </a:endParaRPr>
          </a:p>
        </p:txBody>
      </p:sp>
      <p:sp>
        <p:nvSpPr>
          <p:cNvPr id="10" name="TextBox 9"/>
          <p:cNvSpPr txBox="1"/>
          <p:nvPr/>
        </p:nvSpPr>
        <p:spPr>
          <a:xfrm>
            <a:off x="307975" y="2258884"/>
            <a:ext cx="4641811" cy="2954655"/>
          </a:xfrm>
          <a:prstGeom prst="rect">
            <a:avLst/>
          </a:prstGeom>
          <a:noFill/>
        </p:spPr>
        <p:txBody>
          <a:bodyPr wrap="square" rtlCol="0">
            <a:spAutoFit/>
          </a:bodyPr>
          <a:lstStyle/>
          <a:p>
            <a:r>
              <a:rPr lang="en-GB" sz="2400" dirty="0" smtClean="0">
                <a:latin typeface="Comic Sans MS" panose="030F0702030302020204" pitchFamily="66" charset="0"/>
              </a:rPr>
              <a:t>Attached to this blog post is a </a:t>
            </a:r>
            <a:r>
              <a:rPr lang="en-GB" sz="2400" b="1" dirty="0" smtClean="0">
                <a:solidFill>
                  <a:srgbClr val="00B050"/>
                </a:solidFill>
                <a:latin typeface="Comic Sans MS" panose="030F0702030302020204" pitchFamily="66" charset="0"/>
              </a:rPr>
              <a:t>‘Times Table Hunt’ </a:t>
            </a:r>
            <a:r>
              <a:rPr lang="en-GB" sz="2400" dirty="0" smtClean="0">
                <a:latin typeface="Comic Sans MS" panose="030F0702030302020204" pitchFamily="66" charset="0"/>
              </a:rPr>
              <a:t>worksheet for you to complete.</a:t>
            </a:r>
          </a:p>
          <a:p>
            <a:endParaRPr lang="en-GB" sz="2400" dirty="0" smtClean="0">
              <a:latin typeface="Comic Sans MS" panose="030F0702030302020204" pitchFamily="66" charset="0"/>
            </a:endParaRPr>
          </a:p>
          <a:p>
            <a:r>
              <a:rPr lang="en-GB" dirty="0" smtClean="0">
                <a:latin typeface="Comic Sans MS" panose="030F0702030302020204" pitchFamily="66" charset="0"/>
              </a:rPr>
              <a:t>You can look at the worksheet online and write the answers in your jotter or you can print it off (it’s up to you). You don’t need to answer all the questions, just do what you can.  </a:t>
            </a:r>
          </a:p>
        </p:txBody>
      </p:sp>
      <p:pic>
        <p:nvPicPr>
          <p:cNvPr id="307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49786" y="2343918"/>
            <a:ext cx="3855060" cy="26804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234440" y="5218100"/>
            <a:ext cx="8496871" cy="1569660"/>
          </a:xfrm>
          <a:prstGeom prst="rect">
            <a:avLst/>
          </a:prstGeom>
          <a:noFill/>
        </p:spPr>
        <p:txBody>
          <a:bodyPr wrap="square" rtlCol="0">
            <a:spAutoFit/>
          </a:bodyPr>
          <a:lstStyle/>
          <a:p>
            <a:r>
              <a:rPr lang="en-GB" sz="2400" dirty="0" smtClean="0">
                <a:latin typeface="Comic Sans MS" panose="030F0702030302020204" pitchFamily="66" charset="0"/>
              </a:rPr>
              <a:t>Once you have completed your worksheet, you could play the ‘</a:t>
            </a:r>
            <a:r>
              <a:rPr lang="en-GB" sz="2400" b="1" dirty="0" smtClean="0">
                <a:solidFill>
                  <a:srgbClr val="00B050"/>
                </a:solidFill>
                <a:latin typeface="Comic Sans MS" panose="030F0702030302020204" pitchFamily="66" charset="0"/>
              </a:rPr>
              <a:t>Mental Maths Train</a:t>
            </a:r>
            <a:r>
              <a:rPr lang="en-GB" sz="2400" dirty="0" smtClean="0">
                <a:latin typeface="Comic Sans MS" panose="030F0702030302020204" pitchFamily="66" charset="0"/>
              </a:rPr>
              <a:t>’ game on </a:t>
            </a:r>
            <a:r>
              <a:rPr lang="en-GB" sz="2400" b="1" dirty="0" err="1" smtClean="0">
                <a:solidFill>
                  <a:srgbClr val="00B050"/>
                </a:solidFill>
                <a:latin typeface="Comic Sans MS" panose="030F0702030302020204" pitchFamily="66" charset="0"/>
              </a:rPr>
              <a:t>Topmarks</a:t>
            </a:r>
            <a:r>
              <a:rPr lang="en-GB" sz="2400" b="1" dirty="0" smtClean="0">
                <a:solidFill>
                  <a:srgbClr val="00B050"/>
                </a:solidFill>
                <a:latin typeface="Comic Sans MS" panose="030F0702030302020204" pitchFamily="66" charset="0"/>
              </a:rPr>
              <a:t> </a:t>
            </a:r>
          </a:p>
          <a:p>
            <a:r>
              <a:rPr lang="en-GB" sz="2400" dirty="0" smtClean="0">
                <a:latin typeface="Comic Sans MS" panose="030F0702030302020204" pitchFamily="66" charset="0"/>
              </a:rPr>
              <a:t> </a:t>
            </a:r>
            <a:r>
              <a:rPr lang="en-GB" sz="2400" dirty="0">
                <a:latin typeface="Comic Sans MS" panose="030F0702030302020204" pitchFamily="66" charset="0"/>
                <a:hlinkClick r:id="rId7"/>
              </a:rPr>
              <a:t>https://www.topmarks.co.uk/maths-games/mental-maths-train</a:t>
            </a:r>
            <a:endParaRPr lang="en-GB" sz="2400" dirty="0">
              <a:latin typeface="Comic Sans MS" panose="030F0702030302020204" pitchFamily="66" charset="0"/>
            </a:endParaRPr>
          </a:p>
        </p:txBody>
      </p:sp>
    </p:spTree>
    <p:extLst>
      <p:ext uri="{BB962C8B-B14F-4D97-AF65-F5344CB8AC3E}">
        <p14:creationId xmlns:p14="http://schemas.microsoft.com/office/powerpoint/2010/main" val="23548206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8920" y="400607"/>
            <a:ext cx="7125113" cy="924475"/>
          </a:xfrm>
        </p:spPr>
        <p:txBody>
          <a:bodyPr/>
          <a:lstStyle/>
          <a:p>
            <a:pPr algn="ctr"/>
            <a:r>
              <a:rPr lang="en-GB" sz="4400" b="1" u="sng" dirty="0" smtClean="0">
                <a:latin typeface="Comic Sans MS" panose="030F0702030302020204" pitchFamily="66" charset="0"/>
              </a:rPr>
              <a:t>Health and Wellbeing</a:t>
            </a:r>
            <a:endParaRPr lang="en-GB" sz="4400" b="1" u="sng" dirty="0">
              <a:latin typeface="Comic Sans MS" panose="030F0702030302020204" pitchFamily="66" charset="0"/>
            </a:endParaRPr>
          </a:p>
        </p:txBody>
      </p:sp>
      <p:sp>
        <p:nvSpPr>
          <p:cNvPr id="4" name="Rectangle 3"/>
          <p:cNvSpPr/>
          <p:nvPr/>
        </p:nvSpPr>
        <p:spPr>
          <a:xfrm>
            <a:off x="204342" y="2218522"/>
            <a:ext cx="8754270" cy="445083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pic>
        <p:nvPicPr>
          <p:cNvPr id="5" name="Picture 2"/>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253110" y="1196752"/>
            <a:ext cx="1116800" cy="893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1187624" y="1325082"/>
            <a:ext cx="7722221" cy="923330"/>
          </a:xfrm>
          <a:prstGeom prst="rect">
            <a:avLst/>
          </a:prstGeom>
          <a:noFill/>
        </p:spPr>
        <p:txBody>
          <a:bodyPr wrap="square" rtlCol="0">
            <a:spAutoFit/>
          </a:bodyPr>
          <a:lstStyle/>
          <a:p>
            <a:r>
              <a:rPr lang="en-GB" dirty="0" smtClean="0">
                <a:latin typeface="Comic Sans MS" panose="030F0702030302020204" pitchFamily="66" charset="0"/>
              </a:rPr>
              <a:t>We are learning to carefully listen to sounds in my environment and I can understand that my feelings change depending on what is happening around me.  </a:t>
            </a:r>
            <a:endParaRPr lang="en-GB" dirty="0">
              <a:latin typeface="Comic Sans MS" panose="030F0702030302020204" pitchFamily="66" charset="0"/>
            </a:endParaRPr>
          </a:p>
        </p:txBody>
      </p:sp>
      <p:sp>
        <p:nvSpPr>
          <p:cNvPr id="7" name="TextBox 6"/>
          <p:cNvSpPr txBox="1"/>
          <p:nvPr/>
        </p:nvSpPr>
        <p:spPr>
          <a:xfrm>
            <a:off x="253110" y="2420888"/>
            <a:ext cx="8656735" cy="4216539"/>
          </a:xfrm>
          <a:prstGeom prst="rect">
            <a:avLst/>
          </a:prstGeom>
          <a:noFill/>
        </p:spPr>
        <p:txBody>
          <a:bodyPr wrap="square" rtlCol="0">
            <a:spAutoFit/>
          </a:bodyPr>
          <a:lstStyle/>
          <a:p>
            <a:pPr algn="ctr"/>
            <a:r>
              <a:rPr lang="en-GB" sz="2400" dirty="0" smtClean="0">
                <a:latin typeface="Comic Sans MS" panose="030F0702030302020204" pitchFamily="66" charset="0"/>
              </a:rPr>
              <a:t>It can be difficult to identify the different songs of our garden birds when they all sing together. </a:t>
            </a:r>
          </a:p>
          <a:p>
            <a:pPr algn="ctr"/>
            <a:endParaRPr lang="en-GB" sz="2400" dirty="0">
              <a:latin typeface="Comic Sans MS" panose="030F0702030302020204" pitchFamily="66" charset="0"/>
            </a:endParaRPr>
          </a:p>
          <a:p>
            <a:pPr algn="ctr"/>
            <a:r>
              <a:rPr lang="en-GB" sz="2400" dirty="0" smtClean="0">
                <a:latin typeface="Comic Sans MS" panose="030F0702030302020204" pitchFamily="66" charset="0"/>
              </a:rPr>
              <a:t>Watch and listen to the link below to explore different bird songs.</a:t>
            </a:r>
          </a:p>
          <a:p>
            <a:pPr algn="ctr"/>
            <a:r>
              <a:rPr lang="en-GB" sz="2400" dirty="0">
                <a:latin typeface="Comic Sans MS" panose="030F0702030302020204" pitchFamily="66" charset="0"/>
                <a:hlinkClick r:id="rId4"/>
              </a:rPr>
              <a:t>https://</a:t>
            </a:r>
            <a:r>
              <a:rPr lang="en-GB" sz="2400" dirty="0" smtClean="0">
                <a:latin typeface="Comic Sans MS" panose="030F0702030302020204" pitchFamily="66" charset="0"/>
                <a:hlinkClick r:id="rId4"/>
              </a:rPr>
              <a:t>www.youtube.com/watch?v=xudHav8digY</a:t>
            </a:r>
            <a:endParaRPr lang="en-GB" sz="2400" dirty="0" smtClean="0">
              <a:latin typeface="Comic Sans MS" panose="030F0702030302020204" pitchFamily="66" charset="0"/>
            </a:endParaRPr>
          </a:p>
          <a:p>
            <a:pPr algn="ctr"/>
            <a:endParaRPr lang="en-GB" sz="2400" dirty="0" smtClean="0">
              <a:latin typeface="Comic Sans MS" panose="030F0702030302020204" pitchFamily="66" charset="0"/>
            </a:endParaRPr>
          </a:p>
          <a:p>
            <a:pPr algn="ctr"/>
            <a:r>
              <a:rPr lang="en-GB" sz="2400" dirty="0" smtClean="0">
                <a:latin typeface="Comic Sans MS" panose="030F0702030302020204" pitchFamily="66" charset="0"/>
              </a:rPr>
              <a:t>It can be very relaxing listening to birds singing. Listen out for these birds on your daily walk or when you are in your garden. How many can you hear? </a:t>
            </a:r>
          </a:p>
          <a:p>
            <a:pPr algn="ctr"/>
            <a:endParaRPr lang="en-GB" sz="2800" dirty="0">
              <a:latin typeface="Comic Sans MS" panose="030F0702030302020204" pitchFamily="66" charset="0"/>
            </a:endParaRPr>
          </a:p>
        </p:txBody>
      </p:sp>
    </p:spTree>
    <p:extLst>
      <p:ext uri="{BB962C8B-B14F-4D97-AF65-F5344CB8AC3E}">
        <p14:creationId xmlns:p14="http://schemas.microsoft.com/office/powerpoint/2010/main" val="3364561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321" y="2412015"/>
            <a:ext cx="5760600" cy="438140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sz="2000" dirty="0">
              <a:latin typeface="Comic Sans MS" panose="030F0702030302020204" pitchFamily="66" charset="0"/>
            </a:endParaRPr>
          </a:p>
        </p:txBody>
      </p:sp>
      <p:sp>
        <p:nvSpPr>
          <p:cNvPr id="5" name="TextBox 4"/>
          <p:cNvSpPr txBox="1"/>
          <p:nvPr/>
        </p:nvSpPr>
        <p:spPr>
          <a:xfrm>
            <a:off x="184270" y="2569792"/>
            <a:ext cx="5247275" cy="4154984"/>
          </a:xfrm>
          <a:prstGeom prst="rect">
            <a:avLst/>
          </a:prstGeom>
          <a:noFill/>
        </p:spPr>
        <p:txBody>
          <a:bodyPr wrap="square" rtlCol="0">
            <a:spAutoFit/>
          </a:bodyPr>
          <a:lstStyle/>
          <a:p>
            <a:r>
              <a:rPr lang="en-GB" sz="2200" b="1" dirty="0" smtClean="0">
                <a:solidFill>
                  <a:srgbClr val="C00000"/>
                </a:solidFill>
                <a:latin typeface="Comic Sans MS" panose="030F0702030302020204" pitchFamily="66" charset="0"/>
              </a:rPr>
              <a:t>Task 1 </a:t>
            </a:r>
            <a:r>
              <a:rPr lang="en-GB" sz="2200" dirty="0" smtClean="0">
                <a:latin typeface="Comic Sans MS" panose="030F0702030302020204" pitchFamily="66" charset="0"/>
              </a:rPr>
              <a:t>– Choose 3 movies in your house that you think your family</a:t>
            </a:r>
          </a:p>
          <a:p>
            <a:r>
              <a:rPr lang="en-GB" sz="2200" dirty="0" smtClean="0">
                <a:latin typeface="Comic Sans MS" panose="030F0702030302020204" pitchFamily="66" charset="0"/>
              </a:rPr>
              <a:t>would enjoy. </a:t>
            </a:r>
          </a:p>
          <a:p>
            <a:endParaRPr lang="en-GB" sz="2200" dirty="0">
              <a:latin typeface="Comic Sans MS" panose="030F0702030302020204" pitchFamily="66" charset="0"/>
            </a:endParaRPr>
          </a:p>
          <a:p>
            <a:r>
              <a:rPr lang="en-GB" sz="2200" b="1" dirty="0" smtClean="0">
                <a:solidFill>
                  <a:srgbClr val="C00000"/>
                </a:solidFill>
                <a:latin typeface="Comic Sans MS" panose="030F0702030302020204" pitchFamily="66" charset="0"/>
              </a:rPr>
              <a:t>Task 2 </a:t>
            </a:r>
            <a:r>
              <a:rPr lang="en-GB" sz="2200" dirty="0" smtClean="0">
                <a:latin typeface="Comic Sans MS" panose="030F0702030302020204" pitchFamily="66" charset="0"/>
              </a:rPr>
              <a:t>– Create a table and complete a survey to find out the most popular movie. Make sure you ask all your family members for their opinions. </a:t>
            </a:r>
          </a:p>
          <a:p>
            <a:endParaRPr lang="en-GB" sz="2200" dirty="0">
              <a:latin typeface="Comic Sans MS" panose="030F0702030302020204" pitchFamily="66" charset="0"/>
            </a:endParaRPr>
          </a:p>
          <a:p>
            <a:r>
              <a:rPr lang="en-GB" sz="2200" b="1" dirty="0" smtClean="0">
                <a:solidFill>
                  <a:srgbClr val="C00000"/>
                </a:solidFill>
                <a:latin typeface="Comic Sans MS" panose="030F0702030302020204" pitchFamily="66" charset="0"/>
              </a:rPr>
              <a:t>Task 3 </a:t>
            </a:r>
            <a:r>
              <a:rPr lang="en-GB" sz="2200" dirty="0" smtClean="0">
                <a:latin typeface="Comic Sans MS" panose="030F0702030302020204" pitchFamily="66" charset="0"/>
              </a:rPr>
              <a:t>– Look at the results of the survey and the movie with the most votes is the winner. </a:t>
            </a:r>
            <a:endParaRPr lang="en-GB" sz="2200" dirty="0">
              <a:latin typeface="Comic Sans MS" panose="030F0702030302020204" pitchFamily="66" charset="0"/>
            </a:endParaRPr>
          </a:p>
        </p:txBody>
      </p:sp>
      <p:sp>
        <p:nvSpPr>
          <p:cNvPr id="7" name="Rectangle 6"/>
          <p:cNvSpPr/>
          <p:nvPr/>
        </p:nvSpPr>
        <p:spPr>
          <a:xfrm>
            <a:off x="4067944" y="271871"/>
            <a:ext cx="4680520" cy="188596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4067942" y="326765"/>
            <a:ext cx="4824537" cy="1815882"/>
          </a:xfrm>
          <a:prstGeom prst="rect">
            <a:avLst/>
          </a:prstGeom>
          <a:noFill/>
        </p:spPr>
        <p:txBody>
          <a:bodyPr wrap="square" rtlCol="0">
            <a:spAutoFit/>
          </a:bodyPr>
          <a:lstStyle/>
          <a:p>
            <a:pPr algn="ctr"/>
            <a:r>
              <a:rPr lang="en-GB" sz="2800" dirty="0">
                <a:latin typeface="Comic Sans MS" panose="030F0702030302020204" pitchFamily="66" charset="0"/>
              </a:rPr>
              <a:t>This week, your topic tasks are all about preparing for a </a:t>
            </a:r>
            <a:r>
              <a:rPr lang="en-GB" sz="2800" b="1" dirty="0">
                <a:solidFill>
                  <a:srgbClr val="C00000"/>
                </a:solidFill>
                <a:latin typeface="Comic Sans MS" panose="030F0702030302020204" pitchFamily="66" charset="0"/>
              </a:rPr>
              <a:t>Friday Family Movie Night! </a:t>
            </a:r>
          </a:p>
        </p:txBody>
      </p:sp>
      <p:pic>
        <p:nvPicPr>
          <p:cNvPr id="1026" name="Picture 2" descr="C:\Users\jenna.mclean\Desktop\family movie nigh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55883" y="1696371"/>
            <a:ext cx="877589" cy="1081781"/>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jenna.mclean\Desktop\movie night.jf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812" y="285652"/>
            <a:ext cx="3744375" cy="1872188"/>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899592" y="1234706"/>
            <a:ext cx="1602781" cy="461665"/>
          </a:xfrm>
          <a:prstGeom prst="rect">
            <a:avLst/>
          </a:prstGeom>
          <a:noFill/>
        </p:spPr>
        <p:txBody>
          <a:bodyPr wrap="square" lIns="91440" tIns="45720" rIns="91440" bIns="45720">
            <a:spAutoFit/>
          </a:bodyPr>
          <a:lstStyle/>
          <a:p>
            <a:pPr algn="ctr"/>
            <a:r>
              <a:rPr lang="en-US" sz="2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anose="030F0702030302020204" pitchFamily="66" charset="0"/>
              </a:rPr>
              <a:t>Day 1 </a:t>
            </a:r>
            <a:endParaRPr lang="en-US" sz="2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anose="030F0702030302020204" pitchFamily="66" charset="0"/>
            </a:endParaRPr>
          </a:p>
        </p:txBody>
      </p:sp>
      <p:pic>
        <p:nvPicPr>
          <p:cNvPr id="1030" name="Picture 6" descr="C:\Users\jenna.mclean\Desktop\movie night table.jpg"/>
          <p:cNvPicPr>
            <a:picLocks noChangeAspect="1" noChangeArrowheads="1"/>
          </p:cNvPicPr>
          <p:nvPr/>
        </p:nvPicPr>
        <p:blipFill rotWithShape="1">
          <a:blip r:embed="rId4">
            <a:extLst>
              <a:ext uri="{28A0092B-C50C-407E-A947-70E740481C1C}">
                <a14:useLocalDpi xmlns:a14="http://schemas.microsoft.com/office/drawing/2010/main" val="0"/>
              </a:ext>
            </a:extLst>
          </a:blip>
          <a:srcRect l="28055" t="3700" b="13164"/>
          <a:stretch/>
        </p:blipFill>
        <p:spPr bwMode="auto">
          <a:xfrm rot="16200000">
            <a:off x="5640391" y="2451334"/>
            <a:ext cx="3043242" cy="399046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5724127" y="6082409"/>
            <a:ext cx="2570549" cy="707886"/>
          </a:xfrm>
          <a:prstGeom prst="rect">
            <a:avLst/>
          </a:prstGeom>
          <a:noFill/>
        </p:spPr>
        <p:txBody>
          <a:bodyPr wrap="square" rtlCol="0">
            <a:spAutoFit/>
          </a:bodyPr>
          <a:lstStyle/>
          <a:p>
            <a:pPr algn="ctr"/>
            <a:r>
              <a:rPr lang="en-GB" sz="2000" b="1" dirty="0" smtClean="0">
                <a:latin typeface="Comic Sans MS" panose="030F0702030302020204" pitchFamily="66" charset="0"/>
              </a:rPr>
              <a:t>Your table might look like this</a:t>
            </a:r>
            <a:endParaRPr lang="en-GB" sz="2000" b="1" dirty="0">
              <a:latin typeface="Comic Sans MS" panose="030F0702030302020204" pitchFamily="66" charset="0"/>
            </a:endParaRPr>
          </a:p>
        </p:txBody>
      </p:sp>
      <p:sp>
        <p:nvSpPr>
          <p:cNvPr id="12" name="Bent-Up Arrow 11"/>
          <p:cNvSpPr/>
          <p:nvPr/>
        </p:nvSpPr>
        <p:spPr>
          <a:xfrm>
            <a:off x="7963612" y="5968185"/>
            <a:ext cx="989394" cy="692696"/>
          </a:xfrm>
          <a:prstGeom prst="bentUp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0365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6252" y="1628800"/>
            <a:ext cx="8562282" cy="496855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919020" y="2550232"/>
            <a:ext cx="7336746" cy="3543064"/>
          </a:xfrm>
        </p:spPr>
        <p:style>
          <a:lnRef idx="3">
            <a:schemeClr val="lt1"/>
          </a:lnRef>
          <a:fillRef idx="1">
            <a:schemeClr val="accent1"/>
          </a:fillRef>
          <a:effectRef idx="1">
            <a:schemeClr val="accent1"/>
          </a:effectRef>
          <a:fontRef idx="minor">
            <a:schemeClr val="lt1"/>
          </a:fontRef>
        </p:style>
        <p:txBody>
          <a:bodyPr/>
          <a:lstStyle/>
          <a:p>
            <a:pPr algn="ctr"/>
            <a:r>
              <a:rPr lang="en-GB" sz="3600" b="1" dirty="0" smtClean="0">
                <a:latin typeface="Comic Sans MS" panose="030F0702030302020204" pitchFamily="66" charset="0"/>
              </a:rPr>
              <a:t>Well done, you have completed all of our Monday tasks! </a:t>
            </a:r>
            <a:br>
              <a:rPr lang="en-GB" sz="3600" b="1" dirty="0" smtClean="0">
                <a:latin typeface="Comic Sans MS" panose="030F0702030302020204" pitchFamily="66" charset="0"/>
              </a:rPr>
            </a:br>
            <a:r>
              <a:rPr lang="en-GB" sz="3600" b="1" dirty="0">
                <a:latin typeface="Comic Sans MS" panose="030F0702030302020204" pitchFamily="66" charset="0"/>
              </a:rPr>
              <a:t/>
            </a:r>
            <a:br>
              <a:rPr lang="en-GB" sz="3600" b="1" dirty="0">
                <a:latin typeface="Comic Sans MS" panose="030F0702030302020204" pitchFamily="66" charset="0"/>
              </a:rPr>
            </a:br>
            <a:r>
              <a:rPr lang="en-GB" sz="3600" b="1" dirty="0" smtClean="0">
                <a:latin typeface="Comic Sans MS" panose="030F0702030302020204" pitchFamily="66" charset="0"/>
              </a:rPr>
              <a:t>Enjoy the rest of your day Primary 3 </a:t>
            </a:r>
            <a:r>
              <a:rPr lang="en-GB" sz="3600" b="1" dirty="0" smtClean="0">
                <a:latin typeface="Comic Sans MS" panose="030F0702030302020204" pitchFamily="66" charset="0"/>
                <a:sym typeface="Wingdings" panose="05000000000000000000" pitchFamily="2" charset="2"/>
              </a:rPr>
              <a:t> </a:t>
            </a:r>
            <a:endParaRPr lang="en-GB" sz="3600" b="1" dirty="0">
              <a:latin typeface="Comic Sans MS" panose="030F0702030302020204" pitchFamily="66" charset="0"/>
            </a:endParaRPr>
          </a:p>
        </p:txBody>
      </p:sp>
      <p:pic>
        <p:nvPicPr>
          <p:cNvPr id="3074" name="Picture 2" descr="C:\Users\jenna.mclean\Desktop\peopl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7735" y="476672"/>
            <a:ext cx="2628900"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5000443"/>
      </p:ext>
    </p:extLst>
  </p:cSld>
  <p:clrMapOvr>
    <a:masterClrMapping/>
  </p:clrMapOvr>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TM02455596[[fn=Spring]]</Template>
  <TotalTime>31699</TotalTime>
  <Words>577</Words>
  <Application>Microsoft Office PowerPoint</Application>
  <PresentationFormat>On-screen Show (4:3)</PresentationFormat>
  <Paragraphs>77</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Spring</vt:lpstr>
      <vt:lpstr>Monday 11th of May</vt:lpstr>
      <vt:lpstr>Literacy </vt:lpstr>
      <vt:lpstr>Reading</vt:lpstr>
      <vt:lpstr>Numeracy – Warm Up </vt:lpstr>
      <vt:lpstr>Numeracy Activities </vt:lpstr>
      <vt:lpstr>Health and Wellbeing</vt:lpstr>
      <vt:lpstr>PowerPoint Presentation</vt:lpstr>
      <vt:lpstr>Well done, you have completed all of our Monday tasks!   Enjoy the rest of your day Primary 3  </vt:lpstr>
    </vt:vector>
  </TitlesOfParts>
  <Company>West Lothian Council - Education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Monday 23rd of March</dc:title>
  <dc:creator>Alison Taylor</dc:creator>
  <cp:lastModifiedBy>Jenna McLean</cp:lastModifiedBy>
  <cp:revision>110</cp:revision>
  <dcterms:created xsi:type="dcterms:W3CDTF">2020-03-21T18:06:53Z</dcterms:created>
  <dcterms:modified xsi:type="dcterms:W3CDTF">2020-05-11T07:53:42Z</dcterms:modified>
</cp:coreProperties>
</file>