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56" r:id="rId2"/>
    <p:sldId id="259" r:id="rId3"/>
    <p:sldId id="260" r:id="rId4"/>
    <p:sldId id="257" r:id="rId5"/>
    <p:sldId id="261" r:id="rId6"/>
    <p:sldId id="263" r:id="rId7"/>
    <p:sldId id="264" r:id="rId8"/>
    <p:sldId id="273" r:id="rId9"/>
    <p:sldId id="265" r:id="rId10"/>
    <p:sldId id="274" r:id="rId11"/>
    <p:sldId id="268" r:id="rId12"/>
    <p:sldId id="26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91" autoAdjust="0"/>
    <p:restoredTop sz="94660"/>
  </p:normalViewPr>
  <p:slideViewPr>
    <p:cSldViewPr>
      <p:cViewPr>
        <p:scale>
          <a:sx n="72" d="100"/>
          <a:sy n="72" d="100"/>
        </p:scale>
        <p:origin x="-1320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76F2DE-24B0-478D-847D-CA523F418550}" type="datetimeFigureOut">
              <a:rPr lang="en-GB" smtClean="0"/>
              <a:t>10/05/2020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F323A4-577D-4957-9DB6-24440126AF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8905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F323A4-577D-4957-9DB6-24440126AFF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5063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12E740F5-7E1B-45FC-AD53-AC07256D3066}" type="datetimeFigureOut">
              <a:rPr lang="en-GB" smtClean="0"/>
              <a:t>10/05/2020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47EC9B78-EE74-42FC-AD89-DA78A7896DE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740F5-7E1B-45FC-AD53-AC07256D3066}" type="datetimeFigureOut">
              <a:rPr lang="en-GB" smtClean="0"/>
              <a:t>10/05/2020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9B78-EE74-42FC-AD89-DA78A7896DE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740F5-7E1B-45FC-AD53-AC07256D3066}" type="datetimeFigureOut">
              <a:rPr lang="en-GB" smtClean="0"/>
              <a:t>10/05/2020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9B78-EE74-42FC-AD89-DA78A7896DE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740F5-7E1B-45FC-AD53-AC07256D3066}" type="datetimeFigureOut">
              <a:rPr lang="en-GB" smtClean="0"/>
              <a:t>10/05/2020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9B78-EE74-42FC-AD89-DA78A7896DE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740F5-7E1B-45FC-AD53-AC07256D3066}" type="datetimeFigureOut">
              <a:rPr lang="en-GB" smtClean="0"/>
              <a:t>10/05/2020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9B78-EE74-42FC-AD89-DA78A7896DE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740F5-7E1B-45FC-AD53-AC07256D3066}" type="datetimeFigureOut">
              <a:rPr lang="en-GB" smtClean="0"/>
              <a:t>10/05/2020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9B78-EE74-42FC-AD89-DA78A7896DE8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740F5-7E1B-45FC-AD53-AC07256D3066}" type="datetimeFigureOut">
              <a:rPr lang="en-GB" smtClean="0"/>
              <a:t>10/05/2020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9B78-EE74-42FC-AD89-DA78A7896DE8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740F5-7E1B-45FC-AD53-AC07256D3066}" type="datetimeFigureOut">
              <a:rPr lang="en-GB" smtClean="0"/>
              <a:t>10/05/2020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9B78-EE74-42FC-AD89-DA78A7896DE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740F5-7E1B-45FC-AD53-AC07256D3066}" type="datetimeFigureOut">
              <a:rPr lang="en-GB" smtClean="0"/>
              <a:t>10/05/2020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C9B78-EE74-42FC-AD89-DA78A7896DE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12E740F5-7E1B-45FC-AD53-AC07256D3066}" type="datetimeFigureOut">
              <a:rPr lang="en-GB" smtClean="0"/>
              <a:t>10/05/2020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47EC9B78-EE74-42FC-AD89-DA78A7896DE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12E740F5-7E1B-45FC-AD53-AC07256D3066}" type="datetimeFigureOut">
              <a:rPr lang="en-GB" smtClean="0"/>
              <a:t>10/05/2020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47EC9B78-EE74-42FC-AD89-DA78A7896DE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12E740F5-7E1B-45FC-AD53-AC07256D3066}" type="datetimeFigureOut">
              <a:rPr lang="en-GB" smtClean="0"/>
              <a:t>10/05/2020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47EC9B78-EE74-42FC-AD89-DA78A7896DE8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www.youtube.com/watch?v=MNFdY4cZtWY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VhfIgghOPw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youtube.com/watch?v=eBvJVOuBPXI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www.youtube.com/watch?v=ZacOS8NBK6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www.facebook.com/sanctafamiliamedia/videos/lourdes-a-place-of-pilgrimage-and-prayer/2191909581138144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340769"/>
            <a:ext cx="5723468" cy="1512168"/>
          </a:xfrm>
        </p:spPr>
        <p:txBody>
          <a:bodyPr/>
          <a:lstStyle/>
          <a:p>
            <a:r>
              <a:rPr lang="en-GB" dirty="0" smtClean="0">
                <a:latin typeface="SassoonCRInfantMedium" panose="02000603020000020003" pitchFamily="2" charset="0"/>
              </a:rPr>
              <a:t>Monday 11-5-20</a:t>
            </a:r>
            <a:endParaRPr lang="en-GB" dirty="0">
              <a:latin typeface="SassoonCRInfantMedium" panose="02000603020000020003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140968"/>
            <a:ext cx="5712179" cy="2448272"/>
          </a:xfrm>
        </p:spPr>
        <p:txBody>
          <a:bodyPr/>
          <a:lstStyle/>
          <a:p>
            <a:r>
              <a:rPr lang="en-GB" sz="3200" dirty="0" smtClean="0">
                <a:latin typeface="SassoonCRInfantMedium" panose="02000603020000020003" pitchFamily="2" charset="0"/>
              </a:rPr>
              <a:t>Good Morning Everyone!</a:t>
            </a:r>
          </a:p>
          <a:p>
            <a:endParaRPr lang="en-GB" dirty="0"/>
          </a:p>
        </p:txBody>
      </p:sp>
      <p:pic>
        <p:nvPicPr>
          <p:cNvPr id="1027" name="Picture 3" descr="C:\Users\marianne.docherty\AppData\Local\Microsoft\Windows\INetCache\IE\Y8WOJOLH\remy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717032"/>
            <a:ext cx="208823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137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SassoonCRInfantMedium" panose="02000603020000020003" pitchFamily="2" charset="0"/>
              </a:rPr>
              <a:t>P.E.</a:t>
            </a:r>
            <a:endParaRPr lang="en-GB" dirty="0">
              <a:latin typeface="SassoonCRInfantMedium" panose="02000603020000020003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Click on the following link for today’s P.E. session</a:t>
            </a:r>
          </a:p>
          <a:p>
            <a:endParaRPr lang="en-GB" dirty="0"/>
          </a:p>
          <a:p>
            <a:r>
              <a:rPr lang="en-GB" dirty="0">
                <a:hlinkClick r:id="rId2"/>
              </a:rPr>
              <a:t>https://www.youtube.com/watch?v=MNFdY4cZtWY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  </a:t>
            </a:r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                       </a:t>
            </a:r>
            <a:endParaRPr lang="en-GB" dirty="0"/>
          </a:p>
          <a:p>
            <a:pPr marL="0" indent="0">
              <a:buNone/>
            </a:pPr>
            <a:r>
              <a:rPr lang="en-GB" dirty="0" smtClean="0"/>
              <a:t>                           </a:t>
            </a:r>
            <a:endParaRPr lang="en-GB" dirty="0"/>
          </a:p>
          <a:p>
            <a:pPr marL="0" indent="0">
              <a:buNone/>
            </a:pPr>
            <a:r>
              <a:rPr lang="en-GB" dirty="0" smtClean="0"/>
              <a:t>     </a:t>
            </a:r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Alternatively, join family members for a walk, run or cycle.</a:t>
            </a:r>
            <a:endParaRPr lang="en-GB" dirty="0"/>
          </a:p>
        </p:txBody>
      </p:sp>
      <p:pic>
        <p:nvPicPr>
          <p:cNvPr id="3074" name="Picture 2" descr="C:\Users\marianne.docherty\AppData\Local\Microsoft\Windows\INetCache\IE\VPM0XAD3\physical-activity-main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068960"/>
            <a:ext cx="4608512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716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SassoonCRInfantMedium" panose="02000603020000020003" pitchFamily="2" charset="0"/>
              </a:rPr>
              <a:t>A </a:t>
            </a:r>
            <a:r>
              <a:rPr lang="en-GB" dirty="0">
                <a:latin typeface="SassoonCRInfantMedium" panose="02000603020000020003" pitchFamily="2" charset="0"/>
              </a:rPr>
              <a:t>p</a:t>
            </a:r>
            <a:r>
              <a:rPr lang="en-GB" dirty="0" smtClean="0">
                <a:latin typeface="SassoonCRInfantMedium" panose="02000603020000020003" pitchFamily="2" charset="0"/>
              </a:rPr>
              <a:t>rayer to end our day</a:t>
            </a:r>
            <a:endParaRPr lang="en-GB" dirty="0">
              <a:latin typeface="SassoonCRInfantMedium" panose="02000603020000020003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1772816"/>
            <a:ext cx="6196405" cy="395025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 smtClean="0">
              <a:latin typeface="SassoonCRInfantMedium" panose="02000603020000020003" pitchFamily="2" charset="0"/>
            </a:endParaRPr>
          </a:p>
          <a:p>
            <a:r>
              <a:rPr lang="en-GB" dirty="0" smtClean="0">
                <a:latin typeface="SassoonCRInfantMedium" panose="02000603020000020003" pitchFamily="2" charset="0"/>
              </a:rPr>
              <a:t>Take a few moments to say a short prayer. You might like to dedicate your prayer to </a:t>
            </a:r>
            <a:r>
              <a:rPr lang="en-GB" dirty="0">
                <a:latin typeface="SassoonCRInfantMedium" panose="02000603020000020003" pitchFamily="2" charset="0"/>
              </a:rPr>
              <a:t>s</a:t>
            </a:r>
            <a:r>
              <a:rPr lang="en-GB" dirty="0" smtClean="0">
                <a:latin typeface="SassoonCRInfantMedium" panose="02000603020000020003" pitchFamily="2" charset="0"/>
              </a:rPr>
              <a:t>omeone in your family who is unwell or who just needs your prayers. </a:t>
            </a:r>
            <a:endParaRPr lang="en-GB" dirty="0" smtClean="0"/>
          </a:p>
          <a:p>
            <a:pPr marL="0" indent="0">
              <a:buNone/>
            </a:pPr>
            <a:endParaRPr lang="en-GB" dirty="0" smtClean="0">
              <a:solidFill>
                <a:srgbClr val="00B050"/>
              </a:solidFill>
            </a:endParaRPr>
          </a:p>
          <a:p>
            <a:endParaRPr lang="en-GB" dirty="0" smtClean="0">
              <a:solidFill>
                <a:srgbClr val="00B050"/>
              </a:solidFill>
            </a:endParaRPr>
          </a:p>
          <a:p>
            <a:endParaRPr lang="en-GB" dirty="0">
              <a:solidFill>
                <a:srgbClr val="00B050"/>
              </a:solidFill>
            </a:endParaRPr>
          </a:p>
          <a:p>
            <a:endParaRPr lang="en-GB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00B050"/>
              </a:solidFill>
            </a:endParaRPr>
          </a:p>
        </p:txBody>
      </p:sp>
      <p:pic>
        <p:nvPicPr>
          <p:cNvPr id="4098" name="Picture 2" descr="C:\Users\marianne.docherty\AppData\Local\Microsoft\Windows\INetCache\IE\329LSYY7\pray2babout2beverything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4124" y="4077072"/>
            <a:ext cx="1523040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74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70C0"/>
                </a:solidFill>
                <a:latin typeface="SassoonCRInfantMedium" panose="02000603020000020003" pitchFamily="2" charset="0"/>
              </a:rPr>
              <a:t>Well done!</a:t>
            </a:r>
            <a:endParaRPr lang="en-GB" dirty="0">
              <a:solidFill>
                <a:srgbClr val="0070C0"/>
              </a:solidFill>
              <a:latin typeface="SassoonCRInfantMedium" panose="02000603020000020003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SassoonCRInfantMedium" panose="02000603020000020003" pitchFamily="2" charset="0"/>
              </a:rPr>
              <a:t>Well done for working hard today</a:t>
            </a:r>
            <a:r>
              <a:rPr lang="en-GB" dirty="0" smtClean="0"/>
              <a:t>!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3075" name="Picture 3" descr="C:\Users\marianne.docherty\AppData\Local\Microsoft\Windows\INetCache\IE\329LSYY7\10001362-smiling-star-showing-thumbs-up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780928"/>
            <a:ext cx="5831632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993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SassoonCRInfantMedium" panose="02000603020000020003" pitchFamily="2" charset="0"/>
              </a:rPr>
              <a:t>Today’s Timetable</a:t>
            </a:r>
            <a:endParaRPr lang="en-GB" dirty="0">
              <a:latin typeface="SassoonCRInfantMedium" panose="02000603020000020003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Morning Exercise</a:t>
            </a:r>
          </a:p>
          <a:p>
            <a:r>
              <a:rPr lang="en-GB" dirty="0" smtClean="0"/>
              <a:t>French</a:t>
            </a:r>
          </a:p>
          <a:p>
            <a:r>
              <a:rPr lang="en-GB" dirty="0" smtClean="0"/>
              <a:t>Morning Starter</a:t>
            </a:r>
          </a:p>
          <a:p>
            <a:r>
              <a:rPr lang="en-GB" dirty="0" smtClean="0"/>
              <a:t>Maths Lesson</a:t>
            </a:r>
          </a:p>
          <a:p>
            <a:r>
              <a:rPr lang="en-GB" dirty="0" smtClean="0"/>
              <a:t>Grammar</a:t>
            </a:r>
          </a:p>
          <a:p>
            <a:r>
              <a:rPr lang="en-GB" dirty="0" smtClean="0"/>
              <a:t>Literacy</a:t>
            </a:r>
          </a:p>
          <a:p>
            <a:r>
              <a:rPr lang="en-GB" dirty="0" smtClean="0"/>
              <a:t>R.E.</a:t>
            </a:r>
          </a:p>
          <a:p>
            <a:r>
              <a:rPr lang="en-GB" dirty="0" smtClean="0"/>
              <a:t>P.E.</a:t>
            </a:r>
          </a:p>
          <a:p>
            <a:r>
              <a:rPr lang="en-GB" dirty="0" smtClean="0"/>
              <a:t>Prayer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412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SassoonCRInfantMedium" panose="02000603020000020003" pitchFamily="2" charset="0"/>
              </a:rPr>
              <a:t>Daily Exercise </a:t>
            </a:r>
            <a:endParaRPr lang="en-GB" dirty="0">
              <a:latin typeface="SassoonCRInfantMedium" panose="02000603020000020003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>
                <a:latin typeface="SassoonCRInfantMedium" panose="02000603020000020003" pitchFamily="2" charset="0"/>
              </a:rPr>
              <a:t>Try to do some form of exercise to start the day. This could be a walk or run with a family member or a workout in the house. Check with your parents that it is ok for you to do this.</a:t>
            </a:r>
          </a:p>
          <a:p>
            <a:r>
              <a:rPr lang="en-GB" dirty="0" smtClean="0">
                <a:latin typeface="SassoonCRInfantMedium" panose="02000603020000020003" pitchFamily="2" charset="0"/>
              </a:rPr>
              <a:t>Why not try disco </a:t>
            </a:r>
            <a:r>
              <a:rPr lang="en-GB" dirty="0" err="1" smtClean="0">
                <a:latin typeface="SassoonCRInfantMedium" panose="02000603020000020003" pitchFamily="2" charset="0"/>
              </a:rPr>
              <a:t>en</a:t>
            </a:r>
            <a:r>
              <a:rPr lang="en-GB" dirty="0" smtClean="0">
                <a:latin typeface="SassoonCRInfantMedium" panose="02000603020000020003" pitchFamily="2" charset="0"/>
              </a:rPr>
              <a:t> </a:t>
            </a:r>
            <a:r>
              <a:rPr lang="en-GB" dirty="0" err="1" smtClean="0">
                <a:latin typeface="SassoonCRInfantMedium" panose="02000603020000020003" pitchFamily="2" charset="0"/>
              </a:rPr>
              <a:t>francais</a:t>
            </a:r>
            <a:r>
              <a:rPr lang="en-GB" dirty="0" smtClean="0">
                <a:latin typeface="SassoonCRInfantMedium" panose="02000603020000020003" pitchFamily="2" charset="0"/>
              </a:rPr>
              <a:t>:-</a:t>
            </a:r>
          </a:p>
          <a:p>
            <a:pPr marL="0" indent="0">
              <a:buNone/>
            </a:pPr>
            <a:r>
              <a:rPr lang="en-GB" dirty="0">
                <a:hlinkClick r:id="rId3"/>
              </a:rPr>
              <a:t>https://www.youtube.com/watch?v=KVhfIgghOPw</a:t>
            </a:r>
            <a:endParaRPr lang="en-GB" dirty="0" smtClean="0">
              <a:latin typeface="SassoonCRInfantMedium" panose="02000603020000020003" pitchFamily="2" charset="0"/>
            </a:endParaRPr>
          </a:p>
          <a:p>
            <a:pPr marL="0" indent="0">
              <a:buNone/>
            </a:pPr>
            <a:endParaRPr lang="en-GB" dirty="0" smtClean="0">
              <a:latin typeface="SassoonCRInfantMedium" panose="02000603020000020003" pitchFamily="2" charset="0"/>
            </a:endParaRPr>
          </a:p>
          <a:p>
            <a:r>
              <a:rPr lang="en-GB" dirty="0" smtClean="0">
                <a:latin typeface="SassoonCRInfantMedium" panose="02000603020000020003" pitchFamily="2" charset="0"/>
              </a:rPr>
              <a:t>Or join the Body Coach live at 9am</a:t>
            </a:r>
          </a:p>
          <a:p>
            <a:pPr marL="0" indent="0">
              <a:buNone/>
            </a:pPr>
            <a:endParaRPr lang="en-GB" dirty="0">
              <a:latin typeface="SassoonCRInfantMedium" panose="02000603020000020003" pitchFamily="2" charset="0"/>
            </a:endParaRPr>
          </a:p>
          <a:p>
            <a:endParaRPr lang="en-GB" dirty="0"/>
          </a:p>
        </p:txBody>
      </p:sp>
      <p:pic>
        <p:nvPicPr>
          <p:cNvPr id="5122" name="Picture 2" descr="C:\Users\marianne.docherty\AppData\Local\Microsoft\Windows\INetCache\IE\M1OIXKJY\treadmill[1]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764704"/>
            <a:ext cx="936104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marianne.docherty\AppData\Local\Microsoft\Windows\INetCache\IE\PD7VUD0M\stretching[1]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891654"/>
            <a:ext cx="792088" cy="826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013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SassoonCRInfantMedium" panose="02000603020000020003" pitchFamily="2" charset="0"/>
              </a:rPr>
              <a:t>A little bit of French to start the day  </a:t>
            </a:r>
            <a:endParaRPr lang="en-GB" dirty="0">
              <a:latin typeface="SassoonCRInfantMedium" panose="02000603020000020003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2119257"/>
            <a:ext cx="6196405" cy="361399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 smtClean="0">
                <a:latin typeface="SassoonCRInfantMedium" panose="02000603020000020003" pitchFamily="2" charset="0"/>
              </a:rPr>
              <a:t>Click on the link below to sing along to the weather song in French?</a:t>
            </a:r>
          </a:p>
          <a:p>
            <a:pPr marL="0" indent="0">
              <a:buNone/>
            </a:pPr>
            <a:r>
              <a:rPr lang="en-GB" dirty="0">
                <a:hlinkClick r:id="rId2"/>
              </a:rPr>
              <a:t>https://www.youtube.com/watch?v=eBvJVOuBPXI</a:t>
            </a:r>
            <a:endParaRPr lang="en-GB" dirty="0" smtClean="0">
              <a:latin typeface="SassoonCRInfantMedium" panose="02000603020000020003" pitchFamily="2" charset="0"/>
            </a:endParaRPr>
          </a:p>
          <a:p>
            <a:pPr marL="0" indent="0">
              <a:buNone/>
            </a:pPr>
            <a:r>
              <a:rPr lang="en-GB" dirty="0" smtClean="0">
                <a:latin typeface="SassoonCRInfantMedium" panose="02000603020000020003" pitchFamily="2" charset="0"/>
              </a:rPr>
              <a:t>Can you write today’s date in French?</a:t>
            </a:r>
          </a:p>
          <a:p>
            <a:pPr marL="0" indent="0">
              <a:buNone/>
            </a:pPr>
            <a:r>
              <a:rPr lang="en-GB" dirty="0" err="1" smtClean="0">
                <a:latin typeface="SassoonCRInfantMedium" panose="02000603020000020003" pitchFamily="2" charset="0"/>
              </a:rPr>
              <a:t>Quelle</a:t>
            </a:r>
            <a:r>
              <a:rPr lang="en-GB" dirty="0" smtClean="0">
                <a:latin typeface="SassoonCRInfantMedium" panose="02000603020000020003" pitchFamily="2" charset="0"/>
              </a:rPr>
              <a:t> </a:t>
            </a:r>
            <a:r>
              <a:rPr lang="en-GB" dirty="0" err="1" smtClean="0">
                <a:latin typeface="SassoonCRInfantMedium" panose="02000603020000020003" pitchFamily="2" charset="0"/>
              </a:rPr>
              <a:t>est</a:t>
            </a:r>
            <a:r>
              <a:rPr lang="en-GB" dirty="0" smtClean="0">
                <a:latin typeface="SassoonCRInfantMedium" panose="02000603020000020003" pitchFamily="2" charset="0"/>
              </a:rPr>
              <a:t> la date </a:t>
            </a:r>
            <a:r>
              <a:rPr lang="en-GB" dirty="0" err="1" smtClean="0">
                <a:latin typeface="SassoonCRInfantMedium" panose="02000603020000020003" pitchFamily="2" charset="0"/>
              </a:rPr>
              <a:t>aujourd’hui</a:t>
            </a:r>
            <a:r>
              <a:rPr lang="en-GB" dirty="0" smtClean="0">
                <a:latin typeface="SassoonCRInfantMedium" panose="02000603020000020003" pitchFamily="2" charset="0"/>
              </a:rPr>
              <a:t>?</a:t>
            </a:r>
          </a:p>
          <a:p>
            <a:pPr marL="0" indent="0">
              <a:buNone/>
            </a:pPr>
            <a:r>
              <a:rPr lang="en-GB" dirty="0" err="1" smtClean="0">
                <a:latin typeface="SassoonCRInfantMedium" panose="02000603020000020003" pitchFamily="2" charset="0"/>
              </a:rPr>
              <a:t>C’est</a:t>
            </a:r>
            <a:r>
              <a:rPr lang="en-GB" dirty="0" smtClean="0">
                <a:latin typeface="SassoonCRInfantMedium" panose="02000603020000020003" pitchFamily="2" charset="0"/>
              </a:rPr>
              <a:t>  ……………………..</a:t>
            </a:r>
          </a:p>
          <a:p>
            <a:pPr marL="0" indent="0">
              <a:buNone/>
            </a:pPr>
            <a:endParaRPr lang="en-GB" dirty="0" smtClean="0">
              <a:latin typeface="SassoonCRInfantMedium" panose="02000603020000020003" pitchFamily="2" charset="0"/>
            </a:endParaRPr>
          </a:p>
          <a:p>
            <a:pPr marL="0" indent="0">
              <a:buNone/>
            </a:pPr>
            <a:r>
              <a:rPr lang="en-GB" dirty="0" smtClean="0">
                <a:latin typeface="SassoonCRInfantMedium" panose="02000603020000020003" pitchFamily="2" charset="0"/>
              </a:rPr>
              <a:t>Can you also write today’s weather in French?</a:t>
            </a:r>
          </a:p>
          <a:p>
            <a:pPr marL="0" indent="0">
              <a:buNone/>
            </a:pPr>
            <a:r>
              <a:rPr lang="en-GB" dirty="0" err="1" smtClean="0">
                <a:latin typeface="SassoonCRInfantMedium" panose="02000603020000020003" pitchFamily="2" charset="0"/>
              </a:rPr>
              <a:t>Quel</a:t>
            </a:r>
            <a:r>
              <a:rPr lang="en-GB" dirty="0" smtClean="0">
                <a:latin typeface="SassoonCRInfantMedium" panose="02000603020000020003" pitchFamily="2" charset="0"/>
              </a:rPr>
              <a:t> temps fait-</a:t>
            </a:r>
            <a:r>
              <a:rPr lang="en-GB" dirty="0" err="1" smtClean="0">
                <a:latin typeface="SassoonCRInfantMedium" panose="02000603020000020003" pitchFamily="2" charset="0"/>
              </a:rPr>
              <a:t>il</a:t>
            </a:r>
            <a:r>
              <a:rPr lang="en-GB" dirty="0" smtClean="0">
                <a:latin typeface="SassoonCRInfantMedium" panose="02000603020000020003" pitchFamily="2" charset="0"/>
              </a:rPr>
              <a:t>?</a:t>
            </a:r>
          </a:p>
          <a:p>
            <a:pPr marL="0" indent="0">
              <a:buNone/>
            </a:pPr>
            <a:r>
              <a:rPr lang="en-GB" dirty="0" smtClean="0">
                <a:latin typeface="SassoonCRInfantMedium" panose="02000603020000020003" pitchFamily="2" charset="0"/>
              </a:rPr>
              <a:t>Il </a:t>
            </a:r>
            <a:r>
              <a:rPr lang="en-GB" dirty="0" err="1" smtClean="0">
                <a:latin typeface="SassoonCRInfantMedium" panose="02000603020000020003" pitchFamily="2" charset="0"/>
              </a:rPr>
              <a:t>pleut</a:t>
            </a:r>
            <a:r>
              <a:rPr lang="en-GB" dirty="0" smtClean="0">
                <a:latin typeface="SassoonCRInfantMedium" panose="02000603020000020003" pitchFamily="2" charset="0"/>
              </a:rPr>
              <a:t>/ Il fait beau/ Il fait </a:t>
            </a:r>
            <a:r>
              <a:rPr lang="en-GB" dirty="0" err="1" smtClean="0">
                <a:latin typeface="SassoonCRInfantMedium" panose="02000603020000020003" pitchFamily="2" charset="0"/>
              </a:rPr>
              <a:t>froid</a:t>
            </a:r>
            <a:r>
              <a:rPr lang="en-GB" dirty="0" smtClean="0">
                <a:latin typeface="SassoonCRInfantMedium" panose="02000603020000020003" pitchFamily="2" charset="0"/>
              </a:rPr>
              <a:t>/ Il y a du vent/</a:t>
            </a:r>
          </a:p>
          <a:p>
            <a:pPr marL="0" indent="0">
              <a:buNone/>
            </a:pPr>
            <a:r>
              <a:rPr lang="en-GB" dirty="0" smtClean="0">
                <a:latin typeface="SassoonCRInfantMedium" panose="02000603020000020003" pitchFamily="2" charset="0"/>
              </a:rPr>
              <a:t>Il fait </a:t>
            </a:r>
            <a:r>
              <a:rPr lang="en-GB" dirty="0" err="1" smtClean="0">
                <a:latin typeface="SassoonCRInfantMedium" panose="02000603020000020003" pitchFamily="2" charset="0"/>
              </a:rPr>
              <a:t>mauvais</a:t>
            </a:r>
            <a:r>
              <a:rPr lang="en-GB" dirty="0" smtClean="0">
                <a:latin typeface="SassoonCRInfantMedium" panose="02000603020000020003" pitchFamily="2" charset="0"/>
              </a:rPr>
              <a:t>/ Il y a des </a:t>
            </a:r>
            <a:r>
              <a:rPr lang="en-GB" dirty="0" err="1" smtClean="0">
                <a:latin typeface="SassoonCRInfantMedium" panose="02000603020000020003" pitchFamily="2" charset="0"/>
              </a:rPr>
              <a:t>nuages</a:t>
            </a:r>
            <a:r>
              <a:rPr lang="en-GB" dirty="0" smtClean="0">
                <a:latin typeface="SassoonCRInfantMedium" panose="02000603020000020003" pitchFamily="2" charset="0"/>
              </a:rPr>
              <a:t>/ Il y a du </a:t>
            </a:r>
            <a:r>
              <a:rPr lang="en-GB" dirty="0" err="1" smtClean="0">
                <a:latin typeface="SassoonCRInfantMedium" panose="02000603020000020003" pitchFamily="2" charset="0"/>
              </a:rPr>
              <a:t>soleil</a:t>
            </a:r>
            <a:endParaRPr lang="en-GB" dirty="0" smtClean="0">
              <a:latin typeface="SassoonCRInfantMedium" panose="02000603020000020003" pitchFamily="2" charset="0"/>
            </a:endParaRPr>
          </a:p>
          <a:p>
            <a:pPr marL="0" indent="0">
              <a:buNone/>
            </a:pPr>
            <a:endParaRPr lang="en-GB" dirty="0" smtClean="0">
              <a:latin typeface="SassoonCRInfantMedium" panose="02000603020000020003" pitchFamily="2" charset="0"/>
            </a:endParaRPr>
          </a:p>
          <a:p>
            <a:pPr marL="0" indent="0">
              <a:buNone/>
            </a:pPr>
            <a:endParaRPr lang="en-GB" dirty="0">
              <a:latin typeface="SassoonCRInfantMedium" panose="02000603020000020003" pitchFamily="2" charset="0"/>
            </a:endParaRPr>
          </a:p>
          <a:p>
            <a:pPr marL="0" indent="0">
              <a:buNone/>
            </a:pPr>
            <a:endParaRPr lang="en-GB" dirty="0">
              <a:latin typeface="SassoonCRInfantMedium" panose="02000603020000020003" pitchFamily="2" charset="0"/>
            </a:endParaRPr>
          </a:p>
        </p:txBody>
      </p:sp>
      <p:pic>
        <p:nvPicPr>
          <p:cNvPr id="2050" name="Picture 2" descr="C:\Users\marianne.docherty\AppData\Local\Microsoft\Windows\INetCache\IE\M1OIXKJY\french_flag[1]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412776"/>
            <a:ext cx="971600" cy="548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marianne.docherty\AppData\Local\Microsoft\Windows\INetCache\IE\M1OIXKJY\french_flag[1]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412776"/>
            <a:ext cx="971600" cy="548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308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595193"/>
          </a:xfrm>
        </p:spPr>
        <p:txBody>
          <a:bodyPr>
            <a:noAutofit/>
          </a:bodyPr>
          <a:lstStyle/>
          <a:p>
            <a:r>
              <a:rPr lang="en-GB" sz="3600" u="sng" dirty="0" smtClean="0">
                <a:latin typeface="SassoonCRInfantMedium" panose="02000603020000020003" pitchFamily="2" charset="0"/>
              </a:rPr>
              <a:t>Morning Starter</a:t>
            </a:r>
            <a:endParaRPr lang="en-GB" sz="3600" u="sng" dirty="0">
              <a:latin typeface="SassoonCRInfantMedium" panose="02000603020000020003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1196752"/>
            <a:ext cx="6196405" cy="482453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GB" sz="2800" dirty="0" smtClean="0">
              <a:latin typeface="SassoonCRInfantMedium" panose="02000603020000020003" pitchFamily="2" charset="0"/>
            </a:endParaRPr>
          </a:p>
          <a:p>
            <a:pPr marL="0" indent="0">
              <a:buNone/>
            </a:pPr>
            <a:r>
              <a:rPr lang="en-GB" sz="3100" dirty="0" smtClean="0">
                <a:latin typeface="SassoonCRInfantMedium" panose="02000603020000020003" pitchFamily="2" charset="0"/>
              </a:rPr>
              <a:t>Today, everyone’s morning starter is 15-20 minutes on </a:t>
            </a:r>
          </a:p>
          <a:p>
            <a:pPr marL="0" indent="0">
              <a:buNone/>
            </a:pPr>
            <a:endParaRPr lang="en-GB" sz="3100" dirty="0">
              <a:latin typeface="SassoonCRInfantMedium" panose="02000603020000020003" pitchFamily="2" charset="0"/>
            </a:endParaRPr>
          </a:p>
          <a:p>
            <a:pPr marL="0" indent="0">
              <a:buNone/>
            </a:pPr>
            <a:endParaRPr lang="en-GB" sz="2800" dirty="0" smtClean="0">
              <a:latin typeface="SassoonCRInfantMedium" panose="02000603020000020003" pitchFamily="2" charset="0"/>
            </a:endParaRPr>
          </a:p>
          <a:p>
            <a:pPr marL="0" indent="0">
              <a:buNone/>
            </a:pPr>
            <a:endParaRPr lang="en-GB" sz="5600" dirty="0" smtClean="0">
              <a:latin typeface="SassoonCRInfantMedium" panose="02000603020000020003" pitchFamily="2" charset="0"/>
            </a:endParaRPr>
          </a:p>
          <a:p>
            <a:pPr marL="0" indent="0">
              <a:buNone/>
            </a:pPr>
            <a:endParaRPr lang="en-GB" dirty="0" smtClean="0">
              <a:latin typeface="SassoonCRInfantMedium" panose="02000603020000020003" pitchFamily="2" charset="0"/>
            </a:endParaRPr>
          </a:p>
          <a:p>
            <a:pPr marL="0" indent="0">
              <a:buNone/>
            </a:pPr>
            <a:endParaRPr lang="en-GB" dirty="0">
              <a:latin typeface="SassoonCRInfantMedium" panose="02000603020000020003" pitchFamily="2" charset="0"/>
            </a:endParaRPr>
          </a:p>
          <a:p>
            <a:pPr marL="0" indent="0">
              <a:buNone/>
            </a:pPr>
            <a:endParaRPr lang="en-GB" dirty="0" smtClean="0">
              <a:latin typeface="SassoonCRInfantMedium" panose="02000603020000020003" pitchFamily="2" charset="0"/>
            </a:endParaRPr>
          </a:p>
          <a:p>
            <a:pPr marL="0" indent="0">
              <a:buNone/>
            </a:pPr>
            <a:r>
              <a:rPr lang="en-GB" sz="3100" dirty="0" smtClean="0">
                <a:latin typeface="SassoonCRInfantMedium" panose="02000603020000020003" pitchFamily="2" charset="0"/>
              </a:rPr>
              <a:t>If you have log-in details for IDL Maths please continue to access this as normal.</a:t>
            </a:r>
          </a:p>
          <a:p>
            <a:pPr marL="0" indent="0">
              <a:buNone/>
            </a:pPr>
            <a:endParaRPr lang="en-GB" sz="3100" dirty="0">
              <a:latin typeface="SassoonCRInfantMedium" panose="02000603020000020003" pitchFamily="2" charset="0"/>
            </a:endParaRPr>
          </a:p>
          <a:p>
            <a:pPr marL="0" indent="0">
              <a:buNone/>
            </a:pPr>
            <a:r>
              <a:rPr lang="en-GB" b="1" dirty="0" smtClean="0"/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2499958" y="2967335"/>
            <a:ext cx="414408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GB" sz="72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SassoonCRInfantMedium" panose="02000603020000020003" pitchFamily="2" charset="0"/>
              </a:rPr>
              <a:t>SUMDOG</a:t>
            </a:r>
            <a:endParaRPr lang="en-GB" sz="72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4500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1099250"/>
          </a:xfrm>
        </p:spPr>
        <p:txBody>
          <a:bodyPr/>
          <a:lstStyle/>
          <a:p>
            <a:r>
              <a:rPr lang="en-GB" dirty="0" smtClean="0">
                <a:latin typeface="SassoonCRInfantMedium" panose="02000603020000020003" pitchFamily="2" charset="0"/>
              </a:rPr>
              <a:t>Maths Lesson</a:t>
            </a:r>
            <a:endParaRPr lang="en-GB" dirty="0">
              <a:latin typeface="SassoonCRInfantMedium" panose="02000603020000020003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2060848"/>
            <a:ext cx="6196405" cy="381642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GB" sz="1400" dirty="0" smtClean="0">
              <a:latin typeface="SassoonCRInfantMedium" panose="02000603020000020003" pitchFamily="2" charset="0"/>
            </a:endParaRPr>
          </a:p>
          <a:p>
            <a:r>
              <a:rPr lang="en-GB" sz="2000" dirty="0" smtClean="0">
                <a:latin typeface="SassoonCRInfantMedium" panose="02000603020000020003" pitchFamily="2" charset="0"/>
              </a:rPr>
              <a:t>Today we are doing some Paris themed Maths questions</a:t>
            </a:r>
            <a:endParaRPr lang="en-GB" sz="2000" dirty="0" smtClean="0">
              <a:solidFill>
                <a:srgbClr val="0070C0"/>
              </a:solidFill>
              <a:latin typeface="SassoonCRInfantMedium" panose="02000603020000020003" pitchFamily="2" charset="0"/>
            </a:endParaRPr>
          </a:p>
          <a:p>
            <a:r>
              <a:rPr lang="en-GB" sz="2000" dirty="0" smtClean="0">
                <a:latin typeface="SassoonCRInfantMedium" panose="02000603020000020003" pitchFamily="2" charset="0"/>
              </a:rPr>
              <a:t>Please find your Maths task attached to the blog. </a:t>
            </a:r>
          </a:p>
          <a:p>
            <a:r>
              <a:rPr lang="en-GB" sz="2000" dirty="0" smtClean="0">
                <a:latin typeface="SassoonCRInfantMedium" panose="02000603020000020003" pitchFamily="2" charset="0"/>
              </a:rPr>
              <a:t>I have attached a task for each Maths group.</a:t>
            </a:r>
          </a:p>
          <a:p>
            <a:endParaRPr lang="en-GB" sz="2000" dirty="0">
              <a:latin typeface="SassoonCRInfantMedium" panose="02000603020000020003" pitchFamily="2" charset="0"/>
            </a:endParaRPr>
          </a:p>
          <a:p>
            <a:pPr marL="0" indent="0">
              <a:buNone/>
            </a:pPr>
            <a:r>
              <a:rPr lang="en-GB" sz="2000" dirty="0" smtClean="0">
                <a:latin typeface="SassoonCRInfantMedium" panose="02000603020000020003" pitchFamily="2" charset="0"/>
              </a:rPr>
              <a:t>                    </a:t>
            </a:r>
          </a:p>
          <a:p>
            <a:pPr marL="0" indent="0">
              <a:buNone/>
            </a:pPr>
            <a:endParaRPr lang="en-GB" sz="2000" dirty="0" smtClean="0"/>
          </a:p>
          <a:p>
            <a:endParaRPr lang="en-GB" sz="2000" dirty="0">
              <a:latin typeface="SassoonCRInfantMedium" panose="02000603020000020003" pitchFamily="2" charset="0"/>
            </a:endParaRPr>
          </a:p>
          <a:p>
            <a:pPr marL="0" indent="0">
              <a:buNone/>
            </a:pPr>
            <a:r>
              <a:rPr lang="en-GB" sz="2000" dirty="0" smtClean="0">
                <a:latin typeface="SassoonCRInfantMedium" panose="02000603020000020003" pitchFamily="2" charset="0"/>
              </a:rPr>
              <a:t>                             </a:t>
            </a:r>
            <a:endParaRPr lang="en-GB" sz="2000" dirty="0">
              <a:latin typeface="SassoonCRInfantMedium" panose="02000603020000020003" pitchFamily="2" charset="0"/>
            </a:endParaRPr>
          </a:p>
        </p:txBody>
      </p:sp>
      <p:pic>
        <p:nvPicPr>
          <p:cNvPr id="1027" name="Picture 3" descr="C:\Users\marianne.docherty\AppData\Local\Microsoft\Windows\INetCache\IE\M1OIXKJY\Amazing_'Eiffel_tower'_as_seen_from_'Seine_river_cruise_ship'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551" y="4005064"/>
            <a:ext cx="3255791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199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dirty="0" smtClean="0">
                <a:latin typeface="SassoonCRInfantMedium" panose="02000603020000020003" pitchFamily="2" charset="0"/>
              </a:rPr>
              <a:t>Grammar</a:t>
            </a:r>
            <a:endParaRPr lang="en-GB" sz="4800" dirty="0">
              <a:latin typeface="SassoonCRInfantMedium" panose="02000603020000020003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1772816"/>
            <a:ext cx="6196405" cy="4409727"/>
          </a:xfrm>
        </p:spPr>
        <p:txBody>
          <a:bodyPr/>
          <a:lstStyle/>
          <a:p>
            <a:r>
              <a:rPr lang="en-GB" sz="2000" dirty="0" smtClean="0">
                <a:latin typeface="SassoonCRInfantMedium" panose="02000603020000020003" pitchFamily="2" charset="0"/>
              </a:rPr>
              <a:t>Log in to </a:t>
            </a:r>
            <a:r>
              <a:rPr lang="en-GB" sz="2000" dirty="0" err="1" smtClean="0">
                <a:latin typeface="SassoonCRInfantMedium" panose="02000603020000020003" pitchFamily="2" charset="0"/>
              </a:rPr>
              <a:t>Sumdog</a:t>
            </a:r>
            <a:r>
              <a:rPr lang="en-GB" sz="2000" dirty="0" smtClean="0">
                <a:latin typeface="SassoonCRInfantMedium" panose="02000603020000020003" pitchFamily="2" charset="0"/>
              </a:rPr>
              <a:t> for your grammar task.</a:t>
            </a:r>
          </a:p>
          <a:p>
            <a:r>
              <a:rPr lang="en-GB" sz="2000" dirty="0" smtClean="0">
                <a:latin typeface="SassoonCRInfantMedium" panose="02000603020000020003" pitchFamily="2" charset="0"/>
              </a:rPr>
              <a:t>You will need to make sure you click on the task set for your group.</a:t>
            </a:r>
          </a:p>
          <a:p>
            <a:r>
              <a:rPr lang="en-GB" sz="2000" dirty="0" smtClean="0">
                <a:latin typeface="SassoonCRInfantMedium" panose="02000603020000020003" pitchFamily="2" charset="0"/>
              </a:rPr>
              <a:t>Group 1 – Red Group, Group 2 – Blue Group</a:t>
            </a:r>
          </a:p>
          <a:p>
            <a:pPr marL="0" indent="0">
              <a:buNone/>
            </a:pPr>
            <a:r>
              <a:rPr lang="en-GB" sz="2000" dirty="0" smtClean="0">
                <a:latin typeface="SassoonCRInfantMedium" panose="02000603020000020003" pitchFamily="2" charset="0"/>
              </a:rPr>
              <a:t>    Group 3 – Green Group</a:t>
            </a:r>
          </a:p>
          <a:p>
            <a:pPr marL="0" indent="0">
              <a:buNone/>
            </a:pPr>
            <a:r>
              <a:rPr lang="en-GB" sz="2000" dirty="0" smtClean="0">
                <a:latin typeface="SassoonCRInfantMedium" panose="02000603020000020003" pitchFamily="2" charset="0"/>
              </a:rPr>
              <a:t>This task is set for this week so you do not need to finish it today</a:t>
            </a:r>
            <a:r>
              <a:rPr lang="en-GB" dirty="0" smtClean="0"/>
              <a:t>. </a:t>
            </a:r>
            <a:r>
              <a:rPr lang="en-GB" sz="2000" dirty="0" smtClean="0">
                <a:latin typeface="SassoonCRInfantMedium" panose="02000603020000020003" pitchFamily="2" charset="0"/>
              </a:rPr>
              <a:t>Please let me know if it is too hard or too easy by posting a message on Teams. Unfortunately, I am not able to see examples </a:t>
            </a:r>
            <a:r>
              <a:rPr lang="en-GB" sz="2000" dirty="0" smtClean="0">
                <a:latin typeface="SassoonCRInfantMedium" panose="02000603020000020003" pitchFamily="2" charset="0"/>
              </a:rPr>
              <a:t>of the </a:t>
            </a:r>
            <a:r>
              <a:rPr lang="en-GB" sz="2000" dirty="0" smtClean="0">
                <a:latin typeface="SassoonCRInfantMedium" panose="02000603020000020003" pitchFamily="2" charset="0"/>
              </a:rPr>
              <a:t>questions they will ask you.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2" descr="C:\Users\marianne.docherty\AppData\Local\Microsoft\Windows\INetCache\IE\VPM0XAD3\freelance-writer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852767"/>
            <a:ext cx="2088232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350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980729"/>
            <a:ext cx="6965245" cy="648072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SassoonCRInfantMedium" panose="02000603020000020003" pitchFamily="2" charset="0"/>
              </a:rPr>
              <a:t>Literacy</a:t>
            </a:r>
            <a:endParaRPr lang="en-GB" dirty="0">
              <a:latin typeface="SassoonCRInfantMedium" panose="02000603020000020003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1844824"/>
            <a:ext cx="6196405" cy="3878245"/>
          </a:xfrm>
        </p:spPr>
        <p:txBody>
          <a:bodyPr>
            <a:normAutofit lnSpcReduction="10000"/>
          </a:bodyPr>
          <a:lstStyle/>
          <a:p>
            <a:r>
              <a:rPr lang="en-GB" sz="1600" dirty="0" smtClean="0">
                <a:latin typeface="SassoonCRInfantMedium" panose="02000603020000020003" pitchFamily="2" charset="0"/>
              </a:rPr>
              <a:t>Today, we’re going to do a reading comprehension on The Tour de France.</a:t>
            </a:r>
          </a:p>
          <a:p>
            <a:r>
              <a:rPr lang="en-GB" sz="1600" dirty="0" smtClean="0">
                <a:latin typeface="SassoonCRInfantMedium" panose="02000603020000020003" pitchFamily="2" charset="0"/>
              </a:rPr>
              <a:t>The Tour de France is a world famous cycling race which takes place every year throughout France. The final stage of the race always takes place in Paris.</a:t>
            </a:r>
          </a:p>
          <a:p>
            <a:r>
              <a:rPr lang="en-GB" sz="1600" dirty="0" smtClean="0">
                <a:latin typeface="SassoonCRInfantMedium" panose="02000603020000020003" pitchFamily="2" charset="0"/>
              </a:rPr>
              <a:t>Please find the reading comprehension attached to the blog. The answers are attached, so answer the questions first before scrolling down to the answers. There are 3 versions of the reading comprehension.</a:t>
            </a:r>
          </a:p>
          <a:p>
            <a:r>
              <a:rPr lang="en-GB" sz="1600" dirty="0" smtClean="0">
                <a:latin typeface="SassoonCRInfantMedium" panose="02000603020000020003" pitchFamily="2" charset="0"/>
              </a:rPr>
              <a:t>Red group – version 1, Blue Group – version 2, Green group – version 3</a:t>
            </a:r>
          </a:p>
          <a:p>
            <a:r>
              <a:rPr lang="en-GB" sz="1600" dirty="0" smtClean="0">
                <a:latin typeface="SassoonCRInfantMedium" panose="02000603020000020003" pitchFamily="2" charset="0"/>
              </a:rPr>
              <a:t>If </a:t>
            </a:r>
            <a:r>
              <a:rPr lang="en-GB" sz="1600" dirty="0">
                <a:latin typeface="SassoonCRInfantMedium" panose="02000603020000020003" pitchFamily="2" charset="0"/>
              </a:rPr>
              <a:t>you have log-in details for IDL please continue to do 20 – </a:t>
            </a:r>
            <a:r>
              <a:rPr lang="en-GB" sz="1600" dirty="0" smtClean="0">
                <a:latin typeface="SassoonCRInfantMedium" panose="02000603020000020003" pitchFamily="2" charset="0"/>
              </a:rPr>
              <a:t>30mins Mon-Fri.</a:t>
            </a:r>
          </a:p>
          <a:p>
            <a:r>
              <a:rPr lang="en-GB" sz="1600" dirty="0" smtClean="0">
                <a:latin typeface="SassoonCRInfantMedium" panose="02000603020000020003" pitchFamily="2" charset="0"/>
              </a:rPr>
              <a:t>If you would like to watch a clip on The Tour de France click on the link:-</a:t>
            </a:r>
            <a:r>
              <a:rPr lang="en-GB" sz="1600" dirty="0">
                <a:hlinkClick r:id="rId2"/>
              </a:rPr>
              <a:t>https://www.youtube.com/watch?v=ZacOS8NBK6U</a:t>
            </a:r>
            <a:endParaRPr lang="en-GB" sz="1600" dirty="0" smtClean="0">
              <a:latin typeface="SassoonCRInfantMedium" panose="02000603020000020003" pitchFamily="2" charset="0"/>
            </a:endParaRPr>
          </a:p>
          <a:p>
            <a:endParaRPr lang="en-GB" dirty="0">
              <a:latin typeface="SassoonCRInfantMedium" panose="02000603020000020003" pitchFamily="2" charset="0"/>
            </a:endParaRPr>
          </a:p>
          <a:p>
            <a:endParaRPr lang="en-GB" dirty="0">
              <a:latin typeface="SassoonCRInfantMedium" panose="02000603020000020003" pitchFamily="2" charset="0"/>
            </a:endParaRPr>
          </a:p>
        </p:txBody>
      </p:sp>
      <p:pic>
        <p:nvPicPr>
          <p:cNvPr id="2050" name="Picture 2" descr="C:\Users\marianne.docherty\AppData\Local\Microsoft\Windows\INetCache\IE\VPM0XAD3\rmyzwqyk-1404268554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958094"/>
            <a:ext cx="1320200" cy="810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marianne.docherty\AppData\Local\Microsoft\Windows\INetCache\IE\M1OIXKJY\Peloton_in_Paris_sirotti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148" y="958094"/>
            <a:ext cx="1404156" cy="810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338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883226"/>
          </a:xfrm>
        </p:spPr>
        <p:txBody>
          <a:bodyPr>
            <a:normAutofit/>
          </a:bodyPr>
          <a:lstStyle/>
          <a:p>
            <a:r>
              <a:rPr lang="en-GB" sz="2800" u="sng" dirty="0" smtClean="0">
                <a:solidFill>
                  <a:srgbClr val="FFC000"/>
                </a:solidFill>
                <a:latin typeface="SassoonCRInfantMedium" panose="02000603020000020003" pitchFamily="2" charset="0"/>
              </a:rPr>
              <a:t>R.E.      </a:t>
            </a:r>
            <a:endParaRPr lang="en-GB" sz="2800" u="sng" dirty="0">
              <a:solidFill>
                <a:srgbClr val="FFC000"/>
              </a:solidFill>
              <a:latin typeface="SassoonCRInfantMedium" panose="02000603020000020003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1700808"/>
            <a:ext cx="6196405" cy="4248471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1800" dirty="0" smtClean="0">
                <a:solidFill>
                  <a:srgbClr val="0070C0"/>
                </a:solidFill>
                <a:latin typeface="SassoonCRInfantMedium" panose="02000603020000020003" pitchFamily="2" charset="0"/>
              </a:rPr>
              <a:t>Today we are going to learn about Our Lady of Lourdes.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1800" dirty="0" smtClean="0">
                <a:solidFill>
                  <a:srgbClr val="0070C0"/>
                </a:solidFill>
                <a:latin typeface="SassoonCRInfantMedium" panose="02000603020000020003" pitchFamily="2" charset="0"/>
              </a:rPr>
              <a:t>Every year over 6 million people pilgrims visit the town of Lourdes in South-West France, to honour Our Lady and visit the shrine where she appeared to Bernadette.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1800" dirty="0" smtClean="0">
                <a:solidFill>
                  <a:srgbClr val="0070C0"/>
                </a:solidFill>
                <a:latin typeface="SassoonCRInfantMedium" panose="02000603020000020003" pitchFamily="2" charset="0"/>
              </a:rPr>
              <a:t>Click on the link to find out more:-</a:t>
            </a:r>
          </a:p>
          <a:p>
            <a:pPr marL="0" indent="0">
              <a:buNone/>
            </a:pPr>
            <a:r>
              <a:rPr lang="en-GB" sz="2000" dirty="0">
                <a:hlinkClick r:id="rId2"/>
              </a:rPr>
              <a:t>https://www.facebook.com/sanctafamiliamedia/videos/lourdes-a-place-of-pilgrimage-and-prayer/2191909581138144</a:t>
            </a:r>
            <a:r>
              <a:rPr lang="en-GB" dirty="0" smtClean="0">
                <a:hlinkClick r:id="rId2"/>
              </a:rPr>
              <a:t>/</a:t>
            </a:r>
            <a:endParaRPr lang="en-GB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GB" sz="1800" dirty="0" smtClean="0">
                <a:solidFill>
                  <a:srgbClr val="0070C0"/>
                </a:solidFill>
                <a:latin typeface="SassoonCRInfantMedium" panose="02000603020000020003" pitchFamily="2" charset="0"/>
              </a:rPr>
              <a:t>Your task is to make up your own prayer to Our Lady. When we pray to Our Lady we are asking her to intercede on our behalf [ she asks God for help].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1800" dirty="0" smtClean="0">
                <a:solidFill>
                  <a:srgbClr val="0070C0"/>
                </a:solidFill>
                <a:latin typeface="SassoonCRInfantMedium" panose="02000603020000020003" pitchFamily="2" charset="0"/>
              </a:rPr>
              <a:t>Your prayer can be about anything you like </a:t>
            </a:r>
            <a:r>
              <a:rPr lang="en-GB" sz="1800" dirty="0" err="1" smtClean="0">
                <a:solidFill>
                  <a:srgbClr val="0070C0"/>
                </a:solidFill>
                <a:latin typeface="SassoonCRInfantMedium" panose="02000603020000020003" pitchFamily="2" charset="0"/>
              </a:rPr>
              <a:t>eg</a:t>
            </a:r>
            <a:r>
              <a:rPr lang="en-GB" sz="1800" dirty="0" smtClean="0">
                <a:solidFill>
                  <a:srgbClr val="0070C0"/>
                </a:solidFill>
                <a:latin typeface="SassoonCRInfantMedium" panose="02000603020000020003" pitchFamily="2" charset="0"/>
              </a:rPr>
              <a:t>. you might be asking for peace in the world or an end to the corona virus or help for a family member. .</a:t>
            </a:r>
          </a:p>
          <a:p>
            <a:pPr marL="0" indent="0">
              <a:buNone/>
            </a:pPr>
            <a:endParaRPr lang="en-GB" dirty="0">
              <a:solidFill>
                <a:srgbClr val="0070C0"/>
              </a:solidFill>
              <a:latin typeface="SassoonCRInfantMedium" panose="02000603020000020003" pitchFamily="2" charset="0"/>
            </a:endParaRPr>
          </a:p>
        </p:txBody>
      </p:sp>
      <p:pic>
        <p:nvPicPr>
          <p:cNvPr id="3074" name="Picture 2" descr="C:\Users\marianne.docherty\AppData\Local\Microsoft\Windows\INetCache\IE\HP17TGP7\Notre_Dame_de_Lourdes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836712"/>
            <a:ext cx="968896" cy="797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marianne.docherty\AppData\Local\Microsoft\Windows\INetCache\IE\Y8WOJOLH\nZnfe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0832" y="797074"/>
            <a:ext cx="928752" cy="83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6265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3600</TotalTime>
  <Words>675</Words>
  <Application>Microsoft Office PowerPoint</Application>
  <PresentationFormat>On-screen Show (4:3)</PresentationFormat>
  <Paragraphs>93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Pushpin</vt:lpstr>
      <vt:lpstr>Monday 11-5-20</vt:lpstr>
      <vt:lpstr>Today’s Timetable</vt:lpstr>
      <vt:lpstr>Daily Exercise </vt:lpstr>
      <vt:lpstr>A little bit of French to start the day  </vt:lpstr>
      <vt:lpstr>Morning Starter</vt:lpstr>
      <vt:lpstr>Maths Lesson</vt:lpstr>
      <vt:lpstr>Grammar</vt:lpstr>
      <vt:lpstr>Literacy</vt:lpstr>
      <vt:lpstr>R.E.      </vt:lpstr>
      <vt:lpstr>P.E.</vt:lpstr>
      <vt:lpstr>A prayer to end our day</vt:lpstr>
      <vt:lpstr>Well done!</vt:lpstr>
    </vt:vector>
  </TitlesOfParts>
  <Company>West Lothian Council - Education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Tuesday 24-3-20</dc:title>
  <dc:creator>Marianne Docherty</dc:creator>
  <cp:lastModifiedBy>Marianne Docherty</cp:lastModifiedBy>
  <cp:revision>68</cp:revision>
  <dcterms:created xsi:type="dcterms:W3CDTF">2020-03-23T22:24:08Z</dcterms:created>
  <dcterms:modified xsi:type="dcterms:W3CDTF">2020-05-10T22:44:14Z</dcterms:modified>
</cp:coreProperties>
</file>