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69" r:id="rId4"/>
    <p:sldId id="263" r:id="rId5"/>
    <p:sldId id="268" r:id="rId6"/>
    <p:sldId id="271" r:id="rId7"/>
    <p:sldId id="258" r:id="rId8"/>
    <p:sldId id="275" r:id="rId9"/>
    <p:sldId id="276" r:id="rId10"/>
    <p:sldId id="277" r:id="rId11"/>
    <p:sldId id="272" r:id="rId12"/>
    <p:sldId id="273" r:id="rId13"/>
    <p:sldId id="279" r:id="rId14"/>
    <p:sldId id="281" r:id="rId15"/>
    <p:sldId id="28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2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-REbL2OU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roythezebra.com/reading-games/high-frequency-words-months.html" TargetMode="External"/><Relationship Id="rId4" Type="http://schemas.openxmlformats.org/officeDocument/2006/relationships/hyperlink" Target="https://www.youtube.com/watch?v=5enDRrWyXaw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games.com/sharkNumbers/mobile/index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BZH8zKpJs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dfBg1SMFz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VFa0b_IIRa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Fa0b_IIRac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JZJmNMg6E" TargetMode="External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404664"/>
            <a:ext cx="7128792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Monday 11</a:t>
            </a:r>
            <a:r>
              <a:rPr lang="en-GB" sz="4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May</a:t>
            </a:r>
            <a:endParaRPr lang="en-GB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920880" cy="5328592"/>
          </a:xfrm>
        </p:spPr>
        <p:txBody>
          <a:bodyPr>
            <a:normAutofit/>
          </a:bodyPr>
          <a:lstStyle/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26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cest</a:t>
            </a:r>
            <a:r>
              <a:rPr lang="en-GB" sz="2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L____ 11</a:t>
            </a:r>
            <a:r>
              <a:rPr lang="en-GB" sz="2600" b="1" i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M____ 2020</a:t>
            </a:r>
            <a:endParaRPr lang="en-GB" sz="26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L.I- To know the number names to 20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Watch: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 smtClean="0">
                <a:solidFill>
                  <a:schemeClr val="tx1"/>
                </a:solidFill>
                <a:hlinkClick r:id="rId2"/>
              </a:rPr>
              <a:t>www.youtube.com/watch?v=H2-REbL2OU0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are a couple of games to test what you know at the end of the video. 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1828800" y="76200"/>
            <a:ext cx="5181600" cy="6705600"/>
            <a:chOff x="1828800" y="76200"/>
            <a:chExt cx="5181600" cy="67056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3352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1828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3352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4876800" y="1600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1828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2"/>
            <p:cNvSpPr>
              <a:spLocks noChangeArrowheads="1"/>
            </p:cNvSpPr>
            <p:nvPr/>
          </p:nvSpPr>
          <p:spPr bwMode="auto">
            <a:xfrm>
              <a:off x="3352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4876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2"/>
            <p:cNvSpPr>
              <a:spLocks noChangeArrowheads="1"/>
            </p:cNvSpPr>
            <p:nvPr/>
          </p:nvSpPr>
          <p:spPr bwMode="auto">
            <a:xfrm>
              <a:off x="6400800" y="3124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1828800" y="7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3352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>
              <a:off x="4876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2"/>
            <p:cNvSpPr>
              <a:spLocks noChangeArrowheads="1"/>
            </p:cNvSpPr>
            <p:nvPr/>
          </p:nvSpPr>
          <p:spPr bwMode="auto">
            <a:xfrm>
              <a:off x="6400800" y="4648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4876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2"/>
            <p:cNvSpPr>
              <a:spLocks noChangeArrowheads="1"/>
            </p:cNvSpPr>
            <p:nvPr/>
          </p:nvSpPr>
          <p:spPr bwMode="auto">
            <a:xfrm>
              <a:off x="6400800" y="6172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780928"/>
            <a:ext cx="8562282" cy="39604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7" y="131232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587136"/>
            <a:ext cx="7398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b="1" dirty="0">
                <a:latin typeface="Comic Sans MS" panose="030F0702030302020204" pitchFamily="66" charset="0"/>
              </a:rPr>
              <a:t>To </a:t>
            </a:r>
            <a:r>
              <a:rPr lang="en-GB" sz="2400" b="1" dirty="0" smtClean="0">
                <a:latin typeface="Comic Sans MS" panose="030F0702030302020204" pitchFamily="66" charset="0"/>
              </a:rPr>
              <a:t>sequence the months of the year in the correct order .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63" y="2780928"/>
            <a:ext cx="8562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You should now have completed your Time workbook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the next couple of days  we are going to look at the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Months of the year</a:t>
            </a:r>
          </a:p>
          <a:p>
            <a:pPr marL="457200" indent="-457200" algn="ctr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Watch: </a:t>
            </a:r>
            <a:r>
              <a:rPr lang="en-GB" sz="2400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GB" sz="2400" dirty="0">
                <a:latin typeface="Comic Sans MS" panose="030F0702030302020204" pitchFamily="66" charset="0"/>
                <a:hlinkClick r:id="rId4"/>
              </a:rPr>
              <a:t>://www.youtube.com/watch?v=5enDRrWyXaw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2.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Play- Roy the Zebra- months of the year sequencing </a:t>
            </a:r>
            <a:r>
              <a:rPr lang="en-GB" sz="2400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n-GB" sz="2400" dirty="0">
                <a:latin typeface="Comic Sans MS" panose="030F0702030302020204" pitchFamily="66" charset="0"/>
                <a:hlinkClick r:id="rId5"/>
              </a:rPr>
              <a:t>://www.roythezebra.com/reading-games/high-frequency-words-months.html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3" name="Picture 2" descr="Children Teaching Clock Learning To Tell Time Magnetic Bac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0" y="16033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7237" y="3405184"/>
            <a:ext cx="9526" cy="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58713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understand the value of each digit in a number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969" y="2564904"/>
            <a:ext cx="8562282" cy="415498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Place Value Workbook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this page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ICT Games: Shark Numbers -0-1000</a:t>
            </a:r>
          </a:p>
          <a:p>
            <a:pPr algn="ctr"/>
            <a:r>
              <a:rPr lang="en-GB" sz="2400" dirty="0">
                <a:hlinkClick r:id="rId6"/>
              </a:rPr>
              <a:t>http://www.ictgames.com/sharkNumbers/mobile/index.html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C:\Users\lara.cunningham\Downloads\PHOTO-2020-04-29-12-22-5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562" r="8994" b="11718"/>
          <a:stretch/>
        </p:blipFill>
        <p:spPr bwMode="auto">
          <a:xfrm>
            <a:off x="5785242" y="2538181"/>
            <a:ext cx="2545920" cy="2955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355510" cy="21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7" y="133830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1150" y="2158208"/>
            <a:ext cx="8562282" cy="436713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66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95662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dirty="0" smtClean="0">
                <a:latin typeface="Comic Sans MS" panose="030F0702030302020204" pitchFamily="66" charset="0"/>
              </a:rPr>
              <a:t>To know and understand where my food comes from and how it gets to me. 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4" y="2162603"/>
            <a:ext cx="8562281" cy="427809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Watch: Yummy Honey </a:t>
            </a:r>
          </a:p>
          <a:p>
            <a:pPr algn="ctr"/>
            <a:endParaRPr lang="en-GB" sz="28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www.youtube.com/watch?v=UBZH8zKpJso</a:t>
            </a:r>
            <a:endParaRPr lang="en-GB" sz="2400" dirty="0" smtClean="0"/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Bees are not only essential in the production of honey, but they are essential pollinators. Bees make sure that plants are pollinated which allows them to grow.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On the next slide there is an Apple Tipping Experiment which you can take part in to help Scotland’s Rural College to study pollinators. </a:t>
            </a:r>
          </a:p>
        </p:txBody>
      </p:sp>
    </p:spTree>
    <p:extLst>
      <p:ext uri="{BB962C8B-B14F-4D97-AF65-F5344CB8AC3E}">
        <p14:creationId xmlns:p14="http://schemas.microsoft.com/office/powerpoint/2010/main" val="32854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78257" y="1257486"/>
            <a:ext cx="3471938" cy="452431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The Experiment opposite is attached to today’s blog post. 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Tweet your results to @</a:t>
            </a:r>
            <a:r>
              <a:rPr lang="en-GB" sz="2400" b="1" dirty="0" err="1" smtClean="0">
                <a:latin typeface="Comic Sans MS" panose="030F0702030302020204" pitchFamily="66" charset="0"/>
              </a:rPr>
              <a:t>LornaCTweets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a</a:t>
            </a:r>
            <a:r>
              <a:rPr lang="en-GB" sz="2400" b="1" dirty="0" smtClean="0">
                <a:latin typeface="Comic Sans MS" panose="030F0702030302020204" pitchFamily="66" charset="0"/>
              </a:rPr>
              <a:t>nd help support SRUC to study pollinators.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3" y="20553"/>
            <a:ext cx="5212707" cy="6837447"/>
          </a:xfrm>
          <a:prstGeom prst="rect">
            <a:avLst/>
          </a:prstGeom>
        </p:spPr>
      </p:pic>
      <p:pic>
        <p:nvPicPr>
          <p:cNvPr id="1026" name="Picture 2" descr="C:\Users\lara.cunningham\AppData\Local\Microsoft\Windows\INetCache\IE\L3GAG79P\590px-Twitter_bird_logo_201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77" y="2969369"/>
            <a:ext cx="1031836" cy="8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70" y="2569792"/>
            <a:ext cx="5247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1 </a:t>
            </a:r>
            <a:r>
              <a:rPr lang="en-GB" sz="2200" dirty="0" smtClean="0">
                <a:latin typeface="Comic Sans MS" panose="030F0702030302020204" pitchFamily="66" charset="0"/>
              </a:rPr>
              <a:t>– Choose 3 movies in your house that you think your family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would enjoy. 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2 </a:t>
            </a:r>
            <a:r>
              <a:rPr lang="en-GB" sz="2200" dirty="0" smtClean="0">
                <a:latin typeface="Comic Sans MS" panose="030F0702030302020204" pitchFamily="66" charset="0"/>
              </a:rPr>
              <a:t>– Create a table and complete a survey to find out the most popular movie. Make sure you ask all your family members for their opinions. 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Task 3 </a:t>
            </a:r>
            <a:r>
              <a:rPr lang="en-GB" sz="2200" dirty="0" smtClean="0">
                <a:latin typeface="Comic Sans MS" panose="030F0702030302020204" pitchFamily="66" charset="0"/>
              </a:rPr>
              <a:t>– Look at the results of the survey and the movie with the most votes is the winner.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1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1030" name="Picture 6" descr="C:\Users\jenna.mclean\Desktop\movie night 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700" b="13164"/>
          <a:stretch/>
        </p:blipFill>
        <p:spPr bwMode="auto">
          <a:xfrm rot="16200000">
            <a:off x="5640391" y="2451334"/>
            <a:ext cx="3043242" cy="39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127" y="6082409"/>
            <a:ext cx="257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Your table might look like this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7963612" y="5968185"/>
            <a:ext cx="989394" cy="6926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5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3787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jenna.mclean\Desktop\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35" y="47667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80" y="1283432"/>
            <a:ext cx="7689853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Stage 2 Phonics</a:t>
            </a: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-e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512" y="2256572"/>
            <a:ext cx="8562282" cy="4412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0305" y="2256572"/>
            <a:ext cx="826815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Get </a:t>
            </a:r>
            <a:r>
              <a:rPr lang="en-GB" sz="2000" dirty="0" err="1" smtClean="0">
                <a:latin typeface="Comic Sans MS" panose="030F0702030302020204" pitchFamily="66" charset="0"/>
              </a:rPr>
              <a:t>youself</a:t>
            </a:r>
            <a:r>
              <a:rPr lang="en-GB" sz="2000" dirty="0" smtClean="0">
                <a:latin typeface="Comic Sans MS" panose="030F0702030302020204" pitchFamily="66" charset="0"/>
              </a:rPr>
              <a:t> up and moving with Workout to the letter sounds. </a:t>
            </a:r>
          </a:p>
          <a:p>
            <a:pPr algn="ctr"/>
            <a:r>
              <a:rPr lang="en-GB" sz="2000" dirty="0">
                <a:hlinkClick r:id="rId7"/>
              </a:rPr>
              <a:t>https://</a:t>
            </a:r>
            <a:r>
              <a:rPr lang="en-GB" sz="2000" dirty="0" smtClean="0">
                <a:hlinkClick r:id="rId7"/>
              </a:rPr>
              <a:t>www.youtube.com/watch?v=VFa0b_IIRac</a:t>
            </a:r>
            <a:r>
              <a:rPr lang="en-GB" sz="2000" dirty="0" smtClean="0"/>
              <a:t>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2.  Watch Geraldine the Giraffe “u-e”</a:t>
            </a:r>
          </a:p>
          <a:p>
            <a:r>
              <a:rPr lang="en-GB" sz="2000" dirty="0">
                <a:hlinkClick r:id="rId8"/>
              </a:rPr>
              <a:t>https://www.youtube.com/watch?v=BdfBg1SMFzM</a:t>
            </a:r>
            <a:endParaRPr lang="en-GB" sz="2000" dirty="0" smtClean="0"/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3.  Read you’re u-e phoneme story and highlight the words that have the a-e sound in them. Make sure that you can read these words.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4. Use your “u-e” </a:t>
            </a:r>
            <a:r>
              <a:rPr lang="en-GB" sz="2000" dirty="0" err="1" smtClean="0">
                <a:latin typeface="Comic Sans MS" panose="030F0702030302020204" pitchFamily="66" charset="0"/>
              </a:rPr>
              <a:t>Wordmaker</a:t>
            </a:r>
            <a:r>
              <a:rPr lang="en-GB" sz="2000" dirty="0" smtClean="0">
                <a:latin typeface="Comic Sans MS" panose="030F0702030302020204" pitchFamily="66" charset="0"/>
              </a:rPr>
              <a:t> to make the following words: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June		ruler		rude 		flute		rule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Are there any other u-e words you can make? </a:t>
            </a: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52736"/>
            <a:ext cx="8634290" cy="550047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 b="1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 -I can read words containing the ‘u-e’ phoneme.</a:t>
            </a:r>
          </a:p>
          <a:p>
            <a:pPr marL="0" indent="0" algn="ctr">
              <a:buNone/>
            </a:pPr>
            <a:r>
              <a:rPr lang="en-GB" sz="20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Task:  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Roll the dice, read a word from the line of the number you rolled. First to get 4 in a row wins. </a:t>
            </a:r>
            <a:endParaRPr lang="en-GB" sz="2000" cap="non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b="1" cap="none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8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800" cap="none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6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5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cap="none" dirty="0" smtClean="0">
                <a:latin typeface="Comic Sans MS" panose="030F0702030302020204" pitchFamily="66" charset="0"/>
              </a:rPr>
              <a:t>Stage 2 Roll and Read</a:t>
            </a:r>
            <a:endParaRPr lang="en-GB" sz="4400" b="1" cap="none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204864"/>
            <a:ext cx="7479233" cy="45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340768"/>
            <a:ext cx="7686873" cy="67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latin typeface="Comic Sans MS" panose="030F0702030302020204" pitchFamily="66" charset="0"/>
              </a:rPr>
              <a:t>Stage 3 Phonics: Y phoneme 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420888"/>
            <a:ext cx="8562282" cy="4320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3114" y="2598816"/>
            <a:ext cx="85622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Get </a:t>
            </a:r>
            <a:r>
              <a:rPr lang="en-GB" sz="2400" dirty="0" err="1">
                <a:latin typeface="Comic Sans MS" panose="030F0702030302020204" pitchFamily="66" charset="0"/>
              </a:rPr>
              <a:t>youself</a:t>
            </a:r>
            <a:r>
              <a:rPr lang="en-GB" sz="2400" dirty="0">
                <a:latin typeface="Comic Sans MS" panose="030F0702030302020204" pitchFamily="66" charset="0"/>
              </a:rPr>
              <a:t> up and moving with Workout to the letter </a:t>
            </a:r>
            <a:r>
              <a:rPr lang="en-GB" sz="2400" dirty="0" smtClean="0">
                <a:latin typeface="Comic Sans MS" panose="030F0702030302020204" pitchFamily="66" charset="0"/>
              </a:rPr>
              <a:t>sounds.</a:t>
            </a:r>
          </a:p>
          <a:p>
            <a:r>
              <a:rPr lang="en-GB" sz="2400" dirty="0" smtClean="0">
                <a:hlinkClick r:id="rId6"/>
              </a:rPr>
              <a:t>https</a:t>
            </a:r>
            <a:r>
              <a:rPr lang="en-GB" sz="2400" dirty="0">
                <a:hlinkClick r:id="rId6"/>
              </a:rPr>
              <a:t>://</a:t>
            </a:r>
            <a:r>
              <a:rPr lang="en-GB" sz="2400" dirty="0" smtClean="0">
                <a:hlinkClick r:id="rId6"/>
              </a:rPr>
              <a:t>www.youtube.com/watch?v=VFa0b_IIRac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2</a:t>
            </a:r>
            <a:r>
              <a:rPr lang="en-GB" sz="2400" dirty="0" smtClean="0">
                <a:latin typeface="Comic Sans MS" panose="030F0702030302020204" pitchFamily="66" charset="0"/>
              </a:rPr>
              <a:t>.  </a:t>
            </a:r>
            <a:r>
              <a:rPr lang="en-GB" sz="2400" dirty="0">
                <a:latin typeface="Comic Sans MS" panose="030F0702030302020204" pitchFamily="66" charset="0"/>
              </a:rPr>
              <a:t>Read you’re </a:t>
            </a:r>
            <a:r>
              <a:rPr lang="en-GB" sz="2400" dirty="0" smtClean="0">
                <a:latin typeface="Comic Sans MS" panose="030F0702030302020204" pitchFamily="66" charset="0"/>
              </a:rPr>
              <a:t>“y” </a:t>
            </a:r>
            <a:r>
              <a:rPr lang="en-GB" sz="2400" dirty="0">
                <a:latin typeface="Comic Sans MS" panose="030F0702030302020204" pitchFamily="66" charset="0"/>
              </a:rPr>
              <a:t>phoneme story and highlight the words that have the a-e sound in them. Make sure that you can read these words.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4. Use your </a:t>
            </a:r>
            <a:r>
              <a:rPr lang="en-GB" sz="2400" dirty="0" smtClean="0">
                <a:latin typeface="Comic Sans MS" panose="030F0702030302020204" pitchFamily="66" charset="0"/>
              </a:rPr>
              <a:t>“</a:t>
            </a:r>
            <a:r>
              <a:rPr lang="en-GB" sz="2400" dirty="0">
                <a:latin typeface="Comic Sans MS" panose="030F0702030302020204" pitchFamily="66" charset="0"/>
              </a:rPr>
              <a:t>y</a:t>
            </a:r>
            <a:r>
              <a:rPr lang="en-GB" sz="2400" dirty="0" smtClean="0">
                <a:latin typeface="Comic Sans MS" panose="030F0702030302020204" pitchFamily="66" charset="0"/>
              </a:rPr>
              <a:t>” </a:t>
            </a:r>
            <a:r>
              <a:rPr lang="en-GB" sz="2400" dirty="0" err="1" smtClean="0">
                <a:latin typeface="Comic Sans MS" panose="030F0702030302020204" pitchFamily="66" charset="0"/>
              </a:rPr>
              <a:t>wordmaker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to make the following words: 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gym	crystal	pyramid	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rhythm	cygnet	mystery 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3094" y="1441920"/>
            <a:ext cx="8562282" cy="5299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Literacy: 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6" y="3806121"/>
            <a:ext cx="8562282" cy="14109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access the Oxford Owl website using the login.  </a:t>
            </a:r>
          </a:p>
          <a:p>
            <a:pPr marL="0" indent="0">
              <a:buNone/>
            </a:pPr>
            <a:r>
              <a:rPr lang="en-GB" sz="2000" i="1" dirty="0">
                <a:latin typeface="Comic Sans MS" panose="030F0702030302020204" pitchFamily="66" charset="0"/>
              </a:rPr>
              <a:t>Username: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r>
              <a:rPr lang="en-GB" sz="2000" dirty="0" err="1">
                <a:latin typeface="Comic Sans MS" panose="030F0702030302020204" pitchFamily="66" charset="0"/>
              </a:rPr>
              <a:t>stantsps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i="1" dirty="0">
                <a:latin typeface="Comic Sans MS" panose="030F0702030302020204" pitchFamily="66" charset="0"/>
              </a:rPr>
              <a:t>Password: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r>
              <a:rPr lang="en-GB" sz="2000" dirty="0" err="1" smtClean="0">
                <a:latin typeface="Comic Sans MS" panose="030F0702030302020204" pitchFamily="66" charset="0"/>
              </a:rPr>
              <a:t>homelearning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SassoonCRInfant" panose="02010503020300020003" pitchFamily="2" charset="0"/>
                <a:hlinkClick r:id="rId2"/>
              </a:rPr>
              <a:t>https://www.oxfordowl.co.uk/?</a:t>
            </a:r>
            <a:r>
              <a:rPr lang="en-GB" sz="2400" dirty="0" smtClean="0">
                <a:latin typeface="SassoonCRInfant" panose="02010503020300020003" pitchFamily="2" charset="0"/>
                <a:hlinkClick r:id="rId2"/>
              </a:rPr>
              <a:t>sellanguage=en&amp;mode=hub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colour band of each book on the website is on the front and back covers (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although a few have not got the colour on them, they will be the same colour banding as the other book titles next to them on the page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</a:t>
            </a:r>
            <a:r>
              <a:rPr lang="en-GB" sz="2000" b="1" dirty="0" smtClean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49556" y="836712"/>
            <a:ext cx="85622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Please choose a new book to read this week from the Oxford Owl website below. 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There will be reading activities put up tomorrow and Wednesday for you to complete using the book you choose .  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938"/>
            <a:ext cx="1373634" cy="14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7711008" cy="1368152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Story time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47" y="1912640"/>
            <a:ext cx="8071048" cy="4392488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64" y="1270952"/>
            <a:ext cx="4752528" cy="53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104" y="1772816"/>
            <a:ext cx="184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picture to listen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To use mental strategies to solve maths problems and be able to explain my strategy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2276872"/>
            <a:ext cx="8880921" cy="4320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8"/>
          <a:stretch/>
        </p:blipFill>
        <p:spPr bwMode="auto">
          <a:xfrm>
            <a:off x="709524" y="2421117"/>
            <a:ext cx="7773022" cy="40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5636" y="3692351"/>
            <a:ext cx="1682624" cy="164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644351"/>
            <a:ext cx="1557866" cy="1335314"/>
            <a:chOff x="2286000" y="2590800"/>
            <a:chExt cx="3200400" cy="2743200"/>
          </a:xfrm>
        </p:grpSpPr>
        <p:sp>
          <p:nvSpPr>
            <p:cNvPr id="9728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1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8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29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0" y="644351"/>
            <a:ext cx="1557866" cy="1335314"/>
            <a:chOff x="2286000" y="2590800"/>
            <a:chExt cx="3200400" cy="27432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05134" y="644351"/>
            <a:ext cx="1557866" cy="1335314"/>
            <a:chOff x="2286000" y="2590800"/>
            <a:chExt cx="3200400" cy="2743200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0000" y="3846286"/>
            <a:ext cx="1557866" cy="1335314"/>
            <a:chOff x="2286000" y="2590800"/>
            <a:chExt cx="3200400" cy="2743200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5134" y="3846286"/>
            <a:ext cx="1557866" cy="1335314"/>
            <a:chOff x="2286000" y="2590800"/>
            <a:chExt cx="3200400" cy="2743200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200" y="3846286"/>
            <a:ext cx="1557866" cy="1335314"/>
            <a:chOff x="2286000" y="2590800"/>
            <a:chExt cx="3200400" cy="2743200"/>
          </a:xfrm>
        </p:grpSpPr>
        <p:sp>
          <p:nvSpPr>
            <p:cNvPr id="59" name="Oval 9"/>
            <p:cNvSpPr>
              <a:spLocks noChangeArrowheads="1"/>
            </p:cNvSpPr>
            <p:nvPr/>
          </p:nvSpPr>
          <p:spPr bwMode="auto">
            <a:xfrm>
              <a:off x="35814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48768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22860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18"/>
            <p:cNvSpPr>
              <a:spLocks noChangeArrowheads="1"/>
            </p:cNvSpPr>
            <p:nvPr/>
          </p:nvSpPr>
          <p:spPr bwMode="auto">
            <a:xfrm>
              <a:off x="3581400" y="36576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35814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4876800" y="47244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2286000" y="2590800"/>
              <a:ext cx="609600" cy="609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162800" y="5687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81000" y="1121508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990600" y="1640797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3" name="Rounded Rectangle 92"/>
          <p:cNvSpPr/>
          <p:nvPr/>
        </p:nvSpPr>
        <p:spPr>
          <a:xfrm rot="2423851">
            <a:off x="4280750" y="856212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 rot="2423851">
            <a:off x="3536340" y="1111705"/>
            <a:ext cx="205273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 rot="2423851">
            <a:off x="3648495" y="1403617"/>
            <a:ext cx="1241583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886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+ 3 + 2 = 7</a:t>
            </a:r>
            <a:endParaRPr lang="en-US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381000" y="603873"/>
            <a:ext cx="1066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788935" y="1102112"/>
            <a:ext cx="1050265" cy="990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15200" y="216835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+ 4 – 1 = 7</a:t>
            </a:r>
            <a:endParaRPr lang="en-US" b="1" dirty="0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1696107" y="3846286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457200" y="4884864"/>
            <a:ext cx="296736" cy="29673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53456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– 2 = 7</a:t>
            </a:r>
            <a:endParaRPr lang="en-US" b="1" dirty="0"/>
          </a:p>
        </p:txBody>
      </p:sp>
      <p:cxnSp>
        <p:nvCxnSpPr>
          <p:cNvPr id="6" name="Straight Connector 5"/>
          <p:cNvCxnSpPr>
            <a:stCxn id="45" idx="2"/>
            <a:endCxn id="44" idx="6"/>
          </p:cNvCxnSpPr>
          <p:nvPr/>
        </p:nvCxnSpPr>
        <p:spPr>
          <a:xfrm>
            <a:off x="3810000" y="4513943"/>
            <a:ext cx="15578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43" idx="0"/>
          </p:cNvCxnSpPr>
          <p:nvPr/>
        </p:nvCxnSpPr>
        <p:spPr>
          <a:xfrm flipV="1">
            <a:off x="4588933" y="3846286"/>
            <a:ext cx="0" cy="1338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127247" y="533762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+ 2 = 7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7359307" y="3951112"/>
            <a:ext cx="778933" cy="704748"/>
            <a:chOff x="7353502" y="3957563"/>
            <a:chExt cx="778933" cy="704748"/>
          </a:xfrm>
        </p:grpSpPr>
        <p:cxnSp>
          <p:nvCxnSpPr>
            <p:cNvPr id="108" name="Straight Connector 107"/>
            <p:cNvCxnSpPr>
              <a:endCxn id="51" idx="6"/>
            </p:cNvCxnSpPr>
            <p:nvPr/>
          </p:nvCxnSpPr>
          <p:spPr>
            <a:xfrm>
              <a:off x="7391400" y="3994654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53" idx="4"/>
            </p:cNvCxnSpPr>
            <p:nvPr/>
          </p:nvCxnSpPr>
          <p:spPr>
            <a:xfrm flipV="1">
              <a:off x="7353502" y="3957563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991872" y="4474721"/>
            <a:ext cx="778933" cy="704748"/>
            <a:chOff x="7353502" y="2810935"/>
            <a:chExt cx="778933" cy="70474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7391400" y="2848026"/>
              <a:ext cx="74103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353502" y="2810935"/>
              <a:ext cx="0" cy="7047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480047" y="53376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+ 3 + 1 =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91" grpId="0" animBg="1"/>
      <p:bldP spid="92" grpId="0" animBg="1"/>
      <p:bldP spid="4" grpId="0"/>
      <p:bldP spid="93" grpId="0" animBg="1"/>
      <p:bldP spid="96" grpId="0" animBg="1"/>
      <p:bldP spid="97" grpId="0" animBg="1"/>
      <p:bldP spid="98" grpId="0"/>
      <p:bldP spid="99" grpId="0" animBg="1"/>
      <p:bldP spid="101" grpId="0" animBg="1"/>
      <p:bldP spid="102" grpId="0"/>
      <p:bldP spid="105" grpId="0" animBg="1"/>
      <p:bldP spid="106" grpId="0" animBg="1"/>
      <p:bldP spid="107" grpId="0"/>
      <p:bldP spid="100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I’ll show you a large copy of your pattern.</a:t>
            </a:r>
            <a:b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ways can you come up with you find the total number of dots?</a:t>
            </a:r>
            <a:b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Here it is!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808</TotalTime>
  <Words>674</Words>
  <Application>Microsoft Office PowerPoint</Application>
  <PresentationFormat>On-screen Show (4:3)</PresentationFormat>
  <Paragraphs>131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Monday 11th of May</vt:lpstr>
      <vt:lpstr>Literacy </vt:lpstr>
      <vt:lpstr>Stage 2 Roll and Read</vt:lpstr>
      <vt:lpstr>Literacy </vt:lpstr>
      <vt:lpstr>Literacy: Reading </vt:lpstr>
      <vt:lpstr>Story time</vt:lpstr>
      <vt:lpstr>Numeracy – Warm Up </vt:lpstr>
      <vt:lpstr>PowerPoint Presentation</vt:lpstr>
      <vt:lpstr>Now I’ll show you a large copy of your pattern.  What ways can you come up with you find the total number of dots?  Here it is!</vt:lpstr>
      <vt:lpstr>PowerPoint Presentation</vt:lpstr>
      <vt:lpstr>P2 Maths Activities </vt:lpstr>
      <vt:lpstr>P3 Numeracy Activities </vt:lpstr>
      <vt:lpstr>Health and Wellbeing </vt:lpstr>
      <vt:lpstr>PowerPoint Presentation</vt:lpstr>
      <vt:lpstr>PowerPoint Presentation</vt:lpstr>
      <vt:lpstr>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84</cp:revision>
  <dcterms:created xsi:type="dcterms:W3CDTF">2020-03-21T18:06:53Z</dcterms:created>
  <dcterms:modified xsi:type="dcterms:W3CDTF">2020-05-10T18:14:21Z</dcterms:modified>
</cp:coreProperties>
</file>