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2"/>
  </p:notesMasterIdLst>
  <p:sldIdLst>
    <p:sldId id="256" r:id="rId2"/>
    <p:sldId id="261" r:id="rId3"/>
    <p:sldId id="281" r:id="rId4"/>
    <p:sldId id="276" r:id="rId5"/>
    <p:sldId id="289" r:id="rId6"/>
    <p:sldId id="290" r:id="rId7"/>
    <p:sldId id="282" r:id="rId8"/>
    <p:sldId id="291" r:id="rId9"/>
    <p:sldId id="292"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07/05/2020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2</a:t>
            </a:fld>
            <a:endParaRPr lang="en-GB"/>
          </a:p>
        </p:txBody>
      </p:sp>
    </p:spTree>
    <p:extLst>
      <p:ext uri="{BB962C8B-B14F-4D97-AF65-F5344CB8AC3E}">
        <p14:creationId xmlns:p14="http://schemas.microsoft.com/office/powerpoint/2010/main" val="333807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524FD3-DA4C-4A0E-81F8-6ECB430FA298}" type="datetimeFigureOut">
              <a:rPr lang="en-GB" smtClean="0"/>
              <a:t>07/05/2020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524FD3-DA4C-4A0E-81F8-6ECB430FA298}" type="datetimeFigureOut">
              <a:rPr lang="en-GB" smtClean="0"/>
              <a:t>07/05/2020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524FD3-DA4C-4A0E-81F8-6ECB430FA298}" type="datetimeFigureOut">
              <a:rPr lang="en-GB" smtClean="0"/>
              <a:t>07/05/2020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524FD3-DA4C-4A0E-81F8-6ECB430FA298}" type="datetimeFigureOut">
              <a:rPr lang="en-GB" smtClean="0"/>
              <a:t>07/05/2020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743A06-F6AF-4C0E-8F0E-DA186D2E19F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524FD3-DA4C-4A0E-81F8-6ECB430FA298}" type="datetimeFigureOut">
              <a:rPr lang="en-GB" smtClean="0"/>
              <a:t>07/05/2020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7_u2SigckNQ"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youtube.com/playlist?list=PLyCLoPd4VxBvQafyve889qVcPxYEjdSTl"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hyperlink" Target="https://blogs.glowscotland.org.uk/wl/public/stanthonypsblog/uploads/sites/2943/2020/05/07051059/Chapter-1-Visualiser.pdf" TargetMode="External"/><Relationship Id="rId3" Type="http://schemas.microsoft.com/office/2007/relationships/hdphoto" Target="../media/hdphoto3.wdp"/><Relationship Id="rId7" Type="http://schemas.openxmlformats.org/officeDocument/2006/relationships/hyperlink" Target="https://blogs.glowscotland.org.uk/wl/public/stanthonypsblog/uploads/sites/2943/2020/05/07050943/Chapter-10-Visualiser.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blogs.glowscotland.org.uk/wl/public/stanthonypsblog/uploads/sites/2943/2020/05/07050836/Hedgehog-hotel.pdf" TargetMode="Externa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www.bbc.co.uk/bitesize/topics/z2yycdm/articles/zty8xf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gif"/><Relationship Id="rId5" Type="http://schemas.microsoft.com/office/2007/relationships/hdphoto" Target="../media/hdphoto4.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4.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484784"/>
            <a:ext cx="8144073" cy="295232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normAutofit fontScale="90000"/>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dirty="0" smtClean="0">
                <a:latin typeface="Comic Sans MS" panose="030F0702030302020204" pitchFamily="66" charset="0"/>
              </a:rPr>
              <a:t>Thursday 07</a:t>
            </a:r>
            <a:r>
              <a:rPr lang="en-GB" baseline="30000" dirty="0" smtClean="0">
                <a:latin typeface="Comic Sans MS" panose="030F0702030302020204" pitchFamily="66" charset="0"/>
              </a:rPr>
              <a:t>th</a:t>
            </a:r>
            <a:r>
              <a:rPr lang="en-GB" b="1" dirty="0" smtClean="0">
                <a:latin typeface="Comic Sans MS" panose="030F0702030302020204" pitchFamily="66" charset="0"/>
              </a:rPr>
              <a:t> April</a:t>
            </a: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smtClean="0">
                <a:latin typeface="Comic Sans MS" panose="030F0702030302020204" pitchFamily="66" charset="0"/>
              </a:rPr>
              <a:t>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lstStyle/>
          <a:p>
            <a:pPr algn="ctr"/>
            <a:r>
              <a:rPr lang="en-GB" sz="3200" b="1" dirty="0" smtClean="0">
                <a:latin typeface="Comic Sans MS" panose="030F0702030302020204" pitchFamily="66" charset="0"/>
              </a:rPr>
              <a:t>Good Morning Primary 4!</a:t>
            </a:r>
          </a:p>
          <a:p>
            <a:pPr algn="ctr"/>
            <a:r>
              <a:rPr lang="en-GB" sz="2800" dirty="0" smtClean="0">
                <a:latin typeface="Comic Sans MS" panose="030F0702030302020204" pitchFamily="66" charset="0"/>
              </a:rPr>
              <a:t>French: </a:t>
            </a:r>
            <a:r>
              <a:rPr lang="en-GB" sz="2800" b="1" dirty="0" smtClean="0">
                <a:latin typeface="Comic Sans MS" panose="030F0702030302020204" pitchFamily="66" charset="0"/>
              </a:rPr>
              <a:t>Bonjour la class!  Ca </a:t>
            </a:r>
            <a:r>
              <a:rPr lang="en-GB" sz="2800" b="1" dirty="0" err="1" smtClean="0">
                <a:latin typeface="Comic Sans MS" panose="030F0702030302020204" pitchFamily="66" charset="0"/>
              </a:rPr>
              <a:t>Va</a:t>
            </a:r>
            <a:r>
              <a:rPr lang="en-GB" sz="2800" b="1" dirty="0" smtClean="0">
                <a:latin typeface="Comic Sans MS" panose="030F0702030302020204" pitchFamily="66" charset="0"/>
              </a:rPr>
              <a:t>?</a:t>
            </a:r>
            <a:endParaRPr lang="en-GB" b="1" dirty="0" smtClean="0">
              <a:latin typeface="Comic Sans MS" panose="030F0702030302020204" pitchFamily="66" charset="0"/>
            </a:endParaRPr>
          </a:p>
          <a:p>
            <a:pPr algn="ctr"/>
            <a:endParaRPr lang="en-GB" sz="1050" b="1" dirty="0">
              <a:latin typeface="Comic Sans MS" panose="030F0702030302020204" pitchFamily="66" charset="0"/>
            </a:endParaRPr>
          </a:p>
          <a:p>
            <a:pPr algn="ctr"/>
            <a:r>
              <a:rPr lang="en-GB" sz="2400" b="1" dirty="0" err="1" smtClean="0">
                <a:latin typeface="Comic Sans MS" panose="030F0702030302020204" pitchFamily="66" charset="0"/>
              </a:rPr>
              <a:t>Quelle</a:t>
            </a:r>
            <a:r>
              <a:rPr lang="en-GB" sz="2400" b="1" dirty="0" smtClean="0">
                <a:latin typeface="Comic Sans MS" panose="030F0702030302020204" pitchFamily="66" charset="0"/>
              </a:rPr>
              <a:t> </a:t>
            </a:r>
            <a:r>
              <a:rPr lang="en-GB" sz="2400" b="1" dirty="0" err="1" smtClean="0">
                <a:latin typeface="Comic Sans MS" panose="030F0702030302020204" pitchFamily="66" charset="0"/>
              </a:rPr>
              <a:t>est</a:t>
            </a:r>
            <a:r>
              <a:rPr lang="en-GB" sz="2400" b="1" dirty="0" smtClean="0">
                <a:latin typeface="Comic Sans MS" panose="030F0702030302020204" pitchFamily="66" charset="0"/>
              </a:rPr>
              <a:t> la date </a:t>
            </a:r>
            <a:r>
              <a:rPr lang="en-GB" sz="2400" b="1" dirty="0" err="1" smtClean="0">
                <a:latin typeface="Comic Sans MS" panose="030F0702030302020204" pitchFamily="66" charset="0"/>
              </a:rPr>
              <a:t>aujourd’hui</a:t>
            </a:r>
            <a:r>
              <a:rPr lang="en-GB" sz="2400" b="1" dirty="0" smtClean="0">
                <a:latin typeface="Comic Sans MS" panose="030F0702030302020204" pitchFamily="66" charset="0"/>
              </a:rPr>
              <a:t>? </a:t>
            </a:r>
          </a:p>
          <a:p>
            <a:pPr algn="ctr"/>
            <a:r>
              <a:rPr lang="en-GB" sz="2400" b="1" dirty="0" err="1" smtClean="0">
                <a:solidFill>
                  <a:schemeClr val="bg2">
                    <a:lumMod val="50000"/>
                  </a:schemeClr>
                </a:solidFill>
                <a:latin typeface="Comic Sans MS" panose="030F0702030302020204" pitchFamily="66" charset="0"/>
              </a:rPr>
              <a:t>Aujourd’hui</a:t>
            </a:r>
            <a:r>
              <a:rPr lang="en-GB" sz="2400" b="1" dirty="0" smtClean="0">
                <a:solidFill>
                  <a:schemeClr val="bg2">
                    <a:lumMod val="50000"/>
                  </a:schemeClr>
                </a:solidFill>
                <a:latin typeface="Comic Sans MS" panose="030F0702030302020204" pitchFamily="66" charset="0"/>
              </a:rPr>
              <a:t> </a:t>
            </a:r>
            <a:r>
              <a:rPr lang="en-GB" sz="2400" b="1" dirty="0" err="1" smtClean="0">
                <a:solidFill>
                  <a:schemeClr val="bg2">
                    <a:lumMod val="50000"/>
                  </a:schemeClr>
                </a:solidFill>
                <a:latin typeface="Comic Sans MS" panose="030F0702030302020204" pitchFamily="66" charset="0"/>
              </a:rPr>
              <a:t>cest</a:t>
            </a:r>
            <a:r>
              <a:rPr lang="en-GB" sz="2400" b="1" dirty="0">
                <a:solidFill>
                  <a:schemeClr val="bg2">
                    <a:lumMod val="50000"/>
                  </a:schemeClr>
                </a:solidFill>
                <a:latin typeface="Comic Sans MS" panose="030F0702030302020204" pitchFamily="66" charset="0"/>
              </a:rPr>
              <a:t> </a:t>
            </a:r>
            <a:r>
              <a:rPr lang="en-GB" sz="2400" b="1" dirty="0" err="1" smtClean="0">
                <a:solidFill>
                  <a:schemeClr val="bg2">
                    <a:lumMod val="50000"/>
                  </a:schemeClr>
                </a:solidFill>
                <a:latin typeface="Comic Sans MS" panose="030F0702030302020204" pitchFamily="66" charset="0"/>
              </a:rPr>
              <a:t>Jeudi</a:t>
            </a:r>
            <a:r>
              <a:rPr lang="en-GB" sz="2400" b="1" dirty="0" smtClean="0">
                <a:solidFill>
                  <a:schemeClr val="bg2">
                    <a:lumMod val="50000"/>
                  </a:schemeClr>
                </a:solidFill>
                <a:latin typeface="Comic Sans MS" panose="030F0702030302020204" pitchFamily="66" charset="0"/>
              </a:rPr>
              <a:t> 07</a:t>
            </a:r>
            <a:r>
              <a:rPr lang="en-GB" sz="2400" b="1" baseline="30000" dirty="0" smtClean="0">
                <a:solidFill>
                  <a:schemeClr val="bg2">
                    <a:lumMod val="50000"/>
                  </a:schemeClr>
                </a:solidFill>
                <a:latin typeface="Comic Sans MS" panose="030F0702030302020204" pitchFamily="66" charset="0"/>
              </a:rPr>
              <a:t>th</a:t>
            </a:r>
            <a:r>
              <a:rPr lang="en-GB" sz="2400" b="1" dirty="0" smtClean="0">
                <a:solidFill>
                  <a:schemeClr val="bg2">
                    <a:lumMod val="50000"/>
                  </a:schemeClr>
                </a:solidFill>
                <a:latin typeface="Comic Sans MS" panose="030F0702030302020204" pitchFamily="66" charset="0"/>
              </a:rPr>
              <a:t> Mai 2020</a:t>
            </a:r>
          </a:p>
          <a:p>
            <a:pPr algn="ctr"/>
            <a:r>
              <a:rPr lang="en-GB" sz="2400" dirty="0" smtClean="0">
                <a:latin typeface="Comic Sans MS" panose="030F0702030302020204" pitchFamily="66" charset="0"/>
              </a:rPr>
              <a:t>Now watch the months of the year song in French :</a:t>
            </a:r>
          </a:p>
          <a:p>
            <a:pPr algn="ctr"/>
            <a:r>
              <a:rPr lang="en-GB" sz="2400" dirty="0">
                <a:solidFill>
                  <a:schemeClr val="tx1"/>
                </a:solidFill>
                <a:hlinkClick r:id="rId2"/>
              </a:rPr>
              <a:t>https://</a:t>
            </a:r>
            <a:r>
              <a:rPr lang="en-GB" sz="2400" dirty="0">
                <a:solidFill>
                  <a:sysClr val="windowText" lastClr="000000"/>
                </a:solidFill>
                <a:hlinkClick r:id="rId2"/>
              </a:rPr>
              <a:t>www.youtube.com/watch?v=7_u2SigckNQ</a:t>
            </a:r>
            <a:endParaRPr lang="en-GB" sz="2400" dirty="0" smtClean="0">
              <a:solidFill>
                <a:sysClr val="windowText" lastClr="000000"/>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3231662" y="4368514"/>
            <a:ext cx="2608665" cy="255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3687080"/>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Feel free to leave comments / questions on Teams throughout the day and I will try my best to get back to you.</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your day, Primary 4!</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9" y="312737"/>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07975" y="2646204"/>
            <a:ext cx="8562282" cy="402315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4511" y="1332071"/>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1332071"/>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We are learning to move our body well, exploring how to manage and control it, finding out how to use and share space. </a:t>
            </a:r>
            <a:endParaRPr lang="en-GB" sz="2400" b="1" dirty="0">
              <a:latin typeface="Comic Sans MS" panose="030F0702030302020204" pitchFamily="66" charset="0"/>
            </a:endParaRPr>
          </a:p>
        </p:txBody>
      </p:sp>
      <p:sp>
        <p:nvSpPr>
          <p:cNvPr id="2" name="TextBox 1"/>
          <p:cNvSpPr txBox="1"/>
          <p:nvPr/>
        </p:nvSpPr>
        <p:spPr>
          <a:xfrm>
            <a:off x="612776" y="2780928"/>
            <a:ext cx="8038312" cy="2246769"/>
          </a:xfrm>
          <a:prstGeom prst="rect">
            <a:avLst/>
          </a:prstGeom>
          <a:noFill/>
        </p:spPr>
        <p:txBody>
          <a:bodyPr wrap="square" rtlCol="0">
            <a:spAutoFit/>
          </a:bodyPr>
          <a:lstStyle/>
          <a:p>
            <a:pPr algn="ctr"/>
            <a:r>
              <a:rPr lang="en-GB" sz="2400" b="1" dirty="0" smtClean="0">
                <a:latin typeface="Comic Sans MS" panose="030F0702030302020204" pitchFamily="66" charset="0"/>
              </a:rPr>
              <a:t>P.E with Joe- Thursday 07</a:t>
            </a:r>
            <a:r>
              <a:rPr lang="en-GB" sz="2400" b="1" baseline="30000" dirty="0" smtClean="0">
                <a:latin typeface="Comic Sans MS" panose="030F0702030302020204" pitchFamily="66" charset="0"/>
              </a:rPr>
              <a:t>th</a:t>
            </a:r>
            <a:r>
              <a:rPr lang="en-GB" sz="2400" b="1" dirty="0" smtClean="0">
                <a:latin typeface="Comic Sans MS" panose="030F0702030302020204" pitchFamily="66" charset="0"/>
              </a:rPr>
              <a:t> May Video </a:t>
            </a:r>
          </a:p>
          <a:p>
            <a:pPr algn="ctr"/>
            <a:r>
              <a:rPr lang="en-GB" dirty="0" smtClean="0">
                <a:latin typeface="Comic Sans MS" panose="030F0702030302020204" pitchFamily="66" charset="0"/>
              </a:rPr>
              <a:t>(he is nearly as fun as Mr Martin, not quite, but nearly)</a:t>
            </a:r>
          </a:p>
          <a:p>
            <a:pPr algn="ctr"/>
            <a:endParaRPr lang="en-GB" dirty="0">
              <a:latin typeface="Comic Sans MS" panose="030F0702030302020204" pitchFamily="66" charset="0"/>
            </a:endParaRPr>
          </a:p>
          <a:p>
            <a:pPr algn="ctr"/>
            <a:r>
              <a:rPr lang="en-GB" sz="2000" dirty="0">
                <a:hlinkClick r:id="rId5"/>
              </a:rPr>
              <a:t>https://www.youtube.com/playlist?list=PLyCLoPd4VxBvQafyve889qVcPxYEjdSTl</a:t>
            </a:r>
            <a:endParaRPr lang="en-GB" sz="2000" b="1" dirty="0" smtClean="0">
              <a:latin typeface="Comic Sans MS" panose="030F0702030302020204" pitchFamily="66" charset="0"/>
            </a:endParaRPr>
          </a:p>
          <a:p>
            <a:pPr algn="ctr"/>
            <a:endParaRPr lang="en-GB" sz="2000" b="1" dirty="0">
              <a:latin typeface="Comic Sans MS" panose="030F0702030302020204" pitchFamily="66" charset="0"/>
            </a:endParaRPr>
          </a:p>
          <a:p>
            <a:pPr algn="ctr"/>
            <a:endParaRPr lang="en-GB" sz="2000" b="1" dirty="0">
              <a:latin typeface="Comic Sans MS" panose="030F0702030302020204" pitchFamily="66"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4365104"/>
            <a:ext cx="3816424" cy="2193421"/>
          </a:xfrm>
          <a:prstGeom prst="rect">
            <a:avLst/>
          </a:prstGeom>
        </p:spPr>
      </p:pic>
    </p:spTree>
    <p:extLst>
      <p:ext uri="{BB962C8B-B14F-4D97-AF65-F5344CB8AC3E}">
        <p14:creationId xmlns:p14="http://schemas.microsoft.com/office/powerpoint/2010/main" val="190724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78184"/>
            <a:ext cx="7125113" cy="595981"/>
          </a:xfrm>
        </p:spPr>
        <p:txBody>
          <a:bodyPr>
            <a:noAutofit/>
          </a:bodyPr>
          <a:lstStyle/>
          <a:p>
            <a:pPr algn="ctr"/>
            <a:r>
              <a:rPr lang="en-GB" sz="4400" b="1" u="sng" dirty="0" smtClean="0">
                <a:latin typeface="Comic Sans MS" panose="030F0702030302020204" pitchFamily="66" charset="0"/>
              </a:rPr>
              <a:t>Reading </a:t>
            </a:r>
            <a:endParaRPr lang="en-GB" sz="44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175974" y="937470"/>
            <a:ext cx="8716505" cy="5544616"/>
          </a:xfrm>
          <a:prstGeom prst="rect">
            <a:avLst/>
          </a:prstGeom>
          <a:solidFill>
            <a:schemeClr val="accent2">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917575" y="983763"/>
            <a:ext cx="7623249" cy="1938992"/>
          </a:xfrm>
          <a:prstGeom prst="rect">
            <a:avLst/>
          </a:prstGeom>
          <a:noFill/>
        </p:spPr>
        <p:txBody>
          <a:bodyPr wrap="square" rtlCol="0">
            <a:spAutoFit/>
          </a:bodyPr>
          <a:lstStyle/>
          <a:p>
            <a:pPr algn="ctr"/>
            <a:r>
              <a:rPr lang="en-GB" sz="2400" b="1" u="sng" dirty="0" smtClean="0">
                <a:latin typeface="Comic Sans MS" panose="030F0702030302020204" pitchFamily="66" charset="0"/>
              </a:rPr>
              <a:t>L.I I am using different reading strategies to help me understand my book</a:t>
            </a:r>
          </a:p>
          <a:p>
            <a:endParaRPr lang="en-GB" sz="2400" dirty="0" smtClean="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a:p>
            <a:pPr marL="457200" indent="-457200">
              <a:buFont typeface="+mj-lt"/>
              <a:buAutoNum type="arabicPeriod"/>
            </a:pPr>
            <a:endParaRPr lang="en-GB" sz="2400"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908720"/>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0375" y="2276872"/>
            <a:ext cx="8216081" cy="3539430"/>
          </a:xfrm>
          <a:prstGeom prst="rect">
            <a:avLst/>
          </a:prstGeom>
        </p:spPr>
        <p:txBody>
          <a:bodyPr wrap="square">
            <a:spAutoFit/>
          </a:bodyPr>
          <a:lstStyle/>
          <a:p>
            <a:pPr fontAlgn="base"/>
            <a:r>
              <a:rPr lang="en-GB" sz="2800" b="1" i="1" dirty="0"/>
              <a:t>David Walliams</a:t>
            </a:r>
            <a:r>
              <a:rPr lang="en-GB" sz="2800" b="1" dirty="0"/>
              <a:t>:</a:t>
            </a:r>
            <a:r>
              <a:rPr lang="en-GB" sz="2800" dirty="0"/>
              <a:t> </a:t>
            </a:r>
            <a:r>
              <a:rPr lang="en-GB" sz="2800" dirty="0">
                <a:hlinkClick r:id="rId6"/>
              </a:rPr>
              <a:t>Hedgehog hotel</a:t>
            </a:r>
            <a:r>
              <a:rPr lang="en-GB" sz="2800" dirty="0"/>
              <a:t> (Use your garden – if </a:t>
            </a:r>
            <a:r>
              <a:rPr lang="en-GB" sz="2800" dirty="0" smtClean="0"/>
              <a:t>you </a:t>
            </a:r>
            <a:r>
              <a:rPr lang="en-GB" sz="2800" smtClean="0"/>
              <a:t>are able to </a:t>
            </a:r>
            <a:r>
              <a:rPr lang="en-GB" sz="2800" dirty="0"/>
              <a:t>– instead of school grounds). If you don’t have an outside space, you could design a hotel on paper.</a:t>
            </a:r>
          </a:p>
          <a:p>
            <a:pPr fontAlgn="base"/>
            <a:endParaRPr lang="en-GB" sz="2800" i="1" dirty="0" smtClean="0"/>
          </a:p>
          <a:p>
            <a:pPr fontAlgn="base"/>
            <a:r>
              <a:rPr lang="en-GB" sz="2800" b="1" i="1" dirty="0" smtClean="0"/>
              <a:t>Roald </a:t>
            </a:r>
            <a:r>
              <a:rPr lang="en-GB" sz="2800" b="1" i="1" dirty="0"/>
              <a:t>Dahl:</a:t>
            </a:r>
            <a:r>
              <a:rPr lang="en-GB" sz="2800" dirty="0"/>
              <a:t> </a:t>
            </a:r>
            <a:r>
              <a:rPr lang="en-GB" sz="2800" dirty="0">
                <a:hlinkClick r:id="rId7"/>
              </a:rPr>
              <a:t>Chapter 10 – Visualiser</a:t>
            </a:r>
            <a:endParaRPr lang="en-GB" sz="2800" dirty="0"/>
          </a:p>
          <a:p>
            <a:pPr fontAlgn="base"/>
            <a:endParaRPr lang="en-GB" sz="2800" i="1" dirty="0" smtClean="0"/>
          </a:p>
          <a:p>
            <a:pPr fontAlgn="base"/>
            <a:r>
              <a:rPr lang="en-GB" sz="2800" b="1" i="1" dirty="0" smtClean="0"/>
              <a:t>Tom </a:t>
            </a:r>
            <a:r>
              <a:rPr lang="en-GB" sz="2800" b="1" i="1" dirty="0"/>
              <a:t>Fletcher</a:t>
            </a:r>
            <a:r>
              <a:rPr lang="en-GB" sz="2800" b="1" dirty="0"/>
              <a:t>:</a:t>
            </a:r>
            <a:r>
              <a:rPr lang="en-GB" sz="2800" dirty="0"/>
              <a:t> </a:t>
            </a:r>
            <a:r>
              <a:rPr lang="en-GB" sz="2800" dirty="0">
                <a:hlinkClick r:id="rId8"/>
              </a:rPr>
              <a:t>Chapter 1 – Visualiser</a:t>
            </a:r>
            <a:endParaRPr lang="en-GB" sz="2800" dirty="0"/>
          </a:p>
        </p:txBody>
      </p:sp>
    </p:spTree>
    <p:extLst>
      <p:ext uri="{BB962C8B-B14F-4D97-AF65-F5344CB8AC3E}">
        <p14:creationId xmlns:p14="http://schemas.microsoft.com/office/powerpoint/2010/main" val="735939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21557"/>
            <a:ext cx="7125113" cy="595981"/>
          </a:xfrm>
        </p:spPr>
        <p:txBody>
          <a:bodyPr>
            <a:noAutofit/>
          </a:bodyPr>
          <a:lstStyle/>
          <a:p>
            <a:pPr algn="ctr"/>
            <a:r>
              <a:rPr lang="en-GB" sz="4000" u="sng" dirty="0" smtClean="0">
                <a:latin typeface="Comic Sans MS" panose="030F0702030302020204" pitchFamily="66" charset="0"/>
              </a:rPr>
              <a:t>Writing (slide 1)</a:t>
            </a: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175974" y="764704"/>
            <a:ext cx="8716505" cy="5832648"/>
          </a:xfrm>
          <a:prstGeom prst="rect">
            <a:avLst/>
          </a:prstGeom>
          <a:solidFill>
            <a:schemeClr val="accent2">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722601" y="846331"/>
            <a:ext cx="7623249" cy="707886"/>
          </a:xfrm>
          <a:prstGeom prst="rect">
            <a:avLst/>
          </a:prstGeom>
          <a:noFill/>
        </p:spPr>
        <p:txBody>
          <a:bodyPr wrap="square" rtlCol="0">
            <a:spAutoFit/>
          </a:bodyPr>
          <a:lstStyle/>
          <a:p>
            <a:pPr algn="ctr"/>
            <a:r>
              <a:rPr lang="en-GB" sz="2000" b="1" u="sng" dirty="0" smtClean="0">
                <a:latin typeface="Comic Sans MS" panose="030F0702030302020204" pitchFamily="66" charset="0"/>
              </a:rPr>
              <a:t>L.I I can write a non-fiction report </a:t>
            </a:r>
          </a:p>
          <a:p>
            <a:pPr algn="ctr"/>
            <a:endParaRPr lang="en-GB" sz="2000" b="1" u="sng"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80208" y="617538"/>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craig.paterson\AppData\Local\Microsoft\Windows\INetCache\IE\B6N7P3YE\pencil-152713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433" y="2794113"/>
            <a:ext cx="883504" cy="13825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1547664" y="1431578"/>
            <a:ext cx="7128792" cy="4877741"/>
          </a:xfrm>
          <a:prstGeom prst="wedgeRoundRectCallout">
            <a:avLst>
              <a:gd name="adj1" fmla="val -56134"/>
              <a:gd name="adj2" fmla="val -11025"/>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888983" y="1552589"/>
            <a:ext cx="6438146" cy="4647426"/>
          </a:xfrm>
          <a:prstGeom prst="rect">
            <a:avLst/>
          </a:prstGeom>
          <a:noFill/>
        </p:spPr>
        <p:txBody>
          <a:bodyPr wrap="square" rtlCol="0">
            <a:spAutoFit/>
          </a:bodyPr>
          <a:lstStyle/>
          <a:p>
            <a:pPr algn="ctr"/>
            <a:r>
              <a:rPr lang="en-GB" sz="1850" dirty="0" smtClean="0"/>
              <a:t>There are two types of writing – </a:t>
            </a:r>
            <a:r>
              <a:rPr lang="en-GB" sz="1850" b="1" dirty="0" smtClean="0"/>
              <a:t>fiction </a:t>
            </a:r>
            <a:r>
              <a:rPr lang="en-GB" sz="1850" dirty="0" smtClean="0"/>
              <a:t>and </a:t>
            </a:r>
            <a:r>
              <a:rPr lang="en-GB" sz="1850" b="1" dirty="0" smtClean="0"/>
              <a:t>non-fiction. </a:t>
            </a:r>
          </a:p>
          <a:p>
            <a:pPr algn="ctr"/>
            <a:endParaRPr lang="en-GB" sz="1850" b="1" dirty="0"/>
          </a:p>
          <a:p>
            <a:pPr algn="ctr"/>
            <a:r>
              <a:rPr lang="en-GB" sz="1850" b="1" dirty="0" smtClean="0"/>
              <a:t>Fiction </a:t>
            </a:r>
            <a:r>
              <a:rPr lang="en-GB" sz="1850" dirty="0" smtClean="0"/>
              <a:t>is a made up story. A fictional story often has made up characters, places and events. Fiction writing can include fairy tales and fantasy adventures!  </a:t>
            </a:r>
          </a:p>
          <a:p>
            <a:pPr algn="ctr"/>
            <a:endParaRPr lang="en-GB" sz="1850" dirty="0"/>
          </a:p>
          <a:p>
            <a:pPr algn="ctr"/>
            <a:r>
              <a:rPr lang="en-GB" sz="1850" b="1" dirty="0" smtClean="0"/>
              <a:t>Non-fiction </a:t>
            </a:r>
            <a:r>
              <a:rPr lang="en-GB" sz="1850" dirty="0" smtClean="0"/>
              <a:t>is about real-life people / places / things / events. Non-fiction writing can include instruction manuals, newspapers and fact files!</a:t>
            </a:r>
          </a:p>
          <a:p>
            <a:pPr algn="ctr"/>
            <a:endParaRPr lang="en-GB" sz="1850" b="1" dirty="0"/>
          </a:p>
          <a:p>
            <a:pPr algn="ctr"/>
            <a:r>
              <a:rPr lang="en-GB" sz="1850" b="1" dirty="0" smtClean="0"/>
              <a:t>Watch this video (and try the activities) to learn more about FICTION and NON-FICTION: </a:t>
            </a:r>
          </a:p>
          <a:p>
            <a:pPr algn="ctr"/>
            <a:endParaRPr lang="en-GB" sz="1850" b="1" dirty="0"/>
          </a:p>
          <a:p>
            <a:pPr algn="ctr"/>
            <a:r>
              <a:rPr lang="en-GB" sz="1850" dirty="0">
                <a:hlinkClick r:id="rId7"/>
              </a:rPr>
              <a:t>https://</a:t>
            </a:r>
            <a:r>
              <a:rPr lang="en-GB" sz="1850" dirty="0" smtClean="0">
                <a:hlinkClick r:id="rId7"/>
              </a:rPr>
              <a:t>www.bbc.co.uk/bitesize/topics/z2yycdm/articles/zty8xfr</a:t>
            </a:r>
            <a:r>
              <a:rPr lang="en-GB" sz="1850" dirty="0" smtClean="0"/>
              <a:t> </a:t>
            </a:r>
            <a:endParaRPr lang="en-GB" sz="1850" b="1" dirty="0" smtClean="0"/>
          </a:p>
        </p:txBody>
      </p:sp>
    </p:spTree>
    <p:extLst>
      <p:ext uri="{BB962C8B-B14F-4D97-AF65-F5344CB8AC3E}">
        <p14:creationId xmlns:p14="http://schemas.microsoft.com/office/powerpoint/2010/main" val="354463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195736" y="3140968"/>
            <a:ext cx="6129980" cy="1800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7575" y="21557"/>
            <a:ext cx="7125113" cy="595981"/>
          </a:xfrm>
        </p:spPr>
        <p:txBody>
          <a:bodyPr>
            <a:noAutofit/>
          </a:bodyPr>
          <a:lstStyle/>
          <a:p>
            <a:pPr algn="ctr"/>
            <a:r>
              <a:rPr lang="en-GB" sz="4000" u="sng" dirty="0" smtClean="0">
                <a:latin typeface="Comic Sans MS" panose="030F0702030302020204" pitchFamily="66" charset="0"/>
              </a:rPr>
              <a:t>Writing (slide 2)</a:t>
            </a: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175974" y="764704"/>
            <a:ext cx="8716505" cy="5832648"/>
          </a:xfrm>
          <a:prstGeom prst="rect">
            <a:avLst/>
          </a:prstGeom>
          <a:solidFill>
            <a:schemeClr val="accent2">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722601" y="846331"/>
            <a:ext cx="7623249" cy="707886"/>
          </a:xfrm>
          <a:prstGeom prst="rect">
            <a:avLst/>
          </a:prstGeom>
          <a:noFill/>
        </p:spPr>
        <p:txBody>
          <a:bodyPr wrap="square" rtlCol="0">
            <a:spAutoFit/>
          </a:bodyPr>
          <a:lstStyle/>
          <a:p>
            <a:pPr algn="ctr"/>
            <a:r>
              <a:rPr lang="en-GB" sz="2000" b="1" u="sng" dirty="0" smtClean="0">
                <a:latin typeface="Comic Sans MS" panose="030F0702030302020204" pitchFamily="66" charset="0"/>
              </a:rPr>
              <a:t>L.I I can write a non-fiction report  </a:t>
            </a:r>
          </a:p>
          <a:p>
            <a:pPr algn="ctr"/>
            <a:endParaRPr lang="en-GB" sz="2000" b="1" u="sng"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03648" y="592101"/>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craig.paterson\AppData\Local\Microsoft\Windows\INetCache\IE\B6N7P3YE\pencil-152713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359" y="2989777"/>
            <a:ext cx="883504" cy="13825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1547664" y="1406141"/>
            <a:ext cx="7128792" cy="5047195"/>
          </a:xfrm>
          <a:prstGeom prst="wedgeRoundRectCallout">
            <a:avLst>
              <a:gd name="adj1" fmla="val -55751"/>
              <a:gd name="adj2" fmla="val -8321"/>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12423" y="1554217"/>
            <a:ext cx="6413293" cy="3139321"/>
          </a:xfrm>
          <a:prstGeom prst="rect">
            <a:avLst/>
          </a:prstGeom>
          <a:noFill/>
        </p:spPr>
        <p:txBody>
          <a:bodyPr wrap="square" rtlCol="0">
            <a:spAutoFit/>
          </a:bodyPr>
          <a:lstStyle/>
          <a:p>
            <a:pPr algn="ctr"/>
            <a:r>
              <a:rPr lang="en-GB" b="1" u="sng" dirty="0" smtClean="0"/>
              <a:t>Task: </a:t>
            </a:r>
            <a:r>
              <a:rPr lang="en-GB" dirty="0" smtClean="0"/>
              <a:t>Today’s task is to write a non-fiction report about a topic of your choice! </a:t>
            </a:r>
            <a:r>
              <a:rPr lang="en-GB" b="1" dirty="0" smtClean="0"/>
              <a:t>Challenge – can you type your report on the laptop? Don’t worry if you can’t manage this – write it in your jotter if that’s easier! </a:t>
            </a:r>
            <a:r>
              <a:rPr lang="en-GB" dirty="0" smtClean="0"/>
              <a:t> </a:t>
            </a:r>
          </a:p>
          <a:p>
            <a:pPr algn="ctr"/>
            <a:endParaRPr lang="en-GB" b="1" dirty="0"/>
          </a:p>
          <a:p>
            <a:pPr algn="ctr"/>
            <a:r>
              <a:rPr lang="en-GB" b="1" u="sng" dirty="0" smtClean="0"/>
              <a:t>HINT: </a:t>
            </a:r>
            <a:r>
              <a:rPr lang="en-GB" b="1" dirty="0" smtClean="0"/>
              <a:t>Think about something that really interests you, and use the internet to find out some facts about it. Then, write these facts down in a report. </a:t>
            </a:r>
          </a:p>
          <a:p>
            <a:pPr algn="ctr"/>
            <a:endParaRPr lang="en-GB" b="1" dirty="0"/>
          </a:p>
          <a:p>
            <a:pPr algn="ctr"/>
            <a:r>
              <a:rPr lang="en-GB" dirty="0" smtClean="0"/>
              <a:t>See the next slide for an example. I have started to write a report on something that I find interesting… </a:t>
            </a:r>
            <a:endParaRPr lang="en-GB"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7984" y="4666804"/>
            <a:ext cx="3002170" cy="1686933"/>
          </a:xfrm>
          <a:prstGeom prst="rect">
            <a:avLst/>
          </a:prstGeom>
        </p:spPr>
      </p:pic>
      <p:sp>
        <p:nvSpPr>
          <p:cNvPr id="17" name="TextBox 16"/>
          <p:cNvSpPr txBox="1"/>
          <p:nvPr/>
        </p:nvSpPr>
        <p:spPr>
          <a:xfrm>
            <a:off x="6732240" y="5178794"/>
            <a:ext cx="1421783" cy="646331"/>
          </a:xfrm>
          <a:prstGeom prst="rect">
            <a:avLst/>
          </a:prstGeom>
          <a:noFill/>
        </p:spPr>
        <p:txBody>
          <a:bodyPr wrap="square" rtlCol="0">
            <a:spAutoFit/>
          </a:bodyPr>
          <a:lstStyle/>
          <a:p>
            <a:pPr algn="ctr"/>
            <a:r>
              <a:rPr lang="en-GB" b="1" dirty="0" smtClean="0"/>
              <a:t>ORCA WHALES!</a:t>
            </a:r>
            <a:endParaRPr lang="en-GB" b="1" dirty="0"/>
          </a:p>
        </p:txBody>
      </p:sp>
    </p:spTree>
    <p:extLst>
      <p:ext uri="{BB962C8B-B14F-4D97-AF65-F5344CB8AC3E}">
        <p14:creationId xmlns:p14="http://schemas.microsoft.com/office/powerpoint/2010/main" val="186918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195736" y="3140968"/>
            <a:ext cx="6129980" cy="1800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7575" y="21557"/>
            <a:ext cx="7125113" cy="595981"/>
          </a:xfrm>
        </p:spPr>
        <p:txBody>
          <a:bodyPr>
            <a:noAutofit/>
          </a:bodyPr>
          <a:lstStyle/>
          <a:p>
            <a:pPr algn="ctr"/>
            <a:r>
              <a:rPr lang="en-GB" sz="4000" u="sng" dirty="0" smtClean="0">
                <a:latin typeface="Comic Sans MS" panose="030F0702030302020204" pitchFamily="66" charset="0"/>
              </a:rPr>
              <a:t>Writing (slide 3)</a:t>
            </a:r>
            <a:r>
              <a:rPr lang="en-GB" sz="4000" b="1" u="sng" dirty="0" smtClean="0">
                <a:latin typeface="Comic Sans MS" panose="030F0702030302020204" pitchFamily="66" charset="0"/>
              </a:rPr>
              <a:t> </a:t>
            </a:r>
            <a:endParaRPr lang="en-GB" sz="40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175974" y="764704"/>
            <a:ext cx="8716505" cy="5832648"/>
          </a:xfrm>
          <a:prstGeom prst="rect">
            <a:avLst/>
          </a:prstGeom>
          <a:solidFill>
            <a:schemeClr val="accent2">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722601" y="846331"/>
            <a:ext cx="7623249" cy="677108"/>
          </a:xfrm>
          <a:prstGeom prst="rect">
            <a:avLst/>
          </a:prstGeom>
          <a:noFill/>
        </p:spPr>
        <p:txBody>
          <a:bodyPr wrap="square" rtlCol="0">
            <a:spAutoFit/>
          </a:bodyPr>
          <a:lstStyle/>
          <a:p>
            <a:pPr algn="ctr"/>
            <a:r>
              <a:rPr lang="en-GB" b="1" u="sng" dirty="0" smtClean="0">
                <a:latin typeface="Comic Sans MS" panose="030F0702030302020204" pitchFamily="66" charset="0"/>
              </a:rPr>
              <a:t>L.I I can write a non-fiction report  </a:t>
            </a:r>
          </a:p>
          <a:p>
            <a:pPr algn="ctr"/>
            <a:endParaRPr lang="en-GB" sz="2000" b="1" u="sng"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03648" y="592101"/>
            <a:ext cx="792088" cy="63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craig.paterson\AppData\Local\Microsoft\Windows\INetCache\IE\B6N7P3YE\pencil-152713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359" y="2989777"/>
            <a:ext cx="883504" cy="13825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1547664" y="1268760"/>
            <a:ext cx="7128792" cy="5328591"/>
          </a:xfrm>
          <a:prstGeom prst="wedgeRoundRectCallout">
            <a:avLst>
              <a:gd name="adj1" fmla="val -55751"/>
              <a:gd name="adj2" fmla="val -8321"/>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943219" y="1480448"/>
            <a:ext cx="6382497" cy="5632311"/>
          </a:xfrm>
          <a:prstGeom prst="rect">
            <a:avLst/>
          </a:prstGeom>
          <a:noFill/>
        </p:spPr>
        <p:txBody>
          <a:bodyPr wrap="square" rtlCol="0">
            <a:spAutoFit/>
          </a:bodyPr>
          <a:lstStyle/>
          <a:p>
            <a:r>
              <a:rPr lang="en-GB" b="1" u="sng" dirty="0" smtClean="0"/>
              <a:t>07/05/20</a:t>
            </a:r>
            <a:r>
              <a:rPr lang="en-GB" b="1" dirty="0" smtClean="0"/>
              <a:t>               </a:t>
            </a:r>
            <a:r>
              <a:rPr lang="en-GB" b="1" u="sng" dirty="0" smtClean="0"/>
              <a:t>Orca </a:t>
            </a:r>
            <a:r>
              <a:rPr lang="en-GB" b="1" u="sng" dirty="0"/>
              <a:t>Whales</a:t>
            </a:r>
            <a:r>
              <a:rPr lang="en-GB" dirty="0"/>
              <a:t> </a:t>
            </a:r>
          </a:p>
          <a:p>
            <a:r>
              <a:rPr lang="en-GB" dirty="0"/>
              <a:t> </a:t>
            </a:r>
          </a:p>
          <a:p>
            <a:r>
              <a:rPr lang="en-GB" dirty="0"/>
              <a:t>When I was 12, I went on holiday to Canada with my family. We went on a whale watching trip and I saw wild orca whales! These are also known as killer whales. It was so exciting. I have loved orca whales ever </a:t>
            </a:r>
            <a:r>
              <a:rPr lang="en-GB" dirty="0" smtClean="0"/>
              <a:t>since my trip, </a:t>
            </a:r>
            <a:r>
              <a:rPr lang="en-GB" dirty="0"/>
              <a:t>which is why I have decided to write my report on these amazing creatures. </a:t>
            </a:r>
            <a:endParaRPr lang="en-GB" dirty="0" smtClean="0"/>
          </a:p>
          <a:p>
            <a:endParaRPr lang="en-GB" b="1" u="sng" dirty="0"/>
          </a:p>
          <a:p>
            <a:r>
              <a:rPr lang="en-GB" b="1" u="sng" dirty="0" smtClean="0"/>
              <a:t>How </a:t>
            </a:r>
            <a:r>
              <a:rPr lang="en-GB" b="1" u="sng" dirty="0"/>
              <a:t>big are orca’s </a:t>
            </a:r>
            <a:endParaRPr lang="en-GB" dirty="0"/>
          </a:p>
          <a:p>
            <a:r>
              <a:rPr lang="en-GB" dirty="0"/>
              <a:t>Orcas are the largest member of the Dolphin family. Males are larger than females and they often grow to between 5.8 and 6.7 metres in length. The largest male on record was 9.8 metres long – that’s longer than a bus!  </a:t>
            </a:r>
          </a:p>
          <a:p>
            <a:pPr algn="ctr"/>
            <a:endParaRPr lang="en-GB" b="1" u="sng" dirty="0"/>
          </a:p>
          <a:p>
            <a:pPr algn="ctr"/>
            <a:r>
              <a:rPr lang="en-GB" b="1" u="sng" dirty="0" smtClean="0"/>
              <a:t>To read the rest of my report, download it from Teams or the Blog! Go to ‘Files’ / ‘Class Materials’.  </a:t>
            </a:r>
            <a:r>
              <a:rPr lang="en-GB" dirty="0" smtClean="0"/>
              <a:t>  </a:t>
            </a:r>
          </a:p>
          <a:p>
            <a:endParaRPr lang="en-GB" dirty="0"/>
          </a:p>
          <a:p>
            <a:endParaRPr lang="en-GB" dirty="0"/>
          </a:p>
        </p:txBody>
      </p:sp>
    </p:spTree>
    <p:extLst>
      <p:ext uri="{BB962C8B-B14F-4D97-AF65-F5344CB8AC3E}">
        <p14:creationId xmlns:p14="http://schemas.microsoft.com/office/powerpoint/2010/main" val="373354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31769"/>
            <a:ext cx="7125113" cy="595981"/>
          </a:xfrm>
        </p:spPr>
        <p:txBody>
          <a:bodyPr>
            <a:noAutofit/>
          </a:bodyPr>
          <a:lstStyle/>
          <a:p>
            <a:pPr algn="ctr"/>
            <a:r>
              <a:rPr lang="en-GB" sz="3600" u="sng" dirty="0" smtClean="0">
                <a:latin typeface="Comic Sans MS" panose="030F0702030302020204" pitchFamily="66" charset="0"/>
              </a:rPr>
              <a:t>Writing (slide 4)</a:t>
            </a:r>
            <a:r>
              <a:rPr lang="en-GB" sz="3600" b="1" u="sng" dirty="0" smtClean="0">
                <a:latin typeface="Comic Sans MS" panose="030F0702030302020204" pitchFamily="66" charset="0"/>
              </a:rPr>
              <a:t> </a:t>
            </a:r>
            <a:endParaRPr lang="en-GB" sz="3600" b="1" u="sng" dirty="0">
              <a:latin typeface="Comic Sans MS" panose="030F0702030302020204" pitchFamily="66"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179512" y="1116427"/>
            <a:ext cx="8716505" cy="5480925"/>
          </a:xfrm>
          <a:prstGeom prst="rect">
            <a:avLst/>
          </a:prstGeom>
          <a:solidFill>
            <a:schemeClr val="accent2">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5987" y="450217"/>
            <a:ext cx="813575" cy="65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craig.paterson\AppData\Local\Microsoft\Windows\INetCache\IE\B6N7P3YE\pencil-152713_64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403" y="5451644"/>
            <a:ext cx="561472" cy="8785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4616" y="1520424"/>
            <a:ext cx="4608512" cy="3170099"/>
          </a:xfrm>
          <a:prstGeom prst="rect">
            <a:avLst/>
          </a:prstGeom>
          <a:noFill/>
        </p:spPr>
        <p:txBody>
          <a:bodyPr wrap="square" rtlCol="0">
            <a:spAutoFit/>
          </a:bodyPr>
          <a:lstStyle/>
          <a:p>
            <a:pPr algn="ctr"/>
            <a:endParaRPr lang="en-GB" sz="2000" dirty="0"/>
          </a:p>
          <a:p>
            <a:pPr algn="ctr"/>
            <a:r>
              <a:rPr lang="en-GB" sz="2000" b="1" dirty="0" smtClean="0"/>
              <a:t>When I wrote my report on Orca’s, I used the Success Criteria to help me structure my work!</a:t>
            </a:r>
          </a:p>
          <a:p>
            <a:pPr algn="ctr"/>
            <a:endParaRPr lang="en-GB" sz="2000" b="1" dirty="0"/>
          </a:p>
          <a:p>
            <a:pPr algn="ctr"/>
            <a:r>
              <a:rPr lang="en-GB" sz="2000" b="1" dirty="0" smtClean="0"/>
              <a:t>Please download the Success Criteria and my example from Teams or the blog and read them BEFORE you start your piece of writing.  </a:t>
            </a:r>
            <a:endParaRPr lang="en-GB" b="1" dirty="0"/>
          </a:p>
        </p:txBody>
      </p:sp>
      <p:sp>
        <p:nvSpPr>
          <p:cNvPr id="14" name="Bent-Up Arrow 13"/>
          <p:cNvSpPr/>
          <p:nvPr/>
        </p:nvSpPr>
        <p:spPr>
          <a:xfrm>
            <a:off x="4788024" y="4869160"/>
            <a:ext cx="2230714" cy="899233"/>
          </a:xfrm>
          <a:prstGeom prst="bentUpArrow">
            <a:avLst>
              <a:gd name="adj1" fmla="val 25000"/>
              <a:gd name="adj2" fmla="val 2394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30178" y="5048904"/>
            <a:ext cx="4077388" cy="1200329"/>
          </a:xfrm>
          <a:prstGeom prst="rect">
            <a:avLst/>
          </a:prstGeom>
          <a:solidFill>
            <a:srgbClr val="FFFF00"/>
          </a:solidFill>
        </p:spPr>
        <p:txBody>
          <a:bodyPr wrap="square" rtlCol="0">
            <a:spAutoFit/>
          </a:bodyPr>
          <a:lstStyle/>
          <a:p>
            <a:pPr algn="ctr"/>
            <a:r>
              <a:rPr lang="en-GB" b="1" dirty="0"/>
              <a:t>I have highlighted the SC to match my own </a:t>
            </a:r>
            <a:r>
              <a:rPr lang="en-GB" b="1" dirty="0" smtClean="0"/>
              <a:t>work</a:t>
            </a:r>
            <a:r>
              <a:rPr lang="en-GB" b="1" dirty="0"/>
              <a:t> </a:t>
            </a:r>
            <a:r>
              <a:rPr lang="en-GB" b="1" dirty="0" smtClean="0"/>
              <a:t>– please look at them before you start your own piece of writing! </a:t>
            </a:r>
            <a:endParaRPr lang="en-GB" b="1" dirty="0"/>
          </a:p>
        </p:txBody>
      </p:sp>
      <p:sp>
        <p:nvSpPr>
          <p:cNvPr id="16" name="TextBox 15"/>
          <p:cNvSpPr txBox="1"/>
          <p:nvPr/>
        </p:nvSpPr>
        <p:spPr>
          <a:xfrm>
            <a:off x="722601" y="617538"/>
            <a:ext cx="7623249" cy="400110"/>
          </a:xfrm>
          <a:prstGeom prst="rect">
            <a:avLst/>
          </a:prstGeom>
          <a:noFill/>
        </p:spPr>
        <p:txBody>
          <a:bodyPr wrap="square" rtlCol="0">
            <a:spAutoFit/>
          </a:bodyPr>
          <a:lstStyle/>
          <a:p>
            <a:pPr algn="ctr"/>
            <a:r>
              <a:rPr lang="en-GB" sz="2000" b="1" u="sng" dirty="0" smtClean="0">
                <a:latin typeface="Comic Sans MS" panose="030F0702030302020204" pitchFamily="66" charset="0"/>
              </a:rPr>
              <a:t>L.I I can write a persuasive exposition to argue my point </a:t>
            </a:r>
          </a:p>
        </p:txBody>
      </p:sp>
      <p:pic>
        <p:nvPicPr>
          <p:cNvPr id="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146" t="20832" r="17135" b="9364"/>
          <a:stretch/>
        </p:blipFill>
        <p:spPr bwMode="auto">
          <a:xfrm>
            <a:off x="4873128" y="2473731"/>
            <a:ext cx="3870996" cy="231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7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1)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2416" y="599605"/>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1778" y="702415"/>
            <a:ext cx="6094648"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668344" y="310002"/>
            <a:ext cx="1072167" cy="78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4628" y="800741"/>
            <a:ext cx="5901798" cy="461665"/>
          </a:xfrm>
          <a:prstGeom prst="rect">
            <a:avLst/>
          </a:prstGeom>
          <a:noFill/>
        </p:spPr>
        <p:txBody>
          <a:bodyPr wrap="square" rtlCol="0">
            <a:spAutoFit/>
          </a:bodyPr>
          <a:lstStyle/>
          <a:p>
            <a:pPr algn="ctr"/>
            <a:r>
              <a:rPr lang="en-GB" sz="2400" b="1" u="sng" dirty="0" smtClean="0"/>
              <a:t>L.I. I am learning the 6 x table </a:t>
            </a:r>
            <a:endParaRPr lang="en-GB" sz="2400" b="1" u="sng"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902" y="1388368"/>
            <a:ext cx="3967334" cy="5133731"/>
          </a:xfrm>
          <a:prstGeom prst="rect">
            <a:avLst/>
          </a:prstGeom>
        </p:spPr>
      </p:pic>
      <p:sp>
        <p:nvSpPr>
          <p:cNvPr id="8" name="TextBox 7"/>
          <p:cNvSpPr txBox="1"/>
          <p:nvPr/>
        </p:nvSpPr>
        <p:spPr>
          <a:xfrm>
            <a:off x="307975" y="1772816"/>
            <a:ext cx="4192017" cy="4278094"/>
          </a:xfrm>
          <a:prstGeom prst="rect">
            <a:avLst/>
          </a:prstGeom>
          <a:noFill/>
        </p:spPr>
        <p:txBody>
          <a:bodyPr wrap="square" rtlCol="0">
            <a:spAutoFit/>
          </a:bodyPr>
          <a:lstStyle/>
          <a:p>
            <a:pPr algn="ctr"/>
            <a:r>
              <a:rPr lang="en-GB" sz="2000" dirty="0" smtClean="0"/>
              <a:t>Yesterday, you started to practise the 6 x table! </a:t>
            </a:r>
          </a:p>
          <a:p>
            <a:pPr algn="ctr"/>
            <a:endParaRPr lang="en-GB" sz="2000" b="1" dirty="0"/>
          </a:p>
          <a:p>
            <a:pPr algn="ctr"/>
            <a:r>
              <a:rPr lang="en-GB" sz="2000" b="1" dirty="0" smtClean="0"/>
              <a:t>TASK: </a:t>
            </a:r>
            <a:r>
              <a:rPr lang="en-GB" sz="2000" dirty="0" smtClean="0"/>
              <a:t>Today, I want you to try and answer some 6 x table questions. </a:t>
            </a:r>
          </a:p>
          <a:p>
            <a:pPr algn="ctr"/>
            <a:endParaRPr lang="en-GB" sz="2000" b="1" dirty="0"/>
          </a:p>
          <a:p>
            <a:pPr algn="ctr"/>
            <a:r>
              <a:rPr lang="en-GB" sz="2000" b="1" dirty="0" smtClean="0"/>
              <a:t>See the next slide for your questions. Please write the answers in your jotter. </a:t>
            </a:r>
            <a:endParaRPr lang="en-GB" b="1" dirty="0" smtClean="0"/>
          </a:p>
          <a:p>
            <a:endParaRPr lang="en-GB" b="1" dirty="0"/>
          </a:p>
          <a:p>
            <a:endParaRPr lang="en-GB" b="1" dirty="0" smtClean="0"/>
          </a:p>
          <a:p>
            <a:endParaRPr lang="en-GB" b="1" dirty="0"/>
          </a:p>
          <a:p>
            <a:endParaRPr lang="en-GB" b="1" dirty="0"/>
          </a:p>
        </p:txBody>
      </p:sp>
      <p:pic>
        <p:nvPicPr>
          <p:cNvPr id="2050" name="Picture 2" descr="C:\Users\craig.paterson\AppData\Local\Microsoft\Windows\INetCache\IE\SSLNSO0U\4e5cf7d4ccb9c59b6620a9c71944d51e--emoticons-text-smiley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0522" y="4980167"/>
            <a:ext cx="1286921" cy="108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19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2)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2416" y="599605"/>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1778" y="702415"/>
            <a:ext cx="6094648"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668344" y="310002"/>
            <a:ext cx="1072167" cy="78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4628" y="800741"/>
            <a:ext cx="5901798" cy="461665"/>
          </a:xfrm>
          <a:prstGeom prst="rect">
            <a:avLst/>
          </a:prstGeom>
          <a:noFill/>
        </p:spPr>
        <p:txBody>
          <a:bodyPr wrap="square" rtlCol="0">
            <a:spAutoFit/>
          </a:bodyPr>
          <a:lstStyle/>
          <a:p>
            <a:pPr algn="ctr"/>
            <a:r>
              <a:rPr lang="en-GB" sz="2400" b="1" u="sng" dirty="0" smtClean="0"/>
              <a:t>L.I. I am learning the 6 x table </a:t>
            </a:r>
            <a:endParaRPr lang="en-GB" sz="2400" b="1" u="sng"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340858" y="171983"/>
            <a:ext cx="4383112" cy="8448875"/>
          </a:xfrm>
          <a:prstGeom prst="rect">
            <a:avLst/>
          </a:prstGeom>
        </p:spPr>
      </p:pic>
      <p:sp>
        <p:nvSpPr>
          <p:cNvPr id="10" name="TextBox 9"/>
          <p:cNvSpPr txBox="1"/>
          <p:nvPr/>
        </p:nvSpPr>
        <p:spPr>
          <a:xfrm>
            <a:off x="324316" y="1412776"/>
            <a:ext cx="8432536" cy="646331"/>
          </a:xfrm>
          <a:prstGeom prst="rect">
            <a:avLst/>
          </a:prstGeom>
          <a:noFill/>
        </p:spPr>
        <p:txBody>
          <a:bodyPr wrap="square" rtlCol="0">
            <a:spAutoFit/>
          </a:bodyPr>
          <a:lstStyle/>
          <a:p>
            <a:pPr algn="ctr"/>
            <a:r>
              <a:rPr lang="en-GB" b="1" u="sng" dirty="0" smtClean="0"/>
              <a:t>TASK:</a:t>
            </a:r>
            <a:r>
              <a:rPr lang="en-GB" b="1" dirty="0" smtClean="0"/>
              <a:t> </a:t>
            </a:r>
            <a:r>
              <a:rPr lang="en-GB" dirty="0" smtClean="0"/>
              <a:t>Answer these questions in your jotter. You can use your 6 x table on the previous slide to help but try not to use a calculator! </a:t>
            </a:r>
            <a:endParaRPr lang="en-GB" dirty="0"/>
          </a:p>
        </p:txBody>
      </p:sp>
    </p:spTree>
    <p:extLst>
      <p:ext uri="{BB962C8B-B14F-4D97-AF65-F5344CB8AC3E}">
        <p14:creationId xmlns:p14="http://schemas.microsoft.com/office/powerpoint/2010/main" val="640924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3094</TotalTime>
  <Words>553</Words>
  <Application>Microsoft Office PowerPoint</Application>
  <PresentationFormat>On-screen Show (4:3)</PresentationFormat>
  <Paragraphs>74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 Thursday 07th April  </vt:lpstr>
      <vt:lpstr>Health and Wellbeing </vt:lpstr>
      <vt:lpstr>Reading </vt:lpstr>
      <vt:lpstr>Writing (slide 1) </vt:lpstr>
      <vt:lpstr>Writing (slide 2) </vt:lpstr>
      <vt:lpstr>Writing (slide 3) </vt:lpstr>
      <vt:lpstr>Writing (slide 4) </vt:lpstr>
      <vt:lpstr>Maths (Slide 1)   </vt:lpstr>
      <vt:lpstr>Maths (Slide 2)   </vt:lpstr>
      <vt:lpstr>Feel free to leave comments / questions on Teams throughout the day and I will try my best to get back to you.  Enjoy your day, Primary 4!</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Craig Paterson</cp:lastModifiedBy>
  <cp:revision>238</cp:revision>
  <dcterms:created xsi:type="dcterms:W3CDTF">2020-03-21T18:06:53Z</dcterms:created>
  <dcterms:modified xsi:type="dcterms:W3CDTF">2020-05-07T08:00:12Z</dcterms:modified>
</cp:coreProperties>
</file>