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60" r:id="rId4"/>
    <p:sldId id="275" r:id="rId5"/>
    <p:sldId id="261" r:id="rId6"/>
    <p:sldId id="273" r:id="rId7"/>
    <p:sldId id="264" r:id="rId8"/>
    <p:sldId id="271" r:id="rId9"/>
    <p:sldId id="266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F2DE-24B0-478D-847D-CA523F41855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23A4-577D-4957-9DB6-24440126A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23A4-577D-4957-9DB6-24440126AF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6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4OT0feX8ld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uM18p9zb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cC0fZ_lkFpQ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WzEU-fsQXd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0769"/>
            <a:ext cx="5723468" cy="1512168"/>
          </a:xfrm>
        </p:spPr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Wednesday 6-5-20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356992"/>
            <a:ext cx="5712179" cy="2232248"/>
          </a:xfrm>
        </p:spPr>
        <p:txBody>
          <a:bodyPr/>
          <a:lstStyle/>
          <a:p>
            <a:r>
              <a:rPr lang="en-GB" sz="3200" dirty="0" smtClean="0">
                <a:latin typeface="SassoonCRInfantMedium" panose="02000603020000020003" pitchFamily="2" charset="0"/>
              </a:rPr>
              <a:t>Good Morning Everyone!</a:t>
            </a:r>
          </a:p>
          <a:p>
            <a:endParaRPr lang="en-GB" sz="3200" dirty="0" smtClean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  <p:pic>
        <p:nvPicPr>
          <p:cNvPr id="1028" name="Picture 4" descr="C:\Users\marianne.docherty\AppData\Local\Microsoft\Windows\INetCache\IE\A932XLRN\Dennis_the_Menace_and_Gnasher_the_do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1826518" cy="14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P.E.      </a:t>
            </a:r>
            <a:endParaRPr lang="en-GB" u="sng" dirty="0">
              <a:solidFill>
                <a:srgbClr val="00B05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You may wish to do some exercise outside with members of your family. However if this not possible perhaps you can persuade them to join you for a workout with the Body Coach. Click on the link below:-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https://www.youtube.com/watch?v=4OT0feX8ld8</a:t>
            </a:r>
            <a:endParaRPr lang="en-GB" dirty="0" smtClean="0">
              <a:latin typeface="SassoonCRInfantMedium" panose="02000603020000020003" pitchFamily="2" charset="0"/>
            </a:endParaRPr>
          </a:p>
        </p:txBody>
      </p:sp>
      <p:pic>
        <p:nvPicPr>
          <p:cNvPr id="1026" name="Picture 2" descr="C:\Users\marianne.docherty\AppData\Local\Microsoft\Windows\INetCache\IE\59GN6VRP\1308233554IB7G1H_(1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19150"/>
            <a:ext cx="1099840" cy="10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anne.docherty\AppData\Local\Microsoft\Windows\INetCache\IE\HP17TGP7\stickman-2557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98333"/>
            <a:ext cx="882998" cy="10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</a:t>
            </a:r>
            <a:r>
              <a:rPr lang="en-GB" dirty="0">
                <a:latin typeface="SassoonCRInfantMedium" panose="02000603020000020003" pitchFamily="2" charset="0"/>
              </a:rPr>
              <a:t>p</a:t>
            </a:r>
            <a:r>
              <a:rPr lang="en-GB" dirty="0" smtClean="0">
                <a:latin typeface="SassoonCRInfantMedium" panose="02000603020000020003" pitchFamily="2" charset="0"/>
              </a:rPr>
              <a:t>rayer to end our day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Take a few moments to say a short prayer, thinking of those older members of our community who are anxious and worried at this time.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marianne.docherty\AppData\Local\Microsoft\Windows\INetCache\IE\59GN6VRP\praying_han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10" y="4149080"/>
            <a:ext cx="1274440" cy="161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 done!</a:t>
            </a: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       Well done for working hard today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C:\Users\marianne.docherty\AppData\Local\Microsoft\Windows\INetCache\IE\IKH0WW8E\GreatJob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636912"/>
            <a:ext cx="42100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Today’s Timetable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Morning Exercise</a:t>
            </a:r>
          </a:p>
          <a:p>
            <a:r>
              <a:rPr lang="en-GB" dirty="0" smtClean="0"/>
              <a:t>French</a:t>
            </a:r>
          </a:p>
          <a:p>
            <a:r>
              <a:rPr lang="en-GB" dirty="0" smtClean="0"/>
              <a:t>Morning Starter </a:t>
            </a:r>
          </a:p>
          <a:p>
            <a:r>
              <a:rPr lang="en-GB" dirty="0" smtClean="0"/>
              <a:t>Maths Lesson</a:t>
            </a:r>
          </a:p>
          <a:p>
            <a:r>
              <a:rPr lang="en-GB" dirty="0" smtClean="0"/>
              <a:t>Literacy Task</a:t>
            </a:r>
          </a:p>
          <a:p>
            <a:r>
              <a:rPr lang="en-GB" dirty="0" smtClean="0"/>
              <a:t>R.E.</a:t>
            </a:r>
          </a:p>
          <a:p>
            <a:r>
              <a:rPr lang="en-GB" dirty="0" smtClean="0"/>
              <a:t>Topic</a:t>
            </a:r>
          </a:p>
          <a:p>
            <a:r>
              <a:rPr lang="en-GB" dirty="0" smtClean="0"/>
              <a:t>P.E.</a:t>
            </a:r>
          </a:p>
          <a:p>
            <a:r>
              <a:rPr lang="en-GB" dirty="0" smtClean="0"/>
              <a:t>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Daily Exercise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Try to do some form of exercise to start the day. This could be a walk or run with a family member or a workout in the house. Check with your parents that it is ok for you to do this.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Why not try this workout :-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https://www.youtube.com/watch?v=pLuM18p9zbM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  Or join the Body Coach at 9am</a:t>
            </a:r>
          </a:p>
          <a:p>
            <a:endParaRPr lang="en-GB" dirty="0"/>
          </a:p>
        </p:txBody>
      </p:sp>
      <p:pic>
        <p:nvPicPr>
          <p:cNvPr id="5122" name="Picture 2" descr="C:\Users\marianne.docherty\AppData\Local\Microsoft\Windows\INetCache\IE\M1OIXKJY\treadmill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nne.docherty\AppData\Local\Microsoft\Windows\INetCache\IE\PD7VUD0M\stretching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91654"/>
            <a:ext cx="792088" cy="8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little bit of French to start the day 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119257"/>
            <a:ext cx="6480720" cy="39740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>
                <a:latin typeface="SassoonCRInfantMedium" panose="02000603020000020003" pitchFamily="2" charset="0"/>
              </a:rPr>
              <a:t>Quelle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est</a:t>
            </a:r>
            <a:r>
              <a:rPr lang="en-GB" dirty="0">
                <a:latin typeface="SassoonCRInfantMedium" panose="02000603020000020003" pitchFamily="2" charset="0"/>
              </a:rPr>
              <a:t> la date </a:t>
            </a:r>
            <a:r>
              <a:rPr lang="en-GB" dirty="0" err="1">
                <a:latin typeface="SassoonCRInfantMedium" panose="02000603020000020003" pitchFamily="2" charset="0"/>
              </a:rPr>
              <a:t>aujourd’hui</a:t>
            </a:r>
            <a:r>
              <a:rPr lang="en-GB" dirty="0">
                <a:latin typeface="SassoonCRInfantMedium" panose="02000603020000020003" pitchFamily="2" charset="0"/>
              </a:rPr>
              <a:t>?           Comment </a:t>
            </a:r>
            <a:r>
              <a:rPr lang="en-GB" dirty="0" smtClean="0">
                <a:latin typeface="SassoonCRInfantMedium" panose="02000603020000020003" pitchFamily="2" charset="0"/>
              </a:rPr>
              <a:t>ca </a:t>
            </a:r>
            <a:r>
              <a:rPr lang="en-GB" dirty="0" err="1">
                <a:latin typeface="SassoonCRInfantMedium" panose="02000603020000020003" pitchFamily="2" charset="0"/>
              </a:rPr>
              <a:t>va</a:t>
            </a:r>
            <a:r>
              <a:rPr lang="en-GB" dirty="0">
                <a:latin typeface="SassoonCRInfantMedium" panose="02000603020000020003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e.g. </a:t>
            </a:r>
            <a:r>
              <a:rPr lang="en-GB" dirty="0" err="1">
                <a:latin typeface="SassoonCRInfantMedium" panose="02000603020000020003" pitchFamily="2" charset="0"/>
              </a:rPr>
              <a:t>C’est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lundi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quatre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mai</a:t>
            </a:r>
            <a:r>
              <a:rPr lang="en-GB" dirty="0" smtClean="0">
                <a:latin typeface="SassoonCRInfantMedium" panose="02000603020000020003" pitchFamily="2" charset="0"/>
              </a:rPr>
              <a:t>               </a:t>
            </a:r>
            <a:r>
              <a:rPr lang="en-GB" dirty="0">
                <a:latin typeface="SassoonCRInfantMedium" panose="02000603020000020003" pitchFamily="2" charset="0"/>
              </a:rPr>
              <a:t>Je </a:t>
            </a:r>
            <a:r>
              <a:rPr lang="en-GB" dirty="0" err="1">
                <a:latin typeface="SassoonCRInfantMedium" panose="02000603020000020003" pitchFamily="2" charset="0"/>
              </a:rPr>
              <a:t>suis</a:t>
            </a:r>
            <a:r>
              <a:rPr lang="en-GB" dirty="0">
                <a:latin typeface="SassoonCRInfantMedium" panose="02000603020000020003" pitchFamily="2" charset="0"/>
              </a:rPr>
              <a:t> content(e)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                                                   Je ne </a:t>
            </a:r>
            <a:r>
              <a:rPr lang="en-GB" dirty="0" err="1">
                <a:latin typeface="SassoonCRInfantMedium" panose="02000603020000020003" pitchFamily="2" charset="0"/>
              </a:rPr>
              <a:t>suis</a:t>
            </a:r>
            <a:r>
              <a:rPr lang="en-GB" dirty="0">
                <a:latin typeface="SassoonCRInfantMedium" panose="02000603020000020003" pitchFamily="2" charset="0"/>
              </a:rPr>
              <a:t> pas content(e)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err="1">
                <a:latin typeface="SassoonCRInfantMedium" panose="02000603020000020003" pitchFamily="2" charset="0"/>
              </a:rPr>
              <a:t>Quel</a:t>
            </a:r>
            <a:r>
              <a:rPr lang="en-GB" dirty="0">
                <a:latin typeface="SassoonCRInfantMedium" panose="02000603020000020003" pitchFamily="2" charset="0"/>
              </a:rPr>
              <a:t> temps fait-</a:t>
            </a:r>
            <a:r>
              <a:rPr lang="en-GB" dirty="0" err="1">
                <a:latin typeface="SassoonCRInfantMedium" panose="02000603020000020003" pitchFamily="2" charset="0"/>
              </a:rPr>
              <a:t>il</a:t>
            </a:r>
            <a:r>
              <a:rPr lang="en-GB" dirty="0">
                <a:latin typeface="SassoonCRInfantMedium" panose="02000603020000020003" pitchFamily="2" charset="0"/>
              </a:rPr>
              <a:t>?                          </a:t>
            </a:r>
            <a:r>
              <a:rPr lang="en-GB" dirty="0" err="1">
                <a:latin typeface="SassoonCRInfantMedium" panose="02000603020000020003" pitchFamily="2" charset="0"/>
              </a:rPr>
              <a:t>Qu’est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ce</a:t>
            </a:r>
            <a:r>
              <a:rPr lang="en-GB" dirty="0">
                <a:latin typeface="SassoonCRInfantMedium" panose="02000603020000020003" pitchFamily="2" charset="0"/>
              </a:rPr>
              <a:t>-que </a:t>
            </a:r>
            <a:r>
              <a:rPr lang="en-GB" dirty="0" err="1">
                <a:latin typeface="SassoonCRInfantMedium" panose="02000603020000020003" pitchFamily="2" charset="0"/>
              </a:rPr>
              <a:t>tu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veux</a:t>
            </a:r>
            <a:r>
              <a:rPr lang="en-GB" dirty="0">
                <a:latin typeface="SassoonCRInfantMedium" panose="02000603020000020003" pitchFamily="2" charset="0"/>
              </a:rPr>
              <a:t> pour le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e.g.  Il y a du </a:t>
            </a:r>
            <a:r>
              <a:rPr lang="en-GB" dirty="0" err="1">
                <a:latin typeface="SassoonCRInfantMedium" panose="02000603020000020003" pitchFamily="2" charset="0"/>
              </a:rPr>
              <a:t>soleil</a:t>
            </a:r>
            <a:r>
              <a:rPr lang="en-GB" dirty="0">
                <a:latin typeface="SassoonCRInfantMedium" panose="02000603020000020003" pitchFamily="2" charset="0"/>
              </a:rPr>
              <a:t>                      dejeuner? </a:t>
            </a:r>
            <a:r>
              <a:rPr lang="en-GB" dirty="0" err="1">
                <a:latin typeface="SassoonCRInfantMedium" panose="02000603020000020003" pitchFamily="2" charset="0"/>
              </a:rPr>
              <a:t>eg</a:t>
            </a:r>
            <a:r>
              <a:rPr lang="en-GB" dirty="0">
                <a:latin typeface="SassoonCRInfantMedium" panose="02000603020000020003" pitchFamily="2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</a:t>
            </a:r>
            <a:r>
              <a:rPr lang="en-GB" dirty="0" err="1">
                <a:latin typeface="SassoonCRInfantMedium" panose="02000603020000020003" pitchFamily="2" charset="0"/>
              </a:rPr>
              <a:t>pleut</a:t>
            </a:r>
            <a:r>
              <a:rPr lang="en-GB" dirty="0">
                <a:latin typeface="SassoonCRInfantMedium" panose="02000603020000020003" pitchFamily="2" charset="0"/>
              </a:rPr>
              <a:t> / Il fait beau/ Il fait </a:t>
            </a:r>
            <a:r>
              <a:rPr lang="en-GB" dirty="0" err="1">
                <a:latin typeface="SassoonCRInfantMedium" panose="02000603020000020003" pitchFamily="2" charset="0"/>
              </a:rPr>
              <a:t>froid</a:t>
            </a:r>
            <a:r>
              <a:rPr lang="en-GB" dirty="0">
                <a:latin typeface="SassoonCRInfantMedium" panose="02000603020000020003" pitchFamily="2" charset="0"/>
              </a:rPr>
              <a:t>/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thon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fait </a:t>
            </a:r>
            <a:r>
              <a:rPr lang="en-GB" dirty="0" err="1">
                <a:latin typeface="SassoonCRInfantMedium" panose="02000603020000020003" pitchFamily="2" charset="0"/>
              </a:rPr>
              <a:t>mauvais</a:t>
            </a:r>
            <a:r>
              <a:rPr lang="en-GB" dirty="0">
                <a:latin typeface="SassoonCRInfantMedium" panose="02000603020000020003" pitchFamily="2" charset="0"/>
              </a:rPr>
              <a:t>/ Il y a des </a:t>
            </a:r>
            <a:r>
              <a:rPr lang="en-GB" dirty="0" err="1">
                <a:latin typeface="SassoonCRInfantMedium" panose="02000603020000020003" pitchFamily="2" charset="0"/>
              </a:rPr>
              <a:t>nuages</a:t>
            </a:r>
            <a:r>
              <a:rPr lang="en-GB" dirty="0">
                <a:latin typeface="SassoonCRInfantMedium" panose="02000603020000020003" pitchFamily="2" charset="0"/>
              </a:rPr>
              <a:t>/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</a:t>
            </a:r>
            <a:r>
              <a:rPr lang="en-GB" sz="1800" dirty="0" err="1">
                <a:latin typeface="SassoonCRInfantMedium" panose="02000603020000020003" pitchFamily="2" charset="0"/>
              </a:rPr>
              <a:t>fromage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y a du </a:t>
            </a:r>
            <a:r>
              <a:rPr lang="en-GB" dirty="0" err="1">
                <a:latin typeface="SassoonCRInfantMedium" panose="02000603020000020003" pitchFamily="2" charset="0"/>
              </a:rPr>
              <a:t>soleil</a:t>
            </a:r>
            <a:r>
              <a:rPr lang="en-GB" dirty="0">
                <a:latin typeface="SassoonCRInfantMedium" panose="02000603020000020003" pitchFamily="2" charset="0"/>
              </a:rPr>
              <a:t>/ Il fait du vent     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</a:t>
            </a:r>
            <a:r>
              <a:rPr lang="en-GB" sz="1800" dirty="0" err="1">
                <a:latin typeface="SassoonCRInfantMedium" panose="02000603020000020003" pitchFamily="2" charset="0"/>
              </a:rPr>
              <a:t>jambon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/>
              <a:t>                                                           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aux </a:t>
            </a:r>
            <a:r>
              <a:rPr lang="en-GB" sz="1800" dirty="0" err="1">
                <a:latin typeface="SassoonCRInfantMedium" panose="02000603020000020003" pitchFamily="2" charset="0"/>
              </a:rPr>
              <a:t>oeufs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</p:txBody>
      </p:sp>
      <p:pic>
        <p:nvPicPr>
          <p:cNvPr id="2050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3" idx="0"/>
            <a:endCxn id="3" idx="2"/>
          </p:cNvCxnSpPr>
          <p:nvPr/>
        </p:nvCxnSpPr>
        <p:spPr>
          <a:xfrm>
            <a:off x="4572000" y="2119257"/>
            <a:ext cx="0" cy="3974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3648" y="386104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Autofit/>
          </a:bodyPr>
          <a:lstStyle/>
          <a:p>
            <a:r>
              <a:rPr lang="en-GB" sz="4000" u="sng" dirty="0" smtClean="0">
                <a:latin typeface="SassoonCRInfantMedium" panose="02000603020000020003" pitchFamily="2" charset="0"/>
              </a:rPr>
              <a:t>Morning Starter</a:t>
            </a:r>
            <a:endParaRPr lang="en-GB" sz="4000" u="sng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Today, everyone’s morning starter is 15-20 minutes on 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CRInfantMedium" panose="02000603020000020003" pitchFamily="2" charset="0"/>
              </a:rPr>
              <a:t>Times </a:t>
            </a:r>
            <a:r>
              <a:rPr lang="en-GB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CRInfantMedium" panose="02000603020000020003" pitchFamily="2" charset="0"/>
              </a:rPr>
              <a:t>TablesRockstars</a:t>
            </a:r>
            <a:endParaRPr lang="en-GB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r>
              <a:rPr lang="en-GB" sz="2000" dirty="0">
                <a:latin typeface="SassoonCRInfantMedium" panose="02000603020000020003" pitchFamily="2" charset="0"/>
              </a:rPr>
              <a:t>If you normally do IDL Maths, please do this also for 15-20mins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endParaRPr lang="en-GB" sz="2800" dirty="0" smtClean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Maths Lesson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 smtClean="0">
                <a:latin typeface="SassoonCRInfantMedium" panose="02000603020000020003" pitchFamily="2" charset="0"/>
              </a:rPr>
              <a:t>L.I. -  We are learning about circles.</a:t>
            </a:r>
            <a:endParaRPr lang="en-GB" sz="1900" dirty="0">
              <a:latin typeface="SassoonCRInfantMedium" panose="02000603020000020003" pitchFamily="2" charset="0"/>
            </a:endParaRPr>
          </a:p>
          <a:p>
            <a:r>
              <a:rPr lang="en-GB" sz="1900" dirty="0">
                <a:latin typeface="SassoonCRInfantMedium" panose="02000603020000020003" pitchFamily="2" charset="0"/>
              </a:rPr>
              <a:t>S.C. – To </a:t>
            </a:r>
            <a:r>
              <a:rPr lang="en-GB" sz="1900" dirty="0" smtClean="0">
                <a:latin typeface="SassoonCRInfantMedium" panose="02000603020000020003" pitchFamily="2" charset="0"/>
              </a:rPr>
              <a:t>understand what is meant by the radius,</a:t>
            </a:r>
          </a:p>
          <a:p>
            <a:pPr marL="0" indent="0">
              <a:buNone/>
            </a:pPr>
            <a:r>
              <a:rPr lang="en-GB" sz="1900" dirty="0" smtClean="0">
                <a:latin typeface="SassoonCRInfantMedium" panose="02000603020000020003" pitchFamily="2" charset="0"/>
              </a:rPr>
              <a:t>              diameter and circumference</a:t>
            </a:r>
          </a:p>
          <a:p>
            <a:pPr marL="0" indent="0">
              <a:buFont typeface="Brush Script MT" pitchFamily="66" charset="0"/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     - </a:t>
            </a:r>
            <a:r>
              <a:rPr lang="en-GB" sz="1900" dirty="0" smtClean="0">
                <a:latin typeface="SassoonCRInfantMedium" panose="02000603020000020003" pitchFamily="2" charset="0"/>
              </a:rPr>
              <a:t>To be able to calculate the radius from the </a:t>
            </a:r>
            <a:endParaRPr lang="en-GB" sz="1900" dirty="0">
              <a:latin typeface="SassoonCRInfantMedium" panose="02000603020000020003" pitchFamily="2" charset="0"/>
            </a:endParaRPr>
          </a:p>
          <a:p>
            <a:pPr marL="0" indent="0">
              <a:buFont typeface="Brush Script MT" pitchFamily="66" charset="0"/>
              <a:buNone/>
            </a:pPr>
            <a:r>
              <a:rPr lang="en-GB" sz="1900" dirty="0" smtClean="0">
                <a:latin typeface="SassoonCRInfantMedium" panose="02000603020000020003" pitchFamily="2" charset="0"/>
              </a:rPr>
              <a:t>              diameter and vice versa.</a:t>
            </a:r>
          </a:p>
          <a:p>
            <a:pPr marL="0" indent="0">
              <a:buFont typeface="Brush Script MT" pitchFamily="66" charset="0"/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     </a:t>
            </a:r>
            <a:r>
              <a:rPr lang="en-GB" dirty="0">
                <a:latin typeface="SassoonCRInfantMedium" panose="02000603020000020003" pitchFamily="2" charset="0"/>
              </a:rPr>
              <a:t>- </a:t>
            </a:r>
            <a:r>
              <a:rPr lang="en-GB" sz="1900" dirty="0">
                <a:latin typeface="SassoonCRInfantMedium" panose="02000603020000020003" pitchFamily="2" charset="0"/>
              </a:rPr>
              <a:t>To </a:t>
            </a:r>
            <a:r>
              <a:rPr lang="en-GB" sz="1900" dirty="0" smtClean="0">
                <a:latin typeface="SassoonCRInfantMedium" panose="02000603020000020003" pitchFamily="2" charset="0"/>
              </a:rPr>
              <a:t>be able to complete the written task.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Font typeface="Brush Script MT" pitchFamily="66" charset="0"/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W</a:t>
            </a:r>
            <a:r>
              <a:rPr lang="en-GB" sz="1900" dirty="0" smtClean="0">
                <a:latin typeface="SassoonCRInfantMedium" panose="02000603020000020003" pitchFamily="2" charset="0"/>
              </a:rPr>
              <a:t>atch the video up to 3mins 12secs. [Again please ignore the American spelling] Feel free to watch until the end of the video however this additional learning is not required for 2</a:t>
            </a:r>
            <a:r>
              <a:rPr lang="en-GB" sz="1900" baseline="30000" dirty="0" smtClean="0">
                <a:latin typeface="SassoonCRInfantMedium" panose="02000603020000020003" pitchFamily="2" charset="0"/>
              </a:rPr>
              <a:t>nd</a:t>
            </a:r>
            <a:r>
              <a:rPr lang="en-GB" sz="1900" dirty="0" smtClean="0">
                <a:latin typeface="SassoonCRInfantMedium" panose="02000603020000020003" pitchFamily="2" charset="0"/>
              </a:rPr>
              <a:t> level Maths:-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https://www.youtube.com/watch?v=cC0fZ_lkFpQ</a:t>
            </a:r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Font typeface="Brush Script MT" pitchFamily="66" charset="0"/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Task :- Please see the attached sheet for your task. </a:t>
            </a:r>
            <a:r>
              <a:rPr lang="en-GB" sz="1900" dirty="0" smtClean="0">
                <a:latin typeface="SassoonCRInfantMedium" panose="02000603020000020003" pitchFamily="2" charset="0"/>
              </a:rPr>
              <a:t>Question 5 requires you to use a set of compasses. If you do not have any please skip this question.  </a:t>
            </a:r>
          </a:p>
          <a:p>
            <a:pPr marL="0" indent="0">
              <a:buFont typeface="Brush Script MT" pitchFamily="66" charset="0"/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endParaRPr lang="en-GB" dirty="0">
              <a:latin typeface="SassoonCRInfantMedium" panose="02000603020000020003" pitchFamily="2" charset="0"/>
            </a:endParaRPr>
          </a:p>
          <a:p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4" name="Picture 2" descr="C:\Users\marianne.docherty\AppData\Local\Microsoft\Windows\INetCache\IE\M1OIXKJY\Triangle_angles_sum_to_180_degrees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1403648" cy="8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arianne.docherty\AppData\Local\Microsoft\Windows\INetCache\IE\CQEJ3UKK\protractor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10993"/>
            <a:ext cx="1246267" cy="6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latin typeface="SassoonCRInfantMedium" panose="02000603020000020003" pitchFamily="2" charset="0"/>
              </a:rPr>
              <a:t>Literacy Lesson</a:t>
            </a:r>
            <a:endParaRPr lang="en-GB" sz="2800" u="sng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556793"/>
            <a:ext cx="6196405" cy="43204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dirty="0" smtClean="0">
                <a:latin typeface="SassoonCRInfantMedium" panose="02000603020000020003" pitchFamily="2" charset="0"/>
              </a:rPr>
              <a:t>Today, we’re going to listen to the next 3 chapters of Wonder – ‘Paging Mr </a:t>
            </a:r>
            <a:r>
              <a:rPr lang="en-GB" sz="2200" dirty="0" err="1" smtClean="0">
                <a:latin typeface="SassoonCRInfantMedium" panose="02000603020000020003" pitchFamily="2" charset="0"/>
              </a:rPr>
              <a:t>Tushman</a:t>
            </a:r>
            <a:r>
              <a:rPr lang="en-GB" sz="2200" dirty="0" smtClean="0">
                <a:latin typeface="SassoonCRInfantMedium" panose="02000603020000020003" pitchFamily="2" charset="0"/>
              </a:rPr>
              <a:t>’, ‘Nice Mrs Garcia’</a:t>
            </a:r>
          </a:p>
          <a:p>
            <a:pPr marL="0" indent="0">
              <a:buNone/>
            </a:pPr>
            <a:r>
              <a:rPr lang="en-GB" sz="2200" dirty="0">
                <a:latin typeface="SassoonCRInfantMedium" panose="02000603020000020003" pitchFamily="2" charset="0"/>
              </a:rPr>
              <a:t>a</a:t>
            </a:r>
            <a:r>
              <a:rPr lang="en-GB" sz="2200" dirty="0" smtClean="0">
                <a:latin typeface="SassoonCRInfantMedium" panose="02000603020000020003" pitchFamily="2" charset="0"/>
              </a:rPr>
              <a:t>nd ‘Jack Will, Julian and Charlotte’.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https://www.youtube.com/watch?v=WzEU-fsQXdM</a:t>
            </a: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SassoonCRInfantMedium" panose="02000603020000020003" pitchFamily="2" charset="0"/>
              </a:rPr>
              <a:t>In this Chapters August visits his new school and meets Mr </a:t>
            </a:r>
            <a:r>
              <a:rPr lang="en-GB" sz="2200" dirty="0" err="1" smtClean="0">
                <a:latin typeface="SassoonCRInfantMedium" panose="02000603020000020003" pitchFamily="2" charset="0"/>
              </a:rPr>
              <a:t>Tushman</a:t>
            </a:r>
            <a:r>
              <a:rPr lang="en-GB" sz="2200" dirty="0" smtClean="0">
                <a:latin typeface="SassoonCRInfantMedium" panose="02000603020000020003" pitchFamily="2" charset="0"/>
              </a:rPr>
              <a:t>, Mrs Garcia and 3 pupils .</a:t>
            </a:r>
          </a:p>
          <a:p>
            <a:pPr marL="0" indent="0">
              <a:buNone/>
            </a:pPr>
            <a:r>
              <a:rPr lang="en-GB" sz="2200" u="sng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2200" u="sng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/Blue</a:t>
            </a:r>
            <a:r>
              <a:rPr lang="en-GB" sz="2200" u="sng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 Group Task</a:t>
            </a:r>
            <a:r>
              <a:rPr lang="en-GB" sz="2200" dirty="0" smtClean="0">
                <a:latin typeface="SassoonCRInfantMedium" panose="02000603020000020003" pitchFamily="2" charset="0"/>
              </a:rPr>
              <a:t>:- Your task is to answer comprehension questions on 3 pages of the text. Please find the task attached to the blog.</a:t>
            </a:r>
          </a:p>
          <a:p>
            <a:pPr marL="0" indent="0">
              <a:buNone/>
            </a:pPr>
            <a:r>
              <a:rPr lang="en-GB" sz="2200" u="sng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 Group</a:t>
            </a:r>
            <a:r>
              <a:rPr lang="en-GB" sz="2200" dirty="0" smtClean="0">
                <a:latin typeface="SassoonCRInfantMedium" panose="02000603020000020003" pitchFamily="2" charset="0"/>
              </a:rPr>
              <a:t>: - Your task is to think of 6 describing words to describe how August is feeling during his visit to the school. Please also do 20mins on IDL.</a:t>
            </a:r>
          </a:p>
        </p:txBody>
      </p:sp>
      <p:pic>
        <p:nvPicPr>
          <p:cNvPr id="2050" name="Picture 2" descr="C:\Users\marianne.docherty\AppData\Local\Microsoft\Windows\INetCache\IE\CQEJ3UKK\bee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4704"/>
            <a:ext cx="996841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R.E.</a:t>
            </a:r>
            <a:endParaRPr lang="en-GB" sz="4000" dirty="0">
              <a:solidFill>
                <a:srgbClr val="FFC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293096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SassoonCRInfantMedium" panose="02000603020000020003" pitchFamily="2" charset="0"/>
              </a:rPr>
              <a:t>Today we are going to learn about how important Our Lady is in the Catholic faith.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Our Lady is so important in our faith that she has 2 months of the year dedicated to her, May and October, as well as many feast days. These feast days include ‘ The Annunciation [25</a:t>
            </a:r>
            <a:r>
              <a:rPr lang="en-GB" sz="2000" baseline="30000" dirty="0" smtClean="0">
                <a:latin typeface="SassoonCRInfantMedium" panose="02000603020000020003" pitchFamily="2" charset="0"/>
              </a:rPr>
              <a:t>th</a:t>
            </a:r>
            <a:r>
              <a:rPr lang="en-GB" sz="2000" dirty="0" smtClean="0">
                <a:latin typeface="SassoonCRInfantMedium" panose="02000603020000020003" pitchFamily="2" charset="0"/>
              </a:rPr>
              <a:t> March], The Assumption [15</a:t>
            </a:r>
            <a:r>
              <a:rPr lang="en-GB" sz="2000" baseline="30000" dirty="0" smtClean="0">
                <a:latin typeface="SassoonCRInfantMedium" panose="02000603020000020003" pitchFamily="2" charset="0"/>
              </a:rPr>
              <a:t>th</a:t>
            </a:r>
            <a:r>
              <a:rPr lang="en-GB" sz="2000" dirty="0" smtClean="0">
                <a:latin typeface="SassoonCRInfantMedium" panose="02000603020000020003" pitchFamily="2" charset="0"/>
              </a:rPr>
              <a:t> August]. </a:t>
            </a:r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Task:- Draw a picture of Our Lady and make a list of at least 6 feast days of Our Lady.</a:t>
            </a:r>
          </a:p>
          <a:p>
            <a:pPr marL="0" indent="0">
              <a:buNone/>
            </a:pPr>
            <a:endParaRPr lang="en-GB" sz="2000" dirty="0">
              <a:latin typeface="SassoonCRInfantMedium" panose="02000603020000020003" pitchFamily="2" charset="0"/>
            </a:endParaRPr>
          </a:p>
        </p:txBody>
      </p:sp>
      <p:pic>
        <p:nvPicPr>
          <p:cNvPr id="1027" name="Picture 3" descr="C:\Users\marianne.docherty\AppData\Local\Microsoft\Windows\INetCache\IE\329LSYY7\Lady_of_the_Gate_of_Dawn,_Vilnius_Lithuan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23224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7030A0"/>
                </a:solidFill>
                <a:latin typeface="SassoonCRInfantMedium" panose="02000603020000020003" pitchFamily="2" charset="0"/>
              </a:rPr>
              <a:t>The </a:t>
            </a:r>
            <a:r>
              <a:rPr lang="en-GB" u="sng" dirty="0" err="1" smtClean="0">
                <a:solidFill>
                  <a:srgbClr val="7030A0"/>
                </a:solidFill>
                <a:latin typeface="SassoonCRInfantMedium" panose="02000603020000020003" pitchFamily="2" charset="0"/>
              </a:rPr>
              <a:t>Jacobites</a:t>
            </a:r>
            <a:r>
              <a:rPr lang="en-GB" u="sng" dirty="0" smtClean="0">
                <a:solidFill>
                  <a:srgbClr val="7030A0"/>
                </a:solidFill>
                <a:latin typeface="SassoonCRInfantMedium" panose="02000603020000020003" pitchFamily="2" charset="0"/>
              </a:rPr>
              <a:t> </a:t>
            </a:r>
            <a:endParaRPr lang="en-GB" u="sng" dirty="0">
              <a:solidFill>
                <a:srgbClr val="7030A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L.I. – To learn about The Act of Union</a:t>
            </a:r>
            <a:r>
              <a:rPr lang="en-GB" sz="2000" dirty="0">
                <a:latin typeface="SassoonCRInfantMedium" panose="02000603020000020003" pitchFamily="2" charset="0"/>
              </a:rPr>
              <a:t>.</a:t>
            </a: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S.C. – To understand why the Act of Union 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 was signed.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-  To understand that the Act of Union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 was unpopular in Scotland and increased 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 support for The </a:t>
            </a:r>
            <a:r>
              <a:rPr lang="en-GB" sz="2000" dirty="0" err="1" smtClean="0">
                <a:latin typeface="SassoonCRInfantMedium" panose="02000603020000020003" pitchFamily="2" charset="0"/>
              </a:rPr>
              <a:t>Jacobites</a:t>
            </a:r>
            <a:r>
              <a:rPr lang="en-GB" sz="2000" dirty="0" smtClean="0">
                <a:latin typeface="SassoonCRInfantMedium" panose="02000603020000020003" pitchFamily="2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- </a:t>
            </a: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To be able to draw a Jacobite broadsword.</a:t>
            </a:r>
          </a:p>
          <a:p>
            <a:pPr marL="0" indent="0">
              <a:buNone/>
            </a:pP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You will find the </a:t>
            </a:r>
            <a:r>
              <a:rPr lang="en-GB" sz="2000" dirty="0" err="1" smtClean="0">
                <a:latin typeface="SassoonCRInfantMedium" panose="02000603020000020003" pitchFamily="2" charset="0"/>
              </a:rPr>
              <a:t>powerpoint</a:t>
            </a:r>
            <a:r>
              <a:rPr lang="en-GB" sz="2000" dirty="0" smtClean="0">
                <a:latin typeface="SassoonCRInfantMedium" panose="02000603020000020003" pitchFamily="2" charset="0"/>
              </a:rPr>
              <a:t> on the blog. The task is on the last slide of the blog.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1027" name="Picture 3" descr="C:\Users\marianne.docherty\AppData\Local\Microsoft\Windows\INetCache\IE\A932XLRN\1200px-Yorkshire_ros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1080120" cy="8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ianne.docherty\AppData\Local\Microsoft\Windows\INetCache\IE\A932XLRN\1200px-Yorkshire_ros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76" y="908720"/>
            <a:ext cx="1072081" cy="8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1792</TotalTime>
  <Words>734</Words>
  <Application>Microsoft Office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Wednesday 6-5-20</vt:lpstr>
      <vt:lpstr>Today’s Timetable</vt:lpstr>
      <vt:lpstr>Daily Exercise </vt:lpstr>
      <vt:lpstr>A little bit of French to start the day  </vt:lpstr>
      <vt:lpstr>Morning Starter</vt:lpstr>
      <vt:lpstr>Maths Lesson</vt:lpstr>
      <vt:lpstr>Literacy Lesson</vt:lpstr>
      <vt:lpstr>R.E.</vt:lpstr>
      <vt:lpstr>The Jacobites </vt:lpstr>
      <vt:lpstr>P.E.      </vt:lpstr>
      <vt:lpstr>A prayer to end our day</vt:lpstr>
      <vt:lpstr>Well done!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24-3-20</dc:title>
  <dc:creator>Marianne Docherty</dc:creator>
  <cp:lastModifiedBy>Marianne Docherty</cp:lastModifiedBy>
  <cp:revision>84</cp:revision>
  <dcterms:created xsi:type="dcterms:W3CDTF">2020-03-23T22:24:08Z</dcterms:created>
  <dcterms:modified xsi:type="dcterms:W3CDTF">2020-05-06T07:11:24Z</dcterms:modified>
</cp:coreProperties>
</file>