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6"/>
  </p:notesMasterIdLst>
  <p:sldIdLst>
    <p:sldId id="270" r:id="rId2"/>
    <p:sldId id="257" r:id="rId3"/>
    <p:sldId id="267" r:id="rId4"/>
    <p:sldId id="268" r:id="rId5"/>
    <p:sldId id="275" r:id="rId6"/>
    <p:sldId id="274" r:id="rId7"/>
    <p:sldId id="272" r:id="rId8"/>
    <p:sldId id="273" r:id="rId9"/>
    <p:sldId id="264" r:id="rId10"/>
    <p:sldId id="265" r:id="rId11"/>
    <p:sldId id="269" r:id="rId12"/>
    <p:sldId id="276" r:id="rId13"/>
    <p:sldId id="277"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05/05/2020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6888C-94B0-466F-98E3-0497753609C6}" type="slidenum">
              <a:rPr lang="en-US" smtClean="0"/>
              <a:t>8</a:t>
            </a:fld>
            <a:endParaRPr lang="en-US"/>
          </a:p>
        </p:txBody>
      </p:sp>
    </p:spTree>
    <p:extLst>
      <p:ext uri="{BB962C8B-B14F-4D97-AF65-F5344CB8AC3E}">
        <p14:creationId xmlns:p14="http://schemas.microsoft.com/office/powerpoint/2010/main" val="28751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D35E1F-933C-45E7-A12A-CEB7A7EF4852}" type="slidenum">
              <a:rPr lang="en-GB" smtClean="0"/>
              <a:t>12</a:t>
            </a:fld>
            <a:endParaRPr lang="en-GB"/>
          </a:p>
        </p:txBody>
      </p:sp>
    </p:spTree>
    <p:extLst>
      <p:ext uri="{BB962C8B-B14F-4D97-AF65-F5344CB8AC3E}">
        <p14:creationId xmlns:p14="http://schemas.microsoft.com/office/powerpoint/2010/main" val="333308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05/05/2020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inguascope.com/secure/students/beginner/html5/bin/main.php?language=french&amp;topic=face&amp;activity=introductio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tmp"/><Relationship Id="rId3" Type="http://schemas.microsoft.com/office/2007/relationships/hdphoto" Target="../media/hdphoto3.wdp"/><Relationship Id="rId7" Type="http://schemas.openxmlformats.org/officeDocument/2006/relationships/image" Target="../media/image20.tm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topmarks.co.uk/learning-to-count/place-value-basketball" TargetMode="Externa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hyperlink" Target="https://www.youtube.com/watch?v=UVL8NXigTk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bZhl6YcrxZQ" TargetMode="External"/><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roythezebra.com/reading-games/alphabetical-order-1.html" TargetMode="External"/><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oxfordowl.co.uk/?sellanguage=en&amp;mode=hub"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wzEcFHjmv3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www.stevewyborne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jpeg"/><Relationship Id="rId4" Type="http://schemas.openxmlformats.org/officeDocument/2006/relationships/hyperlink" Target="https://www.sheppardsoftware.com/mathgames/earlymath/on_time_game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3" y="1470454"/>
            <a:ext cx="8144073" cy="518457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7404" y="160338"/>
            <a:ext cx="7117180" cy="792087"/>
          </a:xfrm>
        </p:spPr>
        <p:txBody>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a:latin typeface="Comic Sans MS" panose="030F0702030302020204" pitchFamily="66" charset="0"/>
              </a:rPr>
              <a:t>W</a:t>
            </a:r>
            <a:r>
              <a:rPr lang="en-GB" sz="4400" b="1" dirty="0" smtClean="0">
                <a:latin typeface="Comic Sans MS" panose="030F0702030302020204" pitchFamily="66" charset="0"/>
              </a:rPr>
              <a:t>ednesday </a:t>
            </a:r>
            <a:r>
              <a:rPr lang="en-GB" sz="4400" b="1" dirty="0" smtClean="0">
                <a:latin typeface="Comic Sans MS" panose="030F0702030302020204" pitchFamily="66" charset="0"/>
              </a:rPr>
              <a:t>6</a:t>
            </a:r>
            <a:r>
              <a:rPr lang="en-GB" sz="4400" b="1" baseline="30000" dirty="0" smtClean="0">
                <a:latin typeface="Comic Sans MS" panose="030F0702030302020204" pitchFamily="66" charset="0"/>
              </a:rPr>
              <a:t>th</a:t>
            </a:r>
            <a:r>
              <a:rPr lang="en-GB" sz="4400" b="1" dirty="0" smtClean="0">
                <a:latin typeface="Comic Sans MS" panose="030F0702030302020204" pitchFamily="66" charset="0"/>
              </a:rPr>
              <a:t> </a:t>
            </a:r>
            <a:r>
              <a:rPr lang="en-GB" sz="4400" b="1" dirty="0" smtClean="0">
                <a:latin typeface="Comic Sans MS" panose="030F0702030302020204" pitchFamily="66" charset="0"/>
              </a:rPr>
              <a:t>of </a:t>
            </a:r>
            <a:r>
              <a:rPr lang="en-GB" sz="4400" b="1" dirty="0" smtClean="0">
                <a:latin typeface="Comic Sans MS" panose="030F0702030302020204" pitchFamily="66" charset="0"/>
              </a:rPr>
              <a:t>May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07973" y="977200"/>
            <a:ext cx="7848872" cy="5688632"/>
          </a:xfrm>
        </p:spPr>
        <p:txBody>
          <a:bodyPr>
            <a:normAutofit fontScale="70000" lnSpcReduction="20000"/>
          </a:bodyPr>
          <a:lstStyle/>
          <a:p>
            <a:pPr algn="ctr"/>
            <a:r>
              <a:rPr lang="en-GB" sz="3800" b="1" dirty="0" smtClean="0">
                <a:latin typeface="Comic Sans MS" panose="030F0702030302020204" pitchFamily="66" charset="0"/>
              </a:rPr>
              <a:t>Good Morning Primary 2/3!</a:t>
            </a:r>
          </a:p>
          <a:p>
            <a:pPr algn="ctr"/>
            <a:r>
              <a:rPr lang="en-GB" sz="3800" dirty="0">
                <a:latin typeface="Comic Sans MS" panose="030F0702030302020204" pitchFamily="66" charset="0"/>
              </a:rPr>
              <a:t>French: </a:t>
            </a:r>
            <a:r>
              <a:rPr lang="en-GB" sz="3800" b="1" dirty="0" smtClean="0">
                <a:latin typeface="Comic Sans MS" panose="030F0702030302020204" pitchFamily="66" charset="0"/>
              </a:rPr>
              <a:t>Bonjour la class!  Ca </a:t>
            </a:r>
            <a:r>
              <a:rPr lang="en-GB" sz="3800" b="1" dirty="0" err="1" smtClean="0">
                <a:latin typeface="Comic Sans MS" panose="030F0702030302020204" pitchFamily="66" charset="0"/>
              </a:rPr>
              <a:t>Va</a:t>
            </a:r>
            <a:r>
              <a:rPr lang="en-GB" sz="3800" b="1" dirty="0" smtClean="0">
                <a:latin typeface="Comic Sans MS" panose="030F0702030302020204" pitchFamily="66" charset="0"/>
              </a:rPr>
              <a:t>?</a:t>
            </a:r>
          </a:p>
          <a:p>
            <a:pPr algn="ctr"/>
            <a:r>
              <a:rPr lang="en-GB" sz="3800" b="1" dirty="0" err="1" smtClean="0">
                <a:solidFill>
                  <a:schemeClr val="bg2">
                    <a:lumMod val="50000"/>
                  </a:schemeClr>
                </a:solidFill>
                <a:latin typeface="Comic Sans MS" panose="030F0702030302020204" pitchFamily="66" charset="0"/>
              </a:rPr>
              <a:t>Aujourd’hui</a:t>
            </a:r>
            <a:r>
              <a:rPr lang="en-GB" sz="3800" b="1" dirty="0" smtClean="0">
                <a:solidFill>
                  <a:schemeClr val="bg2">
                    <a:lumMod val="50000"/>
                  </a:schemeClr>
                </a:solidFill>
                <a:latin typeface="Comic Sans MS" panose="030F0702030302020204" pitchFamily="66" charset="0"/>
              </a:rPr>
              <a:t> </a:t>
            </a:r>
            <a:r>
              <a:rPr lang="en-GB" sz="3800" b="1" dirty="0" err="1" smtClean="0">
                <a:solidFill>
                  <a:schemeClr val="bg2">
                    <a:lumMod val="50000"/>
                  </a:schemeClr>
                </a:solidFill>
                <a:latin typeface="Comic Sans MS" panose="030F0702030302020204" pitchFamily="66" charset="0"/>
              </a:rPr>
              <a:t>cest</a:t>
            </a:r>
            <a:r>
              <a:rPr lang="en-GB" sz="3800" b="1" dirty="0">
                <a:solidFill>
                  <a:schemeClr val="bg2">
                    <a:lumMod val="50000"/>
                  </a:schemeClr>
                </a:solidFill>
                <a:latin typeface="Comic Sans MS" panose="030F0702030302020204" pitchFamily="66" charset="0"/>
              </a:rPr>
              <a:t> </a:t>
            </a:r>
            <a:r>
              <a:rPr lang="en-GB" sz="3800" b="1" dirty="0" smtClean="0">
                <a:solidFill>
                  <a:schemeClr val="bg2">
                    <a:lumMod val="50000"/>
                  </a:schemeClr>
                </a:solidFill>
                <a:latin typeface="Comic Sans MS" panose="030F0702030302020204" pitchFamily="66" charset="0"/>
              </a:rPr>
              <a:t>M____ </a:t>
            </a:r>
            <a:r>
              <a:rPr lang="en-GB" sz="3800" b="1" dirty="0" smtClean="0">
                <a:solidFill>
                  <a:schemeClr val="bg2">
                    <a:lumMod val="50000"/>
                  </a:schemeClr>
                </a:solidFill>
                <a:latin typeface="Comic Sans MS" panose="030F0702030302020204" pitchFamily="66" charset="0"/>
              </a:rPr>
              <a:t>6</a:t>
            </a:r>
            <a:r>
              <a:rPr lang="en-GB" sz="3800" b="1" baseline="30000" dirty="0" smtClean="0">
                <a:solidFill>
                  <a:schemeClr val="bg2">
                    <a:lumMod val="50000"/>
                  </a:schemeClr>
                </a:solidFill>
                <a:latin typeface="Comic Sans MS" panose="030F0702030302020204" pitchFamily="66" charset="0"/>
              </a:rPr>
              <a:t>th</a:t>
            </a:r>
            <a:r>
              <a:rPr lang="en-GB" sz="3800" b="1" dirty="0" smtClean="0">
                <a:solidFill>
                  <a:schemeClr val="bg2">
                    <a:lumMod val="50000"/>
                  </a:schemeClr>
                </a:solidFill>
                <a:latin typeface="Comic Sans MS" panose="030F0702030302020204" pitchFamily="66" charset="0"/>
              </a:rPr>
              <a:t> ____ 2020</a:t>
            </a:r>
            <a:endParaRPr lang="en-GB" sz="3800" b="1" dirty="0" smtClean="0">
              <a:solidFill>
                <a:schemeClr val="bg2">
                  <a:lumMod val="50000"/>
                </a:schemeClr>
              </a:solidFill>
              <a:latin typeface="Comic Sans MS" panose="030F0702030302020204" pitchFamily="66" charset="0"/>
            </a:endParaRPr>
          </a:p>
          <a:p>
            <a:pPr algn="ctr"/>
            <a:endParaRPr lang="en-GB" sz="2600" b="1" dirty="0" smtClean="0">
              <a:solidFill>
                <a:schemeClr val="bg2">
                  <a:lumMod val="50000"/>
                </a:schemeClr>
              </a:solidFill>
              <a:latin typeface="Comic Sans MS" panose="030F0702030302020204" pitchFamily="66" charset="0"/>
            </a:endParaRPr>
          </a:p>
          <a:p>
            <a:pPr algn="ctr"/>
            <a:r>
              <a:rPr lang="en-GB" sz="2900" b="1" dirty="0">
                <a:solidFill>
                  <a:schemeClr val="tx1"/>
                </a:solidFill>
                <a:latin typeface="Comic Sans MS" panose="030F0702030302020204" pitchFamily="66" charset="0"/>
              </a:rPr>
              <a:t>L.I- To name parts of my </a:t>
            </a:r>
            <a:r>
              <a:rPr lang="en-GB" sz="2900" b="1" dirty="0" smtClean="0">
                <a:solidFill>
                  <a:schemeClr val="tx1"/>
                </a:solidFill>
                <a:latin typeface="Comic Sans MS" panose="030F0702030302020204" pitchFamily="66" charset="0"/>
              </a:rPr>
              <a:t>face </a:t>
            </a:r>
            <a:r>
              <a:rPr lang="en-GB" sz="2900" b="1" dirty="0">
                <a:solidFill>
                  <a:schemeClr val="tx1"/>
                </a:solidFill>
                <a:latin typeface="Comic Sans MS" panose="030F0702030302020204" pitchFamily="66" charset="0"/>
              </a:rPr>
              <a:t>in French </a:t>
            </a:r>
          </a:p>
          <a:p>
            <a:pPr algn="ctr"/>
            <a:r>
              <a:rPr lang="en-GB" sz="2900" dirty="0">
                <a:solidFill>
                  <a:schemeClr val="tx1"/>
                </a:solidFill>
                <a:latin typeface="Comic Sans MS" panose="030F0702030302020204" pitchFamily="66" charset="0"/>
              </a:rPr>
              <a:t>Please use the Login to access this wonderful French Resource we have access to.</a:t>
            </a:r>
          </a:p>
          <a:p>
            <a:pPr algn="ctr"/>
            <a:r>
              <a:rPr lang="en-GB" sz="2900" dirty="0">
                <a:solidFill>
                  <a:schemeClr val="tx1"/>
                </a:solidFill>
                <a:latin typeface="Comic Sans MS" panose="030F0702030302020204" pitchFamily="66" charset="0"/>
              </a:rPr>
              <a:t>Login: </a:t>
            </a:r>
            <a:r>
              <a:rPr lang="en-GB" sz="2900" dirty="0" err="1">
                <a:solidFill>
                  <a:schemeClr val="tx1"/>
                </a:solidFill>
                <a:latin typeface="Comic Sans MS" panose="030F0702030302020204" pitchFamily="66" charset="0"/>
              </a:rPr>
              <a:t>stanthonys</a:t>
            </a:r>
            <a:endParaRPr lang="en-GB" sz="2900" dirty="0">
              <a:solidFill>
                <a:schemeClr val="tx1"/>
              </a:solidFill>
              <a:latin typeface="Comic Sans MS" panose="030F0702030302020204" pitchFamily="66" charset="0"/>
            </a:endParaRPr>
          </a:p>
          <a:p>
            <a:pPr algn="ctr"/>
            <a:r>
              <a:rPr lang="en-GB" sz="2900" dirty="0">
                <a:solidFill>
                  <a:schemeClr val="tx1"/>
                </a:solidFill>
                <a:latin typeface="Comic Sans MS" panose="030F0702030302020204" pitchFamily="66" charset="0"/>
              </a:rPr>
              <a:t>Password: stant123</a:t>
            </a:r>
          </a:p>
          <a:p>
            <a:pPr marL="457200" indent="-457200">
              <a:buFont typeface="+mj-lt"/>
              <a:buAutoNum type="arabicPeriod"/>
            </a:pPr>
            <a:r>
              <a:rPr lang="en-GB" sz="2600" dirty="0">
                <a:solidFill>
                  <a:schemeClr val="tx1"/>
                </a:solidFill>
                <a:latin typeface="Comic Sans MS" panose="030F0702030302020204" pitchFamily="66" charset="0"/>
              </a:rPr>
              <a:t>Go to Beginner section and click the French flag circle</a:t>
            </a:r>
          </a:p>
          <a:p>
            <a:pPr marL="457200" indent="-457200">
              <a:buFont typeface="+mj-lt"/>
              <a:buAutoNum type="arabicPeriod"/>
            </a:pPr>
            <a:r>
              <a:rPr lang="en-GB" sz="2600" dirty="0">
                <a:solidFill>
                  <a:schemeClr val="tx1"/>
                </a:solidFill>
                <a:latin typeface="Comic Sans MS" panose="030F0702030302020204" pitchFamily="66" charset="0"/>
              </a:rPr>
              <a:t>Click the tab “</a:t>
            </a:r>
            <a:r>
              <a:rPr lang="en-GB" sz="2600" b="1" dirty="0" err="1">
                <a:solidFill>
                  <a:schemeClr val="tx1"/>
                </a:solidFill>
                <a:latin typeface="Comic Sans MS" panose="030F0702030302020204" pitchFamily="66" charset="0"/>
              </a:rPr>
              <a:t>Moi</a:t>
            </a:r>
            <a:r>
              <a:rPr lang="en-GB" sz="2600" b="1" dirty="0">
                <a:solidFill>
                  <a:schemeClr val="tx1"/>
                </a:solidFill>
                <a:latin typeface="Comic Sans MS" panose="030F0702030302020204" pitchFamily="66" charset="0"/>
              </a:rPr>
              <a:t> et Ma </a:t>
            </a:r>
            <a:r>
              <a:rPr lang="en-GB" sz="2600" b="1" dirty="0" err="1">
                <a:solidFill>
                  <a:schemeClr val="tx1"/>
                </a:solidFill>
                <a:latin typeface="Comic Sans MS" panose="030F0702030302020204" pitchFamily="66" charset="0"/>
              </a:rPr>
              <a:t>famille</a:t>
            </a:r>
            <a:r>
              <a:rPr lang="en-GB" sz="2600" dirty="0">
                <a:solidFill>
                  <a:schemeClr val="tx1"/>
                </a:solidFill>
                <a:latin typeface="Comic Sans MS" panose="030F0702030302020204" pitchFamily="66" charset="0"/>
              </a:rPr>
              <a:t>”  and then “</a:t>
            </a:r>
            <a:r>
              <a:rPr lang="en-GB" sz="2600" b="1" dirty="0">
                <a:solidFill>
                  <a:schemeClr val="tx1"/>
                </a:solidFill>
                <a:latin typeface="Comic Sans MS" panose="030F0702030302020204" pitchFamily="66" charset="0"/>
              </a:rPr>
              <a:t>Le </a:t>
            </a:r>
            <a:r>
              <a:rPr lang="en-GB" sz="2600" b="1" dirty="0" smtClean="0">
                <a:solidFill>
                  <a:schemeClr val="tx1"/>
                </a:solidFill>
                <a:latin typeface="Comic Sans MS" panose="030F0702030302020204" pitchFamily="66" charset="0"/>
              </a:rPr>
              <a:t>Visage</a:t>
            </a:r>
            <a:r>
              <a:rPr lang="en-GB" sz="2600" dirty="0" smtClean="0">
                <a:solidFill>
                  <a:schemeClr val="tx1"/>
                </a:solidFill>
                <a:latin typeface="Comic Sans MS" panose="030F0702030302020204" pitchFamily="66" charset="0"/>
              </a:rPr>
              <a:t>“ square </a:t>
            </a:r>
            <a:endParaRPr lang="en-GB" sz="2600" dirty="0">
              <a:solidFill>
                <a:schemeClr val="tx1"/>
              </a:solidFill>
              <a:latin typeface="Comic Sans MS" panose="030F0702030302020204" pitchFamily="66" charset="0"/>
            </a:endParaRPr>
          </a:p>
          <a:p>
            <a:pPr marL="457200" indent="-457200">
              <a:buFont typeface="+mj-lt"/>
              <a:buAutoNum type="arabicPeriod"/>
            </a:pPr>
            <a:r>
              <a:rPr lang="en-GB" sz="2600" dirty="0">
                <a:solidFill>
                  <a:schemeClr val="tx1"/>
                </a:solidFill>
                <a:latin typeface="Comic Sans MS" panose="030F0702030302020204" pitchFamily="66" charset="0"/>
              </a:rPr>
              <a:t>Click the first option “</a:t>
            </a:r>
            <a:r>
              <a:rPr lang="en-GB" sz="2600" b="1" dirty="0">
                <a:solidFill>
                  <a:schemeClr val="tx1"/>
                </a:solidFill>
                <a:latin typeface="Comic Sans MS" panose="030F0702030302020204" pitchFamily="66" charset="0"/>
              </a:rPr>
              <a:t>Presentation</a:t>
            </a:r>
            <a:r>
              <a:rPr lang="en-GB" sz="2600" dirty="0">
                <a:solidFill>
                  <a:schemeClr val="tx1"/>
                </a:solidFill>
                <a:latin typeface="Comic Sans MS" panose="030F0702030302020204" pitchFamily="66" charset="0"/>
              </a:rPr>
              <a:t>” to learn some of the vocabulary then choose an activity to test your learning. </a:t>
            </a:r>
          </a:p>
          <a:p>
            <a:pPr algn="ctr"/>
            <a:r>
              <a:rPr lang="en-GB" sz="2900" dirty="0">
                <a:hlinkClick r:id="rId2"/>
              </a:rPr>
              <a:t>https://www.linguascope.com/secure/students/beginner/html5/bin/main.php?language=french&amp;topic=face&amp;activity=introduction</a:t>
            </a:r>
            <a:endParaRPr lang="en-GB" sz="5100" dirty="0">
              <a:solidFill>
                <a:schemeClr val="tx1"/>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lara.cunningham\AppData\Local\Microsoft\Windows\INetCache\IE\ZG6FEX7V\kindergartenworksheets-face-3-192x144[1].jpg"/>
          <p:cNvPicPr>
            <a:picLocks noChangeAspect="1" noChangeArrowheads="1"/>
          </p:cNvPicPr>
          <p:nvPr/>
        </p:nvPicPr>
        <p:blipFill rotWithShape="1">
          <a:blip r:embed="rId3">
            <a:extLst>
              <a:ext uri="{28A0092B-C50C-407E-A947-70E740481C1C}">
                <a14:useLocalDpi xmlns:a14="http://schemas.microsoft.com/office/drawing/2010/main" val="0"/>
              </a:ext>
            </a:extLst>
          </a:blip>
          <a:srcRect l="7440" t="10834" r="4380" b="18473"/>
          <a:stretch/>
        </p:blipFill>
        <p:spPr bwMode="auto">
          <a:xfrm>
            <a:off x="755576" y="3499894"/>
            <a:ext cx="1656184" cy="9958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ra.cunningham\AppData\Local\Microsoft\Windows\INetCache\IE\ZG6FEX7V\kindergartenworksheets-face-3-192x144[1].jpg"/>
          <p:cNvPicPr>
            <a:picLocks noChangeAspect="1" noChangeArrowheads="1"/>
          </p:cNvPicPr>
          <p:nvPr/>
        </p:nvPicPr>
        <p:blipFill rotWithShape="1">
          <a:blip r:embed="rId3">
            <a:extLst>
              <a:ext uri="{28A0092B-C50C-407E-A947-70E740481C1C}">
                <a14:useLocalDpi xmlns:a14="http://schemas.microsoft.com/office/drawing/2010/main" val="0"/>
              </a:ext>
            </a:extLst>
          </a:blip>
          <a:srcRect l="7440" t="10834" r="4380" b="18473"/>
          <a:stretch/>
        </p:blipFill>
        <p:spPr bwMode="auto">
          <a:xfrm>
            <a:off x="6804248" y="3499894"/>
            <a:ext cx="1656184" cy="99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81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tx1"/>
                </a:solidFill>
                <a:latin typeface="Comic Sans MS" panose="030F0702030302020204" pitchFamily="66" charset="0"/>
              </a:rPr>
              <a:t>P3 Numeracy Activities </a:t>
            </a:r>
            <a:endParaRPr lang="en-GB" sz="3600" b="1" u="sng" dirty="0">
              <a:solidFill>
                <a:schemeClr val="tx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07552" y="229423"/>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2420888"/>
            <a:ext cx="8562282" cy="432048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01414" y="1587136"/>
            <a:ext cx="6696744" cy="461665"/>
          </a:xfrm>
          <a:prstGeom prst="rect">
            <a:avLst/>
          </a:prstGeom>
          <a:noFill/>
        </p:spPr>
        <p:txBody>
          <a:bodyPr wrap="square" rtlCol="0">
            <a:spAutoFit/>
          </a:bodyPr>
          <a:lstStyle/>
          <a:p>
            <a:r>
              <a:rPr lang="en-GB" sz="2400" b="1" dirty="0" smtClean="0">
                <a:latin typeface="Comic Sans MS" panose="030F0702030302020204" pitchFamily="66" charset="0"/>
              </a:rPr>
              <a:t>LI: To develop multiplication strategies </a:t>
            </a:r>
            <a:endParaRPr lang="en-GB" sz="2400" b="1" dirty="0">
              <a:latin typeface="Comic Sans MS" panose="030F0702030302020204" pitchFamily="66" charset="0"/>
            </a:endParaRPr>
          </a:p>
        </p:txBody>
      </p:sp>
      <p:sp>
        <p:nvSpPr>
          <p:cNvPr id="10" name="TextBox 9"/>
          <p:cNvSpPr txBox="1"/>
          <p:nvPr/>
        </p:nvSpPr>
        <p:spPr>
          <a:xfrm>
            <a:off x="347969" y="2564904"/>
            <a:ext cx="8562282" cy="2954655"/>
          </a:xfrm>
          <a:prstGeom prst="rect">
            <a:avLst/>
          </a:prstGeom>
          <a:noFill/>
        </p:spPr>
        <p:txBody>
          <a:bodyPr wrap="square" rtlCol="0">
            <a:spAutoFit/>
          </a:bodyPr>
          <a:lstStyle/>
          <a:p>
            <a:pPr marL="457200" indent="-457200">
              <a:buFont typeface="+mj-lt"/>
              <a:buAutoNum type="arabicPeriod"/>
            </a:pPr>
            <a:r>
              <a:rPr lang="en-GB" sz="2400" b="1" dirty="0" smtClean="0">
                <a:latin typeface="Comic Sans MS" panose="030F0702030302020204" pitchFamily="66" charset="0"/>
              </a:rPr>
              <a:t>Place Value </a:t>
            </a:r>
            <a:r>
              <a:rPr lang="en-GB" sz="2400" b="1" dirty="0" smtClean="0">
                <a:latin typeface="Comic Sans MS" panose="030F0702030302020204" pitchFamily="66" charset="0"/>
              </a:rPr>
              <a:t>Workbook </a:t>
            </a:r>
            <a:endParaRPr lang="en-GB" sz="2400" b="1" dirty="0">
              <a:latin typeface="Comic Sans MS" panose="030F0702030302020204" pitchFamily="66" charset="0"/>
            </a:endParaRPr>
          </a:p>
          <a:p>
            <a:r>
              <a:rPr lang="en-GB" sz="2400" dirty="0" smtClean="0">
                <a:latin typeface="Comic Sans MS" panose="030F0702030302020204" pitchFamily="66" charset="0"/>
              </a:rPr>
              <a:t>     Please do this </a:t>
            </a:r>
            <a:r>
              <a:rPr lang="en-GB" sz="2400" dirty="0" smtClean="0">
                <a:latin typeface="Comic Sans MS" panose="030F0702030302020204" pitchFamily="66" charset="0"/>
              </a:rPr>
              <a:t>page 2 </a:t>
            </a:r>
            <a:r>
              <a:rPr lang="en-GB" sz="2400" dirty="0" smtClean="0">
                <a:latin typeface="Comic Sans MS" panose="030F0702030302020204" pitchFamily="66" charset="0"/>
              </a:rPr>
              <a:t>of your </a:t>
            </a:r>
          </a:p>
          <a:p>
            <a:r>
              <a:rPr lang="en-GB" sz="2400" dirty="0">
                <a:latin typeface="Comic Sans MS" panose="030F0702030302020204" pitchFamily="66" charset="0"/>
              </a:rPr>
              <a:t>  </a:t>
            </a:r>
            <a:r>
              <a:rPr lang="en-GB" sz="2400" dirty="0" smtClean="0">
                <a:latin typeface="Comic Sans MS" panose="030F0702030302020204" pitchFamily="66" charset="0"/>
              </a:rPr>
              <a:t>   </a:t>
            </a:r>
            <a:r>
              <a:rPr lang="en-GB" sz="2400" dirty="0" smtClean="0">
                <a:latin typeface="Comic Sans MS" panose="030F0702030302020204" pitchFamily="66" charset="0"/>
              </a:rPr>
              <a:t>place value </a:t>
            </a:r>
            <a:r>
              <a:rPr lang="en-GB" sz="2400" dirty="0" smtClean="0">
                <a:latin typeface="Comic Sans MS" panose="030F0702030302020204" pitchFamily="66" charset="0"/>
              </a:rPr>
              <a:t>workbook. </a:t>
            </a:r>
          </a:p>
          <a:p>
            <a:r>
              <a:rPr lang="en-GB" sz="2400" dirty="0">
                <a:latin typeface="Comic Sans MS" panose="030F0702030302020204" pitchFamily="66" charset="0"/>
              </a:rPr>
              <a:t>	</a:t>
            </a:r>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2. </a:t>
            </a:r>
            <a:r>
              <a:rPr lang="en-GB" sz="2400" b="1" dirty="0" smtClean="0">
                <a:latin typeface="Comic Sans MS" panose="030F0702030302020204" pitchFamily="66" charset="0"/>
              </a:rPr>
              <a:t>Play: Place Value Basketball</a:t>
            </a:r>
          </a:p>
          <a:p>
            <a:r>
              <a:rPr lang="en-GB" dirty="0">
                <a:hlinkClick r:id="rId6"/>
              </a:rPr>
              <a:t>https://www.topmarks.co.uk/learning-to-count/place-value-basketball</a:t>
            </a:r>
            <a:r>
              <a:rPr lang="en-GB" b="1" dirty="0" smtClean="0">
                <a:latin typeface="Comic Sans MS" panose="030F0702030302020204" pitchFamily="66" charset="0"/>
              </a:rPr>
              <a:t> </a:t>
            </a:r>
            <a:endParaRPr lang="en-GB" b="1" dirty="0" smtClean="0">
              <a:latin typeface="Comic Sans MS" panose="030F0702030302020204" pitchFamily="66" charset="0"/>
            </a:endParaRPr>
          </a:p>
        </p:txBody>
      </p:sp>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2564904"/>
            <a:ext cx="1656184" cy="2362022"/>
          </a:xfrm>
          <a:prstGeom prst="rect">
            <a:avLst/>
          </a:prstGeom>
        </p:spPr>
      </p:pic>
      <p:pic>
        <p:nvPicPr>
          <p:cNvPr id="6" name="Picture 5"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9402" y="5446782"/>
            <a:ext cx="3662798" cy="1259958"/>
          </a:xfrm>
          <a:prstGeom prst="rect">
            <a:avLst/>
          </a:prstGeom>
        </p:spPr>
      </p:pic>
    </p:spTree>
    <p:extLst>
      <p:ext uri="{BB962C8B-B14F-4D97-AF65-F5344CB8AC3E}">
        <p14:creationId xmlns:p14="http://schemas.microsoft.com/office/powerpoint/2010/main" val="3559890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7" y="133830"/>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11150" y="1850067"/>
            <a:ext cx="8562282" cy="467527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0375" y="956627"/>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956627"/>
            <a:ext cx="7247440" cy="1200329"/>
          </a:xfrm>
          <a:prstGeom prst="rect">
            <a:avLst/>
          </a:prstGeom>
          <a:noFill/>
        </p:spPr>
        <p:txBody>
          <a:bodyPr wrap="square" rtlCol="0">
            <a:spAutoFit/>
          </a:bodyPr>
          <a:lstStyle/>
          <a:p>
            <a:r>
              <a:rPr lang="en-GB" sz="2400" b="1" dirty="0" smtClean="0">
                <a:latin typeface="Comic Sans MS" panose="030F0702030302020204" pitchFamily="66" charset="0"/>
              </a:rPr>
              <a:t>LI</a:t>
            </a:r>
            <a:r>
              <a:rPr lang="en-GB" sz="2400" b="1" dirty="0" smtClean="0">
                <a:latin typeface="Comic Sans MS" panose="030F0702030302020204" pitchFamily="66" charset="0"/>
              </a:rPr>
              <a:t>: </a:t>
            </a:r>
            <a:r>
              <a:rPr lang="en-GB" sz="2400" dirty="0" smtClean="0">
                <a:latin typeface="Comic Sans MS" panose="030F0702030302020204" pitchFamily="66" charset="0"/>
              </a:rPr>
              <a:t>To </a:t>
            </a:r>
            <a:r>
              <a:rPr lang="en-GB" sz="2400" dirty="0" smtClean="0">
                <a:latin typeface="Comic Sans MS" panose="030F0702030302020204" pitchFamily="66" charset="0"/>
              </a:rPr>
              <a:t>know and understand where my food comes from and how it gets to me- Pineapples</a:t>
            </a:r>
            <a:endParaRPr lang="en-GB" sz="2400" dirty="0">
              <a:latin typeface="Comic Sans MS" panose="030F0702030302020204" pitchFamily="66" charset="0"/>
            </a:endParaRPr>
          </a:p>
          <a:p>
            <a:r>
              <a:rPr lang="en-GB" sz="2400" dirty="0">
                <a:latin typeface="Comic Sans MS" panose="030F0702030302020204" pitchFamily="66" charset="0"/>
              </a:rPr>
              <a:t>	</a:t>
            </a:r>
          </a:p>
        </p:txBody>
      </p:sp>
      <p:sp>
        <p:nvSpPr>
          <p:cNvPr id="13" name="TextBox 12"/>
          <p:cNvSpPr txBox="1"/>
          <p:nvPr/>
        </p:nvSpPr>
        <p:spPr>
          <a:xfrm>
            <a:off x="307975" y="1868607"/>
            <a:ext cx="8565457" cy="4585871"/>
          </a:xfrm>
          <a:prstGeom prst="rect">
            <a:avLst/>
          </a:prstGeom>
          <a:noFill/>
        </p:spPr>
        <p:txBody>
          <a:bodyPr wrap="square" rtlCol="0">
            <a:spAutoFit/>
          </a:bodyPr>
          <a:lstStyle/>
          <a:p>
            <a:pPr algn="ctr"/>
            <a:r>
              <a:rPr lang="en-GB" sz="2800" b="1" dirty="0" smtClean="0">
                <a:latin typeface="Comic Sans MS" panose="030F0702030302020204" pitchFamily="66" charset="0"/>
              </a:rPr>
              <a:t>Watch- Prickly Pineapples from farm to fork</a:t>
            </a:r>
            <a:endParaRPr lang="en-GB" sz="2800" dirty="0" smtClean="0">
              <a:latin typeface="Comic Sans MS" panose="030F0702030302020204" pitchFamily="66" charset="0"/>
            </a:endParaRPr>
          </a:p>
          <a:p>
            <a:pPr algn="ctr"/>
            <a:r>
              <a:rPr lang="en-GB" sz="2400" dirty="0">
                <a:hlinkClick r:id="rId4"/>
              </a:rPr>
              <a:t>https://</a:t>
            </a:r>
            <a:r>
              <a:rPr lang="en-GB" sz="2400" dirty="0" smtClean="0">
                <a:hlinkClick r:id="rId4"/>
              </a:rPr>
              <a:t>www.youtube.com/watch?v=UVL8NXigTkI</a:t>
            </a:r>
            <a:endParaRPr lang="en-GB" sz="2400" dirty="0" smtClean="0"/>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smtClean="0">
              <a:latin typeface="Comic Sans MS" panose="030F0702030302020204" pitchFamily="66" charset="0"/>
            </a:endParaRPr>
          </a:p>
          <a:p>
            <a:pPr algn="ctr"/>
            <a:endParaRPr lang="en-GB" sz="2400" b="1" dirty="0" smtClean="0">
              <a:latin typeface="Comic Sans MS" panose="030F0702030302020204" pitchFamily="66" charset="0"/>
            </a:endParaRPr>
          </a:p>
          <a:p>
            <a:pPr algn="ctr"/>
            <a:r>
              <a:rPr lang="en-GB" sz="2400" dirty="0" smtClean="0">
                <a:latin typeface="Comic Sans MS" panose="030F0702030302020204" pitchFamily="66" charset="0"/>
              </a:rPr>
              <a:t>Have a look in your kitchen and see if you can find where 3 items of fruit and veg you have comes from. Are they local or have they been imported like these pineapples have?</a:t>
            </a:r>
            <a:endParaRPr lang="en-GB" sz="2400" dirty="0">
              <a:latin typeface="Comic Sans MS" panose="030F0702030302020204" pitchFamily="66" charset="0"/>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7907" y="2780927"/>
            <a:ext cx="4048767" cy="2462959"/>
          </a:xfrm>
          <a:prstGeom prst="rect">
            <a:avLst/>
          </a:prstGeom>
        </p:spPr>
      </p:pic>
    </p:spTree>
    <p:extLst>
      <p:ext uri="{BB962C8B-B14F-4D97-AF65-F5344CB8AC3E}">
        <p14:creationId xmlns:p14="http://schemas.microsoft.com/office/powerpoint/2010/main" val="4265693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  Toys</a:t>
            </a:r>
            <a:endParaRPr lang="en-GB" dirty="0"/>
          </a:p>
        </p:txBody>
      </p:sp>
      <p:sp>
        <p:nvSpPr>
          <p:cNvPr id="3" name="Content Placeholder 2"/>
          <p:cNvSpPr>
            <a:spLocks noGrp="1"/>
          </p:cNvSpPr>
          <p:nvPr>
            <p:ph idx="1"/>
          </p:nvPr>
        </p:nvSpPr>
        <p:spPr>
          <a:xfrm>
            <a:off x="539553" y="548680"/>
            <a:ext cx="8147246" cy="5976664"/>
          </a:xfrm>
        </p:spPr>
        <p:txBody>
          <a:bodyPr>
            <a:normAutofit fontScale="92500" lnSpcReduction="10000"/>
          </a:bodyPr>
          <a:lstStyle/>
          <a:p>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Today </a:t>
            </a:r>
            <a:r>
              <a:rPr lang="en-GB" sz="2400" dirty="0" smtClean="0">
                <a:latin typeface="Comic Sans MS" panose="030F0702030302020204" pitchFamily="66" charset="0"/>
              </a:rPr>
              <a:t>we are going to look at a toy that I loved when I was small. It could be changed into so many different things. Are you beginning to wonder what it is? </a:t>
            </a: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Let’s find out!!!!!</a:t>
            </a:r>
          </a:p>
          <a:p>
            <a:endParaRPr lang="en-GB" sz="2400" dirty="0">
              <a:latin typeface="Comic Sans MS" panose="030F0702030302020204" pitchFamily="66" charset="0"/>
            </a:endParaRPr>
          </a:p>
        </p:txBody>
      </p:sp>
      <p:sp>
        <p:nvSpPr>
          <p:cNvPr id="4" name="AutoShape 2" descr="The Day Louis Got Eaten: Amazon.co.uk: Fardell, Joh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descr="C:\Users\jane.stanners\AppData\Local\Microsoft\Windows\INetCache\IE\ZX8NGAS4\d7cefpk-d865ce06-5d06-43c1-8c71-7824560c176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0338"/>
            <a:ext cx="1524003" cy="1324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e.stanners\AppData\Local\Microsoft\Windows\INetCache\IE\P86X7XWG\128065208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708920"/>
            <a:ext cx="4248472" cy="287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3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latin typeface="Comic Sans MS" panose="030F0702030302020204" pitchFamily="66" charset="0"/>
              </a:rPr>
              <a:t>Topic –Toys 2</a:t>
            </a:r>
            <a:endParaRPr lang="en-GB" b="1" dirty="0">
              <a:latin typeface="Comic Sans MS" panose="030F0702030302020204" pitchFamily="66" charset="0"/>
            </a:endParaRPr>
          </a:p>
        </p:txBody>
      </p:sp>
      <p:sp>
        <p:nvSpPr>
          <p:cNvPr id="5" name="TextBox 4"/>
          <p:cNvSpPr txBox="1"/>
          <p:nvPr/>
        </p:nvSpPr>
        <p:spPr>
          <a:xfrm>
            <a:off x="376122" y="1341334"/>
            <a:ext cx="8424936" cy="3477875"/>
          </a:xfrm>
          <a:prstGeom prst="rect">
            <a:avLst/>
          </a:prstGeom>
          <a:noFill/>
        </p:spPr>
        <p:txBody>
          <a:bodyPr wrap="square" rtlCol="0">
            <a:spAutoFit/>
          </a:bodyPr>
          <a:lstStyle/>
          <a:p>
            <a:pPr algn="ctr"/>
            <a:r>
              <a:rPr lang="en-GB" sz="2800" dirty="0" smtClean="0">
                <a:latin typeface="Comic Sans MS" panose="030F0702030302020204" pitchFamily="66" charset="0"/>
              </a:rPr>
              <a:t>Yes – it is a box!!  </a:t>
            </a:r>
            <a:r>
              <a:rPr lang="en-GB" dirty="0" smtClean="0">
                <a:latin typeface="Comic Sans MS" panose="030F0702030302020204" pitchFamily="66" charset="0"/>
              </a:rPr>
              <a:t>Today you are going to use your imagination and see what your box becomes</a:t>
            </a:r>
            <a:r>
              <a:rPr lang="en-GB" dirty="0" smtClean="0">
                <a:latin typeface="Comic Sans MS" panose="030F0702030302020204" pitchFamily="66" charset="0"/>
              </a:rPr>
              <a:t>.</a:t>
            </a:r>
          </a:p>
          <a:p>
            <a:pPr algn="ctr"/>
            <a:endParaRPr lang="en-GB" dirty="0" smtClean="0">
              <a:latin typeface="Comic Sans MS" panose="030F0702030302020204" pitchFamily="66" charset="0"/>
            </a:endParaRPr>
          </a:p>
          <a:p>
            <a:pPr algn="ctr"/>
            <a:r>
              <a:rPr lang="en-GB" sz="2400" dirty="0" smtClean="0">
                <a:latin typeface="Comic Sans MS" panose="030F0702030302020204" pitchFamily="66" charset="0"/>
              </a:rPr>
              <a:t>You can use a cardboard box , a toy box  or  an imaginary box.</a:t>
            </a:r>
            <a:endParaRPr lang="en-GB" sz="2400" dirty="0">
              <a:latin typeface="Comic Sans MS" panose="030F0702030302020204" pitchFamily="66" charset="0"/>
            </a:endParaRPr>
          </a:p>
          <a:p>
            <a:pPr algn="ctr"/>
            <a:r>
              <a:rPr lang="en-GB" dirty="0" smtClean="0">
                <a:latin typeface="Comic Sans MS" panose="030F0702030302020204" pitchFamily="66" charset="0"/>
              </a:rPr>
              <a:t>You can add things to it. You could draw it.</a:t>
            </a:r>
          </a:p>
          <a:p>
            <a:pPr algn="ctr"/>
            <a:r>
              <a:rPr lang="en-GB" dirty="0" smtClean="0">
                <a:latin typeface="Comic Sans MS" panose="030F0702030302020204" pitchFamily="66" charset="0"/>
              </a:rPr>
              <a:t>Or just imagine what it can be.</a:t>
            </a:r>
          </a:p>
          <a:p>
            <a:pPr algn="ctr"/>
            <a:r>
              <a:rPr lang="en-GB" dirty="0" smtClean="0">
                <a:latin typeface="Comic Sans MS" panose="030F0702030302020204" pitchFamily="66" charset="0"/>
              </a:rPr>
              <a:t>Once you have finished it you have to think of an adventure you could have in your magical box</a:t>
            </a:r>
            <a:r>
              <a:rPr lang="en-GB" sz="2400" dirty="0" smtClean="0">
                <a:latin typeface="Comic Sans MS" panose="030F0702030302020204" pitchFamily="66" charset="0"/>
              </a:rPr>
              <a:t>.</a:t>
            </a:r>
          </a:p>
          <a:p>
            <a:pPr algn="ctr"/>
            <a:endParaRPr lang="en-GB" sz="2400" dirty="0">
              <a:latin typeface="Comic Sans MS" panose="030F0702030302020204" pitchFamily="66" charset="0"/>
            </a:endParaRPr>
          </a:p>
        </p:txBody>
      </p:sp>
      <p:pic>
        <p:nvPicPr>
          <p:cNvPr id="2050" name="Picture 2" descr="C:\Users\jane.stanners\Desktop\h&amp;h\thumbnail_IMG_99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768844"/>
            <a:ext cx="16921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ane.stanners\Desktop\h&amp;h\thumbnail_IMG_99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4768844"/>
            <a:ext cx="2160239" cy="2025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28185" y="4581128"/>
            <a:ext cx="2915816" cy="1200329"/>
          </a:xfrm>
          <a:prstGeom prst="rect">
            <a:avLst/>
          </a:prstGeom>
          <a:noFill/>
        </p:spPr>
        <p:txBody>
          <a:bodyPr wrap="square" rtlCol="0">
            <a:spAutoFit/>
          </a:bodyPr>
          <a:lstStyle/>
          <a:p>
            <a:r>
              <a:rPr lang="en-GB" dirty="0" smtClean="0">
                <a:latin typeface="Comic Sans MS" panose="030F0702030302020204" pitchFamily="66" charset="0"/>
              </a:rPr>
              <a:t>Hector and Hamish</a:t>
            </a:r>
          </a:p>
          <a:p>
            <a:r>
              <a:rPr lang="en-GB" dirty="0">
                <a:latin typeface="Comic Sans MS" panose="030F0702030302020204" pitchFamily="66" charset="0"/>
              </a:rPr>
              <a:t>c</a:t>
            </a:r>
            <a:r>
              <a:rPr lang="en-GB" dirty="0" smtClean="0">
                <a:latin typeface="Comic Sans MS" panose="030F0702030302020204" pitchFamily="66" charset="0"/>
              </a:rPr>
              <a:t>an’t wait to start</a:t>
            </a:r>
          </a:p>
          <a:p>
            <a:r>
              <a:rPr lang="en-GB" dirty="0">
                <a:latin typeface="Comic Sans MS" panose="030F0702030302020204" pitchFamily="66" charset="0"/>
              </a:rPr>
              <a:t>a</a:t>
            </a:r>
            <a:r>
              <a:rPr lang="en-GB" dirty="0" smtClean="0">
                <a:latin typeface="Comic Sans MS" panose="030F0702030302020204" pitchFamily="66" charset="0"/>
              </a:rPr>
              <a:t>nd are already in their boxes</a:t>
            </a:r>
            <a:endParaRPr lang="en-GB" dirty="0">
              <a:latin typeface="Comic Sans MS" panose="030F0702030302020204" pitchFamily="66" charset="0"/>
            </a:endParaRPr>
          </a:p>
        </p:txBody>
      </p:sp>
      <p:pic>
        <p:nvPicPr>
          <p:cNvPr id="2052" name="Picture 4" descr="C:\Users\jane.stanners\AppData\Local\Microsoft\Windows\INetCache\IE\OKRY2E2A\dirG5dri9[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301" y="188640"/>
            <a:ext cx="1201615"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03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75252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3615072"/>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Leave a comment on the blog or upload a picture of what you have done or </a:t>
            </a:r>
            <a:r>
              <a:rPr lang="en-GB" sz="3600" b="1" smtClean="0">
                <a:solidFill>
                  <a:schemeClr val="tx1"/>
                </a:solidFill>
                <a:latin typeface="Comic Sans MS" panose="030F0702030302020204" pitchFamily="66" charset="0"/>
              </a:rPr>
              <a:t>made today.</a:t>
            </a:r>
            <a:r>
              <a:rPr lang="en-GB" sz="3600" b="1" dirty="0" smtClean="0">
                <a:solidFill>
                  <a:schemeClr val="tx1"/>
                </a:solidFill>
                <a:latin typeface="Comic Sans MS" panose="030F0702030302020204" pitchFamily="66" charset="0"/>
              </a:rPr>
              <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the rest of your day Primary 2/3!</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476672"/>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46" y="54075"/>
            <a:ext cx="7125113" cy="595981"/>
          </a:xfrm>
        </p:spPr>
        <p:txBody>
          <a:bodyPr>
            <a:noAutofit/>
          </a:bodyPr>
          <a:lstStyle/>
          <a:p>
            <a:pPr algn="ctr"/>
            <a:r>
              <a:rPr lang="en-GB" sz="4400" b="1" u="sng" dirty="0" smtClean="0">
                <a:latin typeface="Comic Sans MS" panose="030F0702030302020204" pitchFamily="66" charset="0"/>
              </a:rPr>
              <a:t>Literacy: Stage 2</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612775" y="995400"/>
            <a:ext cx="8063681" cy="576064"/>
          </a:xfrm>
        </p:spPr>
        <p:txBody>
          <a:bodyPr>
            <a:noAutofit/>
          </a:bodyPr>
          <a:lstStyle/>
          <a:p>
            <a:pPr marL="0" indent="0" algn="ctr">
              <a:spcBef>
                <a:spcPts val="600"/>
              </a:spcBef>
              <a:buNone/>
            </a:pPr>
            <a:r>
              <a:rPr lang="en-GB" sz="2400" b="1" dirty="0" smtClean="0">
                <a:latin typeface="Comic Sans MS" panose="030F0702030302020204" pitchFamily="66" charset="0"/>
              </a:rPr>
              <a:t>LI: To </a:t>
            </a:r>
            <a:r>
              <a:rPr lang="en-GB" sz="2400" b="1" dirty="0">
                <a:latin typeface="Comic Sans MS" panose="030F0702030302020204" pitchFamily="66" charset="0"/>
              </a:rPr>
              <a:t>recognise, read and make words containing </a:t>
            </a:r>
            <a:r>
              <a:rPr lang="en-GB" sz="2400" b="1" dirty="0" smtClean="0">
                <a:latin typeface="Comic Sans MS" panose="030F0702030302020204" pitchFamily="66" charset="0"/>
              </a:rPr>
              <a:t>the </a:t>
            </a:r>
            <a:r>
              <a:rPr lang="en-GB" sz="2400" b="1" dirty="0" smtClean="0">
                <a:latin typeface="Comic Sans MS" panose="030F0702030302020204" pitchFamily="66" charset="0"/>
              </a:rPr>
              <a:t>phoneme </a:t>
            </a:r>
            <a:r>
              <a:rPr lang="en-GB" sz="3600" b="1" dirty="0" smtClean="0">
                <a:latin typeface="Comic Sans MS" panose="030F0702030302020204" pitchFamily="66" charset="0"/>
              </a:rPr>
              <a:t>Magic e </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950" y="346069"/>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33094" y="1930732"/>
            <a:ext cx="8562282" cy="466661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416046" y="1930733"/>
            <a:ext cx="8479330" cy="7263527"/>
          </a:xfrm>
          <a:prstGeom prst="rect">
            <a:avLst/>
          </a:prstGeom>
          <a:noFill/>
        </p:spPr>
        <p:txBody>
          <a:bodyPr wrap="square" rtlCol="0">
            <a:spAutoFit/>
          </a:bodyPr>
          <a:lstStyle/>
          <a:p>
            <a:pPr>
              <a:spcAft>
                <a:spcPts val="600"/>
              </a:spcAft>
            </a:pPr>
            <a:r>
              <a:rPr lang="en-GB" sz="2400" dirty="0" smtClean="0">
                <a:latin typeface="Comic Sans MS" panose="030F0702030302020204" pitchFamily="66" charset="0"/>
              </a:rPr>
              <a:t>As it is a short week this week we are going to do a revision of the magic e we have covered so far and we will do a new sound next week. </a:t>
            </a:r>
          </a:p>
          <a:p>
            <a:pPr marL="342900" indent="-342900">
              <a:spcAft>
                <a:spcPts val="600"/>
              </a:spcAft>
              <a:buFontTx/>
              <a:buAutoNum type="arabicPeriod"/>
            </a:pPr>
            <a:r>
              <a:rPr lang="en-GB" sz="2400" dirty="0" smtClean="0">
                <a:latin typeface="Comic Sans MS" panose="030F0702030302020204" pitchFamily="66" charset="0"/>
              </a:rPr>
              <a:t>Magic e Song- </a:t>
            </a:r>
            <a:r>
              <a:rPr lang="en-GB" sz="2000" dirty="0" smtClean="0">
                <a:hlinkClick r:id="rId6"/>
              </a:rPr>
              <a:t>https</a:t>
            </a:r>
            <a:r>
              <a:rPr lang="en-GB" sz="2000" dirty="0">
                <a:hlinkClick r:id="rId6"/>
              </a:rPr>
              <a:t>://</a:t>
            </a:r>
            <a:r>
              <a:rPr lang="en-GB" sz="2000" dirty="0" smtClean="0">
                <a:hlinkClick r:id="rId6"/>
              </a:rPr>
              <a:t>www.youtube.com/watch?v=bZhl6YcrxZQ</a:t>
            </a:r>
            <a:endParaRPr lang="en-GB" sz="2000" dirty="0"/>
          </a:p>
          <a:p>
            <a:pPr marL="342900" indent="-342900">
              <a:spcAft>
                <a:spcPts val="600"/>
              </a:spcAft>
              <a:buFontTx/>
              <a:buAutoNum type="arabicPeriod"/>
            </a:pPr>
            <a:r>
              <a:rPr lang="en-GB" sz="2400" dirty="0" smtClean="0">
                <a:latin typeface="Comic Sans MS" panose="030F0702030302020204" pitchFamily="66" charset="0"/>
              </a:rPr>
              <a:t>Here </a:t>
            </a:r>
            <a:r>
              <a:rPr lang="en-GB" sz="2400" dirty="0">
                <a:latin typeface="Comic Sans MS" panose="030F0702030302020204" pitchFamily="66" charset="0"/>
              </a:rPr>
              <a:t>are some words that you can add Magic e </a:t>
            </a:r>
            <a:r>
              <a:rPr lang="en-GB" sz="2400" dirty="0" smtClean="0">
                <a:latin typeface="Comic Sans MS" panose="030F0702030302020204" pitchFamily="66" charset="0"/>
              </a:rPr>
              <a:t>to.</a:t>
            </a:r>
          </a:p>
          <a:p>
            <a:pPr algn="ctr"/>
            <a:r>
              <a:rPr lang="en-GB" sz="2000" b="1" dirty="0" smtClean="0">
                <a:solidFill>
                  <a:srgbClr val="FF0000"/>
                </a:solidFill>
                <a:latin typeface="Comic Sans MS" panose="030F0702030302020204" pitchFamily="66" charset="0"/>
              </a:rPr>
              <a:t>cap    </a:t>
            </a:r>
            <a:r>
              <a:rPr lang="en-GB" sz="2000" b="1" dirty="0">
                <a:solidFill>
                  <a:srgbClr val="FF0000"/>
                </a:solidFill>
                <a:latin typeface="Comic Sans MS" panose="030F0702030302020204" pitchFamily="66" charset="0"/>
              </a:rPr>
              <a:t>can  man  </a:t>
            </a:r>
            <a:r>
              <a:rPr lang="en-GB" sz="2000" b="1" dirty="0" smtClean="0">
                <a:solidFill>
                  <a:srgbClr val="FF0000"/>
                </a:solidFill>
                <a:latin typeface="Comic Sans MS" panose="030F0702030302020204" pitchFamily="66" charset="0"/>
              </a:rPr>
              <a:t>tap  rid    </a:t>
            </a:r>
            <a:r>
              <a:rPr lang="en-GB" sz="2000" b="1" dirty="0" err="1">
                <a:solidFill>
                  <a:srgbClr val="FF0000"/>
                </a:solidFill>
                <a:latin typeface="Comic Sans MS" panose="030F0702030302020204" pitchFamily="66" charset="0"/>
              </a:rPr>
              <a:t>tim</a:t>
            </a:r>
            <a:r>
              <a:rPr lang="en-GB" sz="2000" b="1" dirty="0">
                <a:solidFill>
                  <a:srgbClr val="FF0000"/>
                </a:solidFill>
                <a:latin typeface="Comic Sans MS" panose="030F0702030302020204" pitchFamily="66" charset="0"/>
              </a:rPr>
              <a:t>   pin    fin </a:t>
            </a:r>
            <a:r>
              <a:rPr lang="en-GB" sz="2000" b="1" dirty="0" smtClean="0">
                <a:solidFill>
                  <a:srgbClr val="FF0000"/>
                </a:solidFill>
                <a:latin typeface="Comic Sans MS" panose="030F0702030302020204" pitchFamily="66" charset="0"/>
              </a:rPr>
              <a:t>not   </a:t>
            </a:r>
            <a:r>
              <a:rPr lang="en-GB" sz="2000" b="1" dirty="0">
                <a:solidFill>
                  <a:srgbClr val="FF0000"/>
                </a:solidFill>
                <a:latin typeface="Comic Sans MS" panose="030F0702030302020204" pitchFamily="66" charset="0"/>
              </a:rPr>
              <a:t>rod   cod  </a:t>
            </a:r>
            <a:r>
              <a:rPr lang="en-GB" sz="2400" b="1" dirty="0">
                <a:solidFill>
                  <a:srgbClr val="FF0000"/>
                </a:solidFill>
                <a:latin typeface="SassoonCRInfant" panose="02010503020300020003" pitchFamily="2" charset="0"/>
              </a:rPr>
              <a:t>  </a:t>
            </a:r>
            <a:endParaRPr lang="en-GB" sz="2400" dirty="0">
              <a:latin typeface="Comic Sans MS" panose="030F0702030302020204" pitchFamily="66" charset="0"/>
            </a:endParaRPr>
          </a:p>
          <a:p>
            <a:pPr>
              <a:spcAft>
                <a:spcPts val="600"/>
              </a:spcAft>
            </a:pPr>
            <a:r>
              <a:rPr lang="en-GB" sz="2400" dirty="0">
                <a:latin typeface="Comic Sans MS" panose="030F0702030302020204" pitchFamily="66" charset="0"/>
              </a:rPr>
              <a:t>3. Go outside and write your words with water, chalk or stones. </a:t>
            </a:r>
          </a:p>
          <a:p>
            <a:pPr>
              <a:spcAft>
                <a:spcPts val="600"/>
              </a:spcAft>
            </a:pPr>
            <a:endParaRPr lang="en-GB" sz="2400" dirty="0" smtClean="0">
              <a:latin typeface="Comic Sans MS" panose="030F0702030302020204" pitchFamily="66" charset="0"/>
            </a:endParaRPr>
          </a:p>
          <a:p>
            <a:pPr marL="342900" indent="-342900">
              <a:spcAft>
                <a:spcPts val="600"/>
              </a:spcAft>
              <a:buFontTx/>
              <a:buAutoNum type="arabicPeriod"/>
            </a:pPr>
            <a:endParaRPr lang="en-GB" sz="2400" dirty="0" smtClean="0">
              <a:latin typeface="Comic Sans MS" panose="030F0702030302020204" pitchFamily="66" charset="0"/>
            </a:endParaRPr>
          </a:p>
          <a:p>
            <a:pPr marL="342900" indent="-342900">
              <a:spcAft>
                <a:spcPts val="600"/>
              </a:spcAft>
              <a:buFontTx/>
              <a:buAutoNum type="arabicPeriod"/>
            </a:pPr>
            <a:endParaRPr lang="en-GB" sz="2000" dirty="0">
              <a:latin typeface="Comic Sans MS" panose="030F0702030302020204" pitchFamily="66" charset="0"/>
            </a:endParaRPr>
          </a:p>
          <a:p>
            <a:pPr>
              <a:spcAft>
                <a:spcPts val="600"/>
              </a:spcAft>
            </a:pPr>
            <a:endParaRPr lang="en-GB" sz="2000" dirty="0" smtClean="0">
              <a:latin typeface="Comic Sans MS" panose="030F0702030302020204" pitchFamily="66" charset="0"/>
            </a:endParaRPr>
          </a:p>
          <a:p>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a:latin typeface="Comic Sans MS" panose="030F0702030302020204" pitchFamily="66" charset="0"/>
            </a:endParaRPr>
          </a:p>
        </p:txBody>
      </p:sp>
      <p:pic>
        <p:nvPicPr>
          <p:cNvPr id="2050" name="Picture 2" descr="C:\Users\lara.cunningham\AppData\Local\Microsoft\Windows\INetCache\IE\81D3QN3B\MVcK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751" y="5344593"/>
            <a:ext cx="1046867" cy="10468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5139202"/>
            <a:ext cx="2498212" cy="12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5073021"/>
            <a:ext cx="1044602" cy="141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285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46" y="54075"/>
            <a:ext cx="7125113" cy="595981"/>
          </a:xfrm>
        </p:spPr>
        <p:txBody>
          <a:bodyPr>
            <a:noAutofit/>
          </a:bodyPr>
          <a:lstStyle/>
          <a:p>
            <a:pPr algn="ctr"/>
            <a:r>
              <a:rPr lang="en-GB" sz="4400" b="1" u="sng" dirty="0" smtClean="0">
                <a:latin typeface="Comic Sans MS" panose="030F0702030302020204" pitchFamily="66" charset="0"/>
              </a:rPr>
              <a:t>Literacy: Stage 3</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612775" y="995400"/>
            <a:ext cx="8063681" cy="576064"/>
          </a:xfrm>
        </p:spPr>
        <p:txBody>
          <a:bodyPr>
            <a:noAutofit/>
          </a:bodyPr>
          <a:lstStyle/>
          <a:p>
            <a:pPr marL="0" indent="0" algn="ctr">
              <a:spcBef>
                <a:spcPts val="600"/>
              </a:spcBef>
              <a:buNone/>
            </a:pPr>
            <a:r>
              <a:rPr lang="en-GB" sz="2400" b="1" dirty="0" smtClean="0">
                <a:latin typeface="Comic Sans MS" panose="030F0702030302020204" pitchFamily="66" charset="0"/>
              </a:rPr>
              <a:t>LI: To </a:t>
            </a:r>
            <a:r>
              <a:rPr lang="en-GB" sz="2400" b="1" dirty="0">
                <a:latin typeface="Comic Sans MS" panose="030F0702030302020204" pitchFamily="66" charset="0"/>
              </a:rPr>
              <a:t>recognise, read and make words containing </a:t>
            </a:r>
            <a:r>
              <a:rPr lang="en-GB" sz="2400" b="1" dirty="0" smtClean="0">
                <a:latin typeface="Comic Sans MS" panose="030F0702030302020204" pitchFamily="66" charset="0"/>
              </a:rPr>
              <a:t>the phoneme</a:t>
            </a:r>
            <a:r>
              <a:rPr lang="en-GB" sz="2400" b="1" dirty="0">
                <a:latin typeface="Comic Sans MS" panose="030F0702030302020204" pitchFamily="66" charset="0"/>
              </a:rPr>
              <a:t> </a:t>
            </a:r>
            <a:r>
              <a:rPr lang="en-GB" sz="2400" b="1" dirty="0" smtClean="0">
                <a:latin typeface="Comic Sans MS" panose="030F0702030302020204" pitchFamily="66" charset="0"/>
              </a:rPr>
              <a:t>‘</a:t>
            </a:r>
            <a:r>
              <a:rPr lang="en-GB" sz="2400" b="1" dirty="0" err="1" smtClean="0">
                <a:latin typeface="Comic Sans MS" panose="030F0702030302020204" pitchFamily="66" charset="0"/>
              </a:rPr>
              <a:t>ough</a:t>
            </a:r>
            <a:r>
              <a:rPr lang="en-GB" sz="2400" b="1" dirty="0" smtClean="0">
                <a:latin typeface="Comic Sans MS" panose="030F0702030302020204" pitchFamily="66" charset="0"/>
              </a:rPr>
              <a:t>’’</a:t>
            </a:r>
            <a:endParaRPr lang="en-GB" sz="2400" b="1"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950" y="346069"/>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333094" y="1930732"/>
            <a:ext cx="8562282" cy="466661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416046" y="1930733"/>
            <a:ext cx="8479330" cy="4047262"/>
          </a:xfrm>
          <a:prstGeom prst="rect">
            <a:avLst/>
          </a:prstGeom>
          <a:noFill/>
        </p:spPr>
        <p:txBody>
          <a:bodyPr wrap="square" rtlCol="0">
            <a:spAutoFit/>
          </a:bodyPr>
          <a:lstStyle/>
          <a:p>
            <a:pPr>
              <a:spcAft>
                <a:spcPts val="600"/>
              </a:spcAft>
            </a:pPr>
            <a:r>
              <a:rPr lang="en-GB" sz="2400" dirty="0">
                <a:latin typeface="Comic Sans MS" panose="030F0702030302020204" pitchFamily="66" charset="0"/>
              </a:rPr>
              <a:t>As it is a short week this week we are going to </a:t>
            </a:r>
            <a:r>
              <a:rPr lang="en-GB" sz="2400" dirty="0" smtClean="0">
                <a:latin typeface="Comic Sans MS" panose="030F0702030302020204" pitchFamily="66" charset="0"/>
              </a:rPr>
              <a:t>continue to revise the sounds </a:t>
            </a:r>
            <a:r>
              <a:rPr lang="en-GB" sz="2400" dirty="0">
                <a:latin typeface="Comic Sans MS" panose="030F0702030302020204" pitchFamily="66" charset="0"/>
              </a:rPr>
              <a:t>we have covered so far and we will do a new sound next week. </a:t>
            </a:r>
            <a:endParaRPr lang="en-GB" sz="2400" dirty="0" smtClean="0">
              <a:latin typeface="Comic Sans MS" panose="030F0702030302020204" pitchFamily="66" charset="0"/>
            </a:endParaRPr>
          </a:p>
          <a:p>
            <a:pPr marL="457200" indent="-457200">
              <a:spcAft>
                <a:spcPts val="600"/>
              </a:spcAft>
              <a:buAutoNum type="arabicPeriod"/>
            </a:pPr>
            <a:r>
              <a:rPr lang="en-GB" sz="2400" dirty="0" smtClean="0">
                <a:latin typeface="Comic Sans MS" panose="030F0702030302020204" pitchFamily="66" charset="0"/>
              </a:rPr>
              <a:t>Alphabetical order game-</a:t>
            </a:r>
          </a:p>
          <a:p>
            <a:pPr>
              <a:spcAft>
                <a:spcPts val="600"/>
              </a:spcAft>
            </a:pPr>
            <a:r>
              <a:rPr lang="en-GB" sz="1600" dirty="0" smtClean="0">
                <a:hlinkClick r:id="rId6"/>
              </a:rPr>
              <a:t>https</a:t>
            </a:r>
            <a:r>
              <a:rPr lang="en-GB" sz="1600" dirty="0">
                <a:hlinkClick r:id="rId6"/>
              </a:rPr>
              <a:t>://www.roythezebra.com/reading-games/alphabetical-order-1.html</a:t>
            </a:r>
            <a:endParaRPr lang="en-GB" sz="1600" dirty="0" smtClean="0">
              <a:latin typeface="Comic Sans MS" panose="030F0702030302020204" pitchFamily="66" charset="0"/>
            </a:endParaRPr>
          </a:p>
          <a:p>
            <a:pPr>
              <a:spcAft>
                <a:spcPts val="600"/>
              </a:spcAft>
            </a:pPr>
            <a:r>
              <a:rPr lang="en-GB" sz="2400" dirty="0" smtClean="0">
                <a:latin typeface="Comic Sans MS" panose="030F0702030302020204" pitchFamily="66" charset="0"/>
              </a:rPr>
              <a:t>2. Look over your previous word list for the </a:t>
            </a:r>
            <a:r>
              <a:rPr lang="en-GB" sz="2400" dirty="0" err="1" smtClean="0">
                <a:latin typeface="Comic Sans MS" panose="030F0702030302020204" pitchFamily="66" charset="0"/>
              </a:rPr>
              <a:t>ie</a:t>
            </a:r>
            <a:r>
              <a:rPr lang="en-GB" sz="2400" dirty="0" smtClean="0">
                <a:latin typeface="Comic Sans MS" panose="030F0702030302020204" pitchFamily="66" charset="0"/>
              </a:rPr>
              <a:t>, </a:t>
            </a:r>
            <a:r>
              <a:rPr lang="en-GB" sz="2400" dirty="0" err="1" smtClean="0">
                <a:latin typeface="Comic Sans MS" panose="030F0702030302020204" pitchFamily="66" charset="0"/>
              </a:rPr>
              <a:t>oe</a:t>
            </a:r>
            <a:r>
              <a:rPr lang="en-GB" sz="2400" dirty="0" smtClean="0">
                <a:latin typeface="Comic Sans MS" panose="030F0702030302020204" pitchFamily="66" charset="0"/>
              </a:rPr>
              <a:t> and </a:t>
            </a:r>
            <a:r>
              <a:rPr lang="en-GB" sz="2400" dirty="0" err="1" smtClean="0">
                <a:latin typeface="Comic Sans MS" panose="030F0702030302020204" pitchFamily="66" charset="0"/>
              </a:rPr>
              <a:t>ough</a:t>
            </a:r>
            <a:r>
              <a:rPr lang="en-GB" sz="2400" dirty="0" smtClean="0">
                <a:latin typeface="Comic Sans MS" panose="030F0702030302020204" pitchFamily="66" charset="0"/>
              </a:rPr>
              <a:t> sounds and read each of the words aloud. </a:t>
            </a:r>
          </a:p>
          <a:p>
            <a:pPr>
              <a:spcAft>
                <a:spcPts val="600"/>
              </a:spcAft>
            </a:pPr>
            <a:r>
              <a:rPr lang="en-GB" sz="2400" dirty="0" smtClean="0">
                <a:latin typeface="Comic Sans MS" panose="030F0702030302020204" pitchFamily="66" charset="0"/>
              </a:rPr>
              <a:t>3</a:t>
            </a:r>
            <a:r>
              <a:rPr lang="en-GB" sz="2400" dirty="0">
                <a:latin typeface="Comic Sans MS" panose="030F0702030302020204" pitchFamily="66" charset="0"/>
              </a:rPr>
              <a:t>. </a:t>
            </a:r>
            <a:r>
              <a:rPr lang="en-GB" sz="2400" dirty="0" smtClean="0">
                <a:latin typeface="Comic Sans MS" panose="030F0702030302020204" pitchFamily="66" charset="0"/>
              </a:rPr>
              <a:t>Go outside and write your words with water, chalk or stones. </a:t>
            </a:r>
            <a:endParaRPr lang="en-GB" sz="2400" dirty="0">
              <a:latin typeface="Comic Sans MS" panose="030F0702030302020204" pitchFamily="66" charset="0"/>
            </a:endParaRPr>
          </a:p>
          <a:p>
            <a:endParaRPr lang="en-GB" sz="2400" dirty="0">
              <a:latin typeface="Comic Sans MS" panose="030F0702030302020204" pitchFamily="66" charset="0"/>
            </a:endParaRPr>
          </a:p>
        </p:txBody>
      </p:sp>
      <p:pic>
        <p:nvPicPr>
          <p:cNvPr id="13" name="Picture 2" descr="C:\Users\lara.cunningham\AppData\Local\Microsoft\Windows\INetCache\IE\81D3QN3B\MVcK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1835" y="5135313"/>
            <a:ext cx="1484784" cy="14847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5234854"/>
            <a:ext cx="2498212" cy="128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5703" y="5168674"/>
            <a:ext cx="1044602" cy="141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221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507" y="1700809"/>
            <a:ext cx="8562282" cy="496855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3400" y="404664"/>
            <a:ext cx="6918920" cy="432048"/>
          </a:xfrm>
        </p:spPr>
        <p:txBody>
          <a:bodyPr>
            <a:noAutofit/>
          </a:bodyPr>
          <a:lstStyle/>
          <a:p>
            <a:pPr algn="ctr"/>
            <a:r>
              <a:rPr lang="en-GB" sz="4400" b="1" u="sng" dirty="0" smtClean="0">
                <a:latin typeface="Comic Sans MS" panose="030F0702030302020204" pitchFamily="66" charset="0"/>
              </a:rPr>
              <a:t>Reading</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533400" y="836712"/>
            <a:ext cx="8287072" cy="5616624"/>
          </a:xfrm>
        </p:spPr>
        <p:txBody>
          <a:bodyPr>
            <a:normAutofit/>
          </a:bodyPr>
          <a:lstStyle/>
          <a:p>
            <a:pPr marL="0" indent="0">
              <a:buNone/>
            </a:pPr>
            <a:r>
              <a:rPr lang="en-GB" sz="2400" cap="none" dirty="0" smtClean="0">
                <a:latin typeface="Comic Sans MS" panose="030F0702030302020204" pitchFamily="66" charset="0"/>
                <a:hlinkClick r:id="rId2"/>
              </a:rPr>
              <a:t>https://www.oxfordowl.co.uk/?sellanguage=en&amp;mode=hub</a:t>
            </a:r>
            <a:r>
              <a:rPr lang="en-GB" sz="2400" cap="none" dirty="0" smtClean="0">
                <a:latin typeface="Comic Sans MS" panose="030F0702030302020204" pitchFamily="66" charset="0"/>
              </a:rPr>
              <a:t/>
            </a:r>
            <a:br>
              <a:rPr lang="en-GB" sz="2400" cap="none" dirty="0" smtClean="0">
                <a:latin typeface="Comic Sans MS" panose="030F0702030302020204" pitchFamily="66" charset="0"/>
              </a:rPr>
            </a:br>
            <a:r>
              <a:rPr lang="en-GB" sz="2400" i="1" cap="none" dirty="0" smtClean="0">
                <a:latin typeface="Comic Sans MS" panose="030F0702030302020204" pitchFamily="66" charset="0"/>
              </a:rPr>
              <a:t>username:</a:t>
            </a:r>
            <a:r>
              <a:rPr lang="en-GB" sz="2400" cap="none" dirty="0" smtClean="0">
                <a:latin typeface="Comic Sans MS" panose="030F0702030302020204" pitchFamily="66" charset="0"/>
              </a:rPr>
              <a:t> </a:t>
            </a:r>
            <a:r>
              <a:rPr lang="en-GB" sz="2400" cap="none" dirty="0" err="1" smtClean="0">
                <a:latin typeface="Comic Sans MS" panose="030F0702030302020204" pitchFamily="66" charset="0"/>
              </a:rPr>
              <a:t>stantsps</a:t>
            </a:r>
            <a:r>
              <a:rPr lang="en-GB" sz="2400" cap="none" dirty="0" smtClean="0">
                <a:latin typeface="Comic Sans MS" panose="030F0702030302020204" pitchFamily="66" charset="0"/>
              </a:rPr>
              <a:t/>
            </a:r>
            <a:br>
              <a:rPr lang="en-GB" sz="2400" cap="none" dirty="0" smtClean="0">
                <a:latin typeface="Comic Sans MS" panose="030F0702030302020204" pitchFamily="66" charset="0"/>
              </a:rPr>
            </a:br>
            <a:r>
              <a:rPr lang="en-GB" sz="2400" i="1" cap="none" dirty="0" err="1" smtClean="0">
                <a:latin typeface="Comic Sans MS" panose="030F0702030302020204" pitchFamily="66" charset="0"/>
              </a:rPr>
              <a:t>password:homelearning</a:t>
            </a:r>
            <a:r>
              <a:rPr lang="en-GB" sz="2400" i="1" cap="none" dirty="0" smtClean="0">
                <a:latin typeface="Comic Sans MS" panose="030F0702030302020204" pitchFamily="66" charset="0"/>
              </a:rPr>
              <a:t> </a:t>
            </a:r>
            <a:endParaRPr lang="en-GB" sz="2400" cap="none" dirty="0" smtClean="0">
              <a:latin typeface="Comic Sans MS" panose="030F0702030302020204" pitchFamily="66" charset="0"/>
            </a:endParaRPr>
          </a:p>
          <a:p>
            <a:pPr marL="0" indent="0">
              <a:buNone/>
            </a:pPr>
            <a:r>
              <a:rPr lang="en-GB" sz="2400" cap="none" dirty="0" smtClean="0">
                <a:latin typeface="Comic Sans MS" panose="030F0702030302020204" pitchFamily="66" charset="0"/>
              </a:rPr>
              <a:t>Choose a new book from your colour band to read this week.</a:t>
            </a:r>
            <a:endParaRPr lang="en-GB" sz="2400" cap="none" dirty="0" smtClean="0">
              <a:latin typeface="Comic Sans MS" panose="030F0702030302020204" pitchFamily="66" charset="0"/>
            </a:endParaRPr>
          </a:p>
          <a:p>
            <a:pPr marL="0" indent="0">
              <a:buNone/>
            </a:pPr>
            <a:endParaRPr lang="en-GB" sz="2400" cap="none" dirty="0" smtClean="0">
              <a:latin typeface="Comic Sans MS" panose="030F0702030302020204" pitchFamily="66" charset="0"/>
            </a:endParaRPr>
          </a:p>
          <a:p>
            <a:endParaRPr lang="en-GB" sz="2400" dirty="0">
              <a:latin typeface="Comic Sans MS" panose="030F0702030302020204" pitchFamily="66" charset="0"/>
            </a:endParaRPr>
          </a:p>
        </p:txBody>
      </p:sp>
      <p:pic>
        <p:nvPicPr>
          <p:cNvPr id="3076" name="Picture 4" descr="Oxford Owl has landed | Teaching News | Teach Prim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40" y="116632"/>
            <a:ext cx="2285674" cy="168704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376" y="4154250"/>
            <a:ext cx="4536544" cy="223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63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864095"/>
          </a:xfrm>
        </p:spPr>
        <p:txBody>
          <a:bodyPr>
            <a:noAutofit/>
          </a:bodyPr>
          <a:lstStyle/>
          <a:p>
            <a:r>
              <a:rPr lang="en-GB" sz="2400" b="1" u="sng" dirty="0" smtClean="0">
                <a:latin typeface="Comic Sans MS" panose="030F0702030302020204" pitchFamily="66" charset="0"/>
              </a:rPr>
              <a:t>Todays story. </a:t>
            </a:r>
            <a:r>
              <a:rPr lang="en-GB" sz="2400" dirty="0" smtClean="0">
                <a:latin typeface="Comic Sans MS" panose="030F0702030302020204" pitchFamily="66" charset="0"/>
              </a:rPr>
              <a:t>Interesting Fact- a few years ago when we were at the Book Festival in Edinburgh we were able to hear all about Louis and his sister before it had been published. Look out for all the inventions. </a:t>
            </a:r>
            <a:endParaRPr lang="en-GB" sz="2400" dirty="0">
              <a:latin typeface="Comic Sans MS" panose="030F0702030302020204" pitchFamily="66" charset="0"/>
            </a:endParaRPr>
          </a:p>
        </p:txBody>
      </p:sp>
      <p:sp>
        <p:nvSpPr>
          <p:cNvPr id="3" name="Subtitle 2"/>
          <p:cNvSpPr>
            <a:spLocks noGrp="1"/>
          </p:cNvSpPr>
          <p:nvPr>
            <p:ph type="subTitle" idx="1"/>
          </p:nvPr>
        </p:nvSpPr>
        <p:spPr>
          <a:xfrm>
            <a:off x="1403648" y="2276872"/>
            <a:ext cx="6400800" cy="3960440"/>
          </a:xfrm>
        </p:spPr>
        <p:txBody>
          <a:bodyPr>
            <a:normAutofit fontScale="85000" lnSpcReduction="20000"/>
          </a:bodyPr>
          <a:lstStyle/>
          <a:p>
            <a:endParaRPr lang="en-GB" sz="2000" dirty="0" smtClean="0">
              <a:hlinkClick r:id="rId2"/>
            </a:endParaRPr>
          </a:p>
          <a:p>
            <a:endParaRPr lang="en-GB" sz="2000" dirty="0">
              <a:hlinkClick r:id="rId2"/>
            </a:endParaRPr>
          </a:p>
          <a:p>
            <a:endParaRPr lang="en-GB" sz="2400" dirty="0" smtClean="0">
              <a:hlinkClick r:id="rId2"/>
            </a:endParaRPr>
          </a:p>
          <a:p>
            <a:endParaRPr lang="en-GB" sz="2000" dirty="0">
              <a:hlinkClick r:id="rId2"/>
            </a:endParaRPr>
          </a:p>
          <a:p>
            <a:endParaRPr lang="en-GB" sz="2000" dirty="0" smtClean="0">
              <a:hlinkClick r:id="rId2"/>
            </a:endParaRPr>
          </a:p>
          <a:p>
            <a:endParaRPr lang="en-GB" sz="2000" dirty="0">
              <a:hlinkClick r:id="rId2"/>
            </a:endParaRPr>
          </a:p>
          <a:p>
            <a:endParaRPr lang="en-GB" sz="2000" dirty="0" smtClean="0">
              <a:hlinkClick r:id="rId2"/>
            </a:endParaRPr>
          </a:p>
          <a:p>
            <a:endParaRPr lang="en-GB" sz="2000" dirty="0">
              <a:hlinkClick r:id="rId2"/>
            </a:endParaRPr>
          </a:p>
          <a:p>
            <a:endParaRPr lang="en-GB" sz="2000" dirty="0" smtClean="0">
              <a:hlinkClick r:id="rId2"/>
            </a:endParaRPr>
          </a:p>
          <a:p>
            <a:endParaRPr lang="en-GB" sz="2000" dirty="0">
              <a:hlinkClick r:id="rId2"/>
            </a:endParaRPr>
          </a:p>
          <a:p>
            <a:r>
              <a:rPr lang="en-GB" sz="2000" dirty="0" smtClean="0">
                <a:hlinkClick r:id="rId2"/>
              </a:rPr>
              <a:t>https://www.youtube.com/watch?v=wzEcFHjmv3g</a:t>
            </a:r>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76872"/>
            <a:ext cx="4614512"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074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3520" y="260648"/>
            <a:ext cx="5550768" cy="1728192"/>
          </a:xfrm>
        </p:spPr>
        <p:txBody>
          <a:bodyPr>
            <a:noAutofit/>
          </a:bodyPr>
          <a:lstStyle/>
          <a:p>
            <a:pPr algn="ctr"/>
            <a:r>
              <a:rPr lang="en-GB" sz="4400" cap="none" dirty="0" smtClean="0">
                <a:latin typeface="Comic Sans MS" panose="030F0702030302020204" pitchFamily="66" charset="0"/>
              </a:rPr>
              <a:t>Mathematics   </a:t>
            </a:r>
            <a:br>
              <a:rPr lang="en-GB" sz="4400" cap="none" dirty="0" smtClean="0">
                <a:latin typeface="Comic Sans MS" panose="030F0702030302020204" pitchFamily="66" charset="0"/>
              </a:rPr>
            </a:br>
            <a:r>
              <a:rPr lang="en-GB" sz="4400" cap="none" dirty="0" smtClean="0">
                <a:latin typeface="Comic Sans MS" panose="030F0702030302020204" pitchFamily="66" charset="0"/>
              </a:rPr>
              <a:t>Number Talk</a:t>
            </a:r>
            <a:endParaRPr lang="en-GB" dirty="0">
              <a:solidFill>
                <a:srgbClr val="002060"/>
              </a:solidFill>
              <a:latin typeface="Comic Sans MS" panose="030F0702030302020204" pitchFamily="66" charset="0"/>
            </a:endParaRPr>
          </a:p>
        </p:txBody>
      </p:sp>
      <p:sp>
        <p:nvSpPr>
          <p:cNvPr id="4" name="Content Placeholder 3"/>
          <p:cNvSpPr>
            <a:spLocks noGrp="1"/>
          </p:cNvSpPr>
          <p:nvPr>
            <p:ph idx="1"/>
          </p:nvPr>
        </p:nvSpPr>
        <p:spPr>
          <a:xfrm>
            <a:off x="731520" y="1556792"/>
            <a:ext cx="7680960" cy="5112567"/>
          </a:xfrm>
        </p:spPr>
        <p:txBody>
          <a:bodyPr>
            <a:normAutofit/>
          </a:bodyPr>
          <a:lstStyle/>
          <a:p>
            <a:pPr marL="0" indent="0">
              <a:buNone/>
            </a:pPr>
            <a:r>
              <a:rPr lang="en-GB" sz="2400" cap="none" dirty="0" smtClean="0">
                <a:latin typeface="Comic Sans MS" panose="030F0702030302020204" pitchFamily="66" charset="0"/>
              </a:rPr>
              <a:t>Estimation- On the next couple of slides you are to estimate (sensibly guess) how many balls are in the glass. </a:t>
            </a:r>
            <a:endParaRPr lang="en-GB" sz="2400" dirty="0">
              <a:latin typeface="Comic Sans MS" panose="030F0702030302020204" pitchFamily="66" charset="0"/>
            </a:endParaRPr>
          </a:p>
          <a:p>
            <a:pPr marL="0" indent="0">
              <a:buNone/>
            </a:pPr>
            <a:r>
              <a:rPr lang="en-GB" sz="2400" dirty="0" smtClean="0">
                <a:latin typeface="Comic Sans MS" panose="030F0702030302020204" pitchFamily="66" charset="0"/>
              </a:rPr>
              <a:t>As it is a number talk, tell your adult why you think it is the number that you are guessing each time. </a:t>
            </a:r>
          </a:p>
          <a:p>
            <a:pPr marL="0" indent="0">
              <a:buNone/>
            </a:pPr>
            <a:endParaRPr lang="en-GB" sz="2400" cap="none" dirty="0">
              <a:latin typeface="Comic Sans MS" panose="030F0702030302020204" pitchFamily="66" charset="0"/>
            </a:endParaRPr>
          </a:p>
          <a:p>
            <a:pPr marL="0" indent="0">
              <a:buNone/>
            </a:pPr>
            <a:endParaRPr lang="en-GB" sz="2400" cap="none" dirty="0" smtClean="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091" y="84455"/>
            <a:ext cx="2025994" cy="13607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295284"/>
            <a:ext cx="1752248" cy="1149913"/>
          </a:xfrm>
          <a:prstGeom prst="rect">
            <a:avLst/>
          </a:prstGeom>
        </p:spPr>
      </p:pic>
    </p:spTree>
    <p:extLst>
      <p:ext uri="{BB962C8B-B14F-4D97-AF65-F5344CB8AC3E}">
        <p14:creationId xmlns:p14="http://schemas.microsoft.com/office/powerpoint/2010/main" val="3998977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teve Wyborney\Desktop\LOW RESOLUTION Estimation Clipboard Pics for 20 Days\Slide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34836"/>
            <a:ext cx="2971800" cy="52316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24 objects</a:t>
            </a:r>
            <a:endParaRPr lang="en-US" sz="3600" b="1" dirty="0">
              <a:solidFill>
                <a:schemeClr val="bg1"/>
              </a:solidFill>
            </a:endParaRPr>
          </a:p>
        </p:txBody>
      </p:sp>
      <p:sp>
        <p:nvSpPr>
          <p:cNvPr id="6" name="Rectangle 5"/>
          <p:cNvSpPr/>
          <p:nvPr/>
        </p:nvSpPr>
        <p:spPr>
          <a:xfrm>
            <a:off x="0" y="6093296"/>
            <a:ext cx="2971800" cy="76470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The Reveal</a:t>
            </a:r>
            <a:endParaRPr lang="en-US" sz="2000" b="1" dirty="0">
              <a:solidFill>
                <a:schemeClr val="bg1"/>
              </a:solidFill>
            </a:endParaRPr>
          </a:p>
        </p:txBody>
      </p:sp>
      <p:sp>
        <p:nvSpPr>
          <p:cNvPr id="7" name="Rounded Rectangular Callout 6"/>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objects are in the container?</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51789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eve Wyborney\Desktop\LOW RESOLUTION Estimation Clipboard Pics for 20 Days\Slide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200" y="2971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24 objects</a:t>
            </a:r>
            <a:endParaRPr lang="en-US" b="1" dirty="0">
              <a:solidFill>
                <a:schemeClr val="bg1"/>
              </a:solidFill>
            </a:endParaRPr>
          </a:p>
        </p:txBody>
      </p:sp>
      <p:pic>
        <p:nvPicPr>
          <p:cNvPr id="22" name="Picture 4" descr="C:\Users\Steve Wyborney\Desktop\LOW RESOLUTION Estimation Clipboard Pics for 20 Days\Slide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648200" y="2971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11 </a:t>
            </a:r>
            <a:r>
              <a:rPr lang="en-US" b="1" dirty="0">
                <a:solidFill>
                  <a:schemeClr val="bg1"/>
                </a:solidFill>
              </a:rPr>
              <a:t>objects</a:t>
            </a:r>
          </a:p>
        </p:txBody>
      </p:sp>
      <p:sp>
        <p:nvSpPr>
          <p:cNvPr id="26" name="Rectangle 25"/>
          <p:cNvSpPr/>
          <p:nvPr/>
        </p:nvSpPr>
        <p:spPr>
          <a:xfrm>
            <a:off x="4648200" y="2971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Reveal</a:t>
            </a:r>
            <a:endParaRPr lang="en-US" b="1" dirty="0">
              <a:solidFill>
                <a:schemeClr val="bg1"/>
              </a:solidFill>
            </a:endParaRPr>
          </a:p>
        </p:txBody>
      </p:sp>
      <p:pic>
        <p:nvPicPr>
          <p:cNvPr id="29" name="Picture 5" descr="C:\Users\Steve Wyborney\Desktop\LOW RESOLUTION Estimation Clipboard Pics for 20 Days\Slide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76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29 objects</a:t>
            </a:r>
            <a:endParaRPr lang="en-US" b="1" dirty="0">
              <a:solidFill>
                <a:schemeClr val="bg1"/>
              </a:solidFill>
            </a:endParaRPr>
          </a:p>
        </p:txBody>
      </p:sp>
      <p:sp>
        <p:nvSpPr>
          <p:cNvPr id="33" name="Rectangle 32"/>
          <p:cNvSpPr/>
          <p:nvPr/>
        </p:nvSpPr>
        <p:spPr>
          <a:xfrm>
            <a:off x="76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Reveal</a:t>
            </a:r>
            <a:endParaRPr lang="en-US" b="1" dirty="0">
              <a:solidFill>
                <a:schemeClr val="bg1"/>
              </a:solidFill>
            </a:endParaRPr>
          </a:p>
        </p:txBody>
      </p:sp>
      <p:pic>
        <p:nvPicPr>
          <p:cNvPr id="34" name="Picture 3" descr="C:\Users\Steve Wyborney\Desktop\LOW RESOLUTION Estimation Clipboard Pics for 20 Days\Slide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648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17 </a:t>
            </a:r>
            <a:r>
              <a:rPr lang="en-US" b="1" dirty="0">
                <a:solidFill>
                  <a:schemeClr val="bg1"/>
                </a:solidFill>
              </a:rPr>
              <a:t>objects</a:t>
            </a:r>
          </a:p>
        </p:txBody>
      </p:sp>
      <p:sp>
        <p:nvSpPr>
          <p:cNvPr id="36" name="TextBox 35"/>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7"/>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
        <p:nvSpPr>
          <p:cNvPr id="37" name="Rectangle 36"/>
          <p:cNvSpPr/>
          <p:nvPr/>
        </p:nvSpPr>
        <p:spPr>
          <a:xfrm>
            <a:off x="4648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Reveal</a:t>
            </a:r>
            <a:endParaRPr lang="en-US" b="1" dirty="0">
              <a:solidFill>
                <a:schemeClr val="bg1"/>
              </a:solidFill>
            </a:endParaRPr>
          </a:p>
        </p:txBody>
      </p:sp>
    </p:spTree>
    <p:extLst>
      <p:ext uri="{BB962C8B-B14F-4D97-AF65-F5344CB8AC3E}">
        <p14:creationId xmlns:p14="http://schemas.microsoft.com/office/powerpoint/2010/main" val="19274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6" grpId="1" animBg="1"/>
      <p:bldP spid="32" grpId="0" animBg="1"/>
      <p:bldP spid="33" grpId="0" animBg="1"/>
      <p:bldP spid="33" grpId="1" animBg="1"/>
      <p:bldP spid="35" grpId="0" animBg="1"/>
      <p:bldP spid="37" grpId="0" animBg="1"/>
      <p:bldP spid="3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21" y="597672"/>
            <a:ext cx="7934398" cy="792088"/>
          </a:xfrm>
        </p:spPr>
        <p:txBody>
          <a:bodyPr>
            <a:normAutofit/>
          </a:bodyPr>
          <a:lstStyle/>
          <a:p>
            <a:pPr algn="ctr"/>
            <a:r>
              <a:rPr lang="en-GB" sz="3600" b="1" u="sng" dirty="0" smtClean="0">
                <a:solidFill>
                  <a:schemeClr val="tx1"/>
                </a:solidFill>
                <a:latin typeface="Comic Sans MS" panose="030F0702030302020204" pitchFamily="66" charset="0"/>
              </a:rPr>
              <a:t>P2 Maths Activities </a:t>
            </a:r>
            <a:endParaRPr lang="en-GB" sz="3600" b="1" u="sng" dirty="0">
              <a:solidFill>
                <a:schemeClr val="tx1"/>
              </a:solidFill>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347969" y="2780928"/>
            <a:ext cx="8562282" cy="396044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99592" y="1587136"/>
            <a:ext cx="7398566" cy="1938992"/>
          </a:xfrm>
          <a:prstGeom prst="rect">
            <a:avLst/>
          </a:prstGeom>
          <a:noFill/>
        </p:spPr>
        <p:txBody>
          <a:bodyPr wrap="square" rtlCol="0">
            <a:spAutoFit/>
          </a:bodyPr>
          <a:lstStyle/>
          <a:p>
            <a:pPr algn="ctr"/>
            <a:r>
              <a:rPr lang="en-GB" sz="2400" b="1" dirty="0" smtClean="0">
                <a:latin typeface="Comic Sans MS" panose="030F0702030302020204" pitchFamily="66" charset="0"/>
              </a:rPr>
              <a:t>LI: </a:t>
            </a:r>
            <a:r>
              <a:rPr lang="en-GB" sz="2400" b="1" dirty="0">
                <a:latin typeface="Comic Sans MS" panose="030F0702030302020204" pitchFamily="66" charset="0"/>
              </a:rPr>
              <a:t>To tell the time on an analogue and digital clock using the terms half past, quarter </a:t>
            </a:r>
            <a:r>
              <a:rPr lang="en-GB" sz="2400" b="1" dirty="0" smtClean="0">
                <a:latin typeface="Comic Sans MS" panose="030F0702030302020204" pitchFamily="66" charset="0"/>
              </a:rPr>
              <a:t>past/to </a:t>
            </a:r>
            <a:r>
              <a:rPr lang="en-GB" sz="2400" b="1" dirty="0">
                <a:latin typeface="Comic Sans MS" panose="030F0702030302020204" pitchFamily="66" charset="0"/>
              </a:rPr>
              <a:t>and o’clock.</a:t>
            </a: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
        <p:nvSpPr>
          <p:cNvPr id="10" name="TextBox 9"/>
          <p:cNvSpPr txBox="1"/>
          <p:nvPr/>
        </p:nvSpPr>
        <p:spPr>
          <a:xfrm>
            <a:off x="435163" y="2780928"/>
            <a:ext cx="8562282" cy="3877985"/>
          </a:xfrm>
          <a:prstGeom prst="rect">
            <a:avLst/>
          </a:prstGeom>
          <a:noFill/>
        </p:spPr>
        <p:txBody>
          <a:bodyPr wrap="square" rtlCol="0">
            <a:spAutoFit/>
          </a:bodyPr>
          <a:lstStyle/>
          <a:p>
            <a:pPr marL="457200" indent="-457200">
              <a:buFont typeface="+mj-lt"/>
              <a:buAutoNum type="arabicPeriod"/>
            </a:pPr>
            <a:r>
              <a:rPr lang="en-GB" sz="2400" b="1" dirty="0">
                <a:latin typeface="Comic Sans MS" panose="030F0702030302020204" pitchFamily="66" charset="0"/>
              </a:rPr>
              <a:t>Time workbook </a:t>
            </a:r>
            <a:endParaRPr lang="en-GB" sz="2400" dirty="0">
              <a:latin typeface="Comic Sans MS" panose="030F0702030302020204" pitchFamily="66" charset="0"/>
            </a:endParaRPr>
          </a:p>
          <a:p>
            <a:r>
              <a:rPr lang="en-GB" sz="2400" dirty="0" smtClean="0">
                <a:latin typeface="Comic Sans MS" panose="030F0702030302020204" pitchFamily="66" charset="0"/>
              </a:rPr>
              <a:t>Complete </a:t>
            </a:r>
            <a:r>
              <a:rPr lang="en-GB" sz="2400" dirty="0">
                <a:latin typeface="Comic Sans MS" panose="030F0702030302020204" pitchFamily="66" charset="0"/>
              </a:rPr>
              <a:t>this </a:t>
            </a:r>
            <a:r>
              <a:rPr lang="en-GB" sz="2400" dirty="0" smtClean="0">
                <a:latin typeface="Comic Sans MS" panose="030F0702030302020204" pitchFamily="66" charset="0"/>
              </a:rPr>
              <a:t>workbook page </a:t>
            </a:r>
          </a:p>
          <a:p>
            <a:r>
              <a:rPr lang="en-GB" sz="2400" dirty="0" smtClean="0">
                <a:latin typeface="Comic Sans MS" panose="030F0702030302020204" pitchFamily="66" charset="0"/>
              </a:rPr>
              <a:t>found </a:t>
            </a:r>
            <a:r>
              <a:rPr lang="en-GB" sz="2400" dirty="0">
                <a:latin typeface="Comic Sans MS" panose="030F0702030302020204" pitchFamily="66" charset="0"/>
              </a:rPr>
              <a:t>in your home </a:t>
            </a:r>
            <a:r>
              <a:rPr lang="en-GB" sz="2400" dirty="0" smtClean="0">
                <a:latin typeface="Comic Sans MS" panose="030F0702030302020204" pitchFamily="66" charset="0"/>
              </a:rPr>
              <a:t>learning </a:t>
            </a:r>
            <a:r>
              <a:rPr lang="en-GB" sz="2400" dirty="0">
                <a:latin typeface="Comic Sans MS" panose="030F0702030302020204" pitchFamily="66" charset="0"/>
              </a:rPr>
              <a:t>pack</a:t>
            </a:r>
            <a:r>
              <a:rPr lang="en-GB" sz="2400" dirty="0" smtClean="0">
                <a:latin typeface="Comic Sans MS" panose="030F0702030302020204" pitchFamily="66" charset="0"/>
              </a:rPr>
              <a:t>.</a:t>
            </a:r>
          </a:p>
          <a:p>
            <a:r>
              <a:rPr lang="en-GB" sz="2400" b="1" dirty="0" smtClean="0">
                <a:latin typeface="Comic Sans MS" panose="030F0702030302020204" pitchFamily="66" charset="0"/>
              </a:rPr>
              <a:t>Quarter to Sheet 2</a:t>
            </a:r>
            <a:r>
              <a:rPr lang="en-GB" sz="2400" b="1" dirty="0" smtClean="0">
                <a:latin typeface="Comic Sans MS" panose="030F0702030302020204" pitchFamily="66" charset="0"/>
              </a:rPr>
              <a:t> </a:t>
            </a:r>
            <a:endParaRPr lang="en-GB" sz="2400" b="1" dirty="0">
              <a:latin typeface="Comic Sans MS" panose="030F0702030302020204" pitchFamily="66" charset="0"/>
            </a:endParaRPr>
          </a:p>
          <a:p>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b="1" u="sng" dirty="0" smtClean="0">
                <a:latin typeface="Comic Sans MS" panose="030F0702030302020204" pitchFamily="66" charset="0"/>
              </a:rPr>
              <a:t>Play</a:t>
            </a:r>
          </a:p>
          <a:p>
            <a:r>
              <a:rPr lang="en-GB" sz="2400" b="1" dirty="0" smtClean="0">
                <a:latin typeface="Comic Sans MS" panose="030F0702030302020204" pitchFamily="66" charset="0"/>
              </a:rPr>
              <a:t>On time- set the clock to the correct time </a:t>
            </a:r>
          </a:p>
          <a:p>
            <a:endParaRPr lang="en-GB" b="1" dirty="0">
              <a:latin typeface="Comic Sans MS" panose="030F0702030302020204" pitchFamily="66" charset="0"/>
            </a:endParaRPr>
          </a:p>
          <a:p>
            <a:pPr algn="ctr"/>
            <a:r>
              <a:rPr lang="en-GB" dirty="0">
                <a:hlinkClick r:id="rId4"/>
              </a:rPr>
              <a:t>https://www.sheppardsoftware.com/mathgames/earlymath/on_time_game1.htm</a:t>
            </a:r>
            <a:endParaRPr lang="en-GB" b="1" dirty="0">
              <a:latin typeface="Comic Sans MS" panose="030F0702030302020204" pitchFamily="66" charset="0"/>
            </a:endParaRPr>
          </a:p>
        </p:txBody>
      </p:sp>
      <p:pic>
        <p:nvPicPr>
          <p:cNvPr id="13"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1740" y="160338"/>
            <a:ext cx="15567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3672" y="2866545"/>
            <a:ext cx="1894672" cy="2412289"/>
          </a:xfrm>
          <a:prstGeom prst="rect">
            <a:avLst/>
          </a:prstGeom>
        </p:spPr>
      </p:pic>
    </p:spTree>
    <p:extLst>
      <p:ext uri="{BB962C8B-B14F-4D97-AF65-F5344CB8AC3E}">
        <p14:creationId xmlns:p14="http://schemas.microsoft.com/office/powerpoint/2010/main" val="4049562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779</TotalTime>
  <Words>728</Words>
  <Application>Microsoft Office PowerPoint</Application>
  <PresentationFormat>On-screen Show (4:3)</PresentationFormat>
  <Paragraphs>127</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Spring</vt:lpstr>
      <vt:lpstr> Wednesday 6th of May  </vt:lpstr>
      <vt:lpstr>Literacy: Stage 2</vt:lpstr>
      <vt:lpstr>Literacy: Stage 3</vt:lpstr>
      <vt:lpstr>Reading</vt:lpstr>
      <vt:lpstr>Todays story. Interesting Fact- a few years ago when we were at the Book Festival in Edinburgh we were able to hear all about Louis and his sister before it had been published. Look out for all the inventions. </vt:lpstr>
      <vt:lpstr>Mathematics    Number Talk</vt:lpstr>
      <vt:lpstr>PowerPoint Presentation</vt:lpstr>
      <vt:lpstr>PowerPoint Presentation</vt:lpstr>
      <vt:lpstr>P2 Maths Activities </vt:lpstr>
      <vt:lpstr>P3 Numeracy Activities </vt:lpstr>
      <vt:lpstr>Health and Wellbeing </vt:lpstr>
      <vt:lpstr>Topic -  Toys</vt:lpstr>
      <vt:lpstr>Topic –Toys 2</vt:lpstr>
      <vt:lpstr>Leave a comment on the blog or upload a picture of what you have done or made today.  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95</cp:revision>
  <dcterms:created xsi:type="dcterms:W3CDTF">2020-03-21T18:06:53Z</dcterms:created>
  <dcterms:modified xsi:type="dcterms:W3CDTF">2020-05-05T11:59:39Z</dcterms:modified>
</cp:coreProperties>
</file>