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7" r:id="rId2"/>
    <p:sldId id="263" r:id="rId3"/>
    <p:sldId id="267" r:id="rId4"/>
    <p:sldId id="268" r:id="rId5"/>
    <p:sldId id="256" r:id="rId6"/>
    <p:sldId id="261" r:id="rId7"/>
    <p:sldId id="262" r:id="rId8"/>
    <p:sldId id="260"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38AE8D-37B6-4714-9C39-7318C1001F8C}" type="datetimeFigureOut">
              <a:rPr lang="en-GB" smtClean="0"/>
              <a:t>05/05/2020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D35E1F-933C-45E7-A12A-CEB7A7EF4852}" type="slidenum">
              <a:rPr lang="en-GB" smtClean="0"/>
              <a:t>‹#›</a:t>
            </a:fld>
            <a:endParaRPr lang="en-GB"/>
          </a:p>
        </p:txBody>
      </p:sp>
    </p:spTree>
    <p:extLst>
      <p:ext uri="{BB962C8B-B14F-4D97-AF65-F5344CB8AC3E}">
        <p14:creationId xmlns:p14="http://schemas.microsoft.com/office/powerpoint/2010/main" val="3692106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D35E1F-933C-45E7-A12A-CEB7A7EF4852}" type="slidenum">
              <a:rPr lang="en-GB" smtClean="0"/>
              <a:t>8</a:t>
            </a:fld>
            <a:endParaRPr lang="en-GB"/>
          </a:p>
        </p:txBody>
      </p:sp>
    </p:spTree>
    <p:extLst>
      <p:ext uri="{BB962C8B-B14F-4D97-AF65-F5344CB8AC3E}">
        <p14:creationId xmlns:p14="http://schemas.microsoft.com/office/powerpoint/2010/main" val="333308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325C467-61BA-430E-A927-FC88CAD46D52}"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DFDAF-B24F-45C6-AD09-1471E5B02174}" type="slidenum">
              <a:rPr lang="en-GB" smtClean="0"/>
              <a:t>‹#›</a:t>
            </a:fld>
            <a:endParaRPr lang="en-GB"/>
          </a:p>
        </p:txBody>
      </p:sp>
    </p:spTree>
    <p:extLst>
      <p:ext uri="{BB962C8B-B14F-4D97-AF65-F5344CB8AC3E}">
        <p14:creationId xmlns:p14="http://schemas.microsoft.com/office/powerpoint/2010/main" val="329158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25C467-61BA-430E-A927-FC88CAD46D52}"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DFDAF-B24F-45C6-AD09-1471E5B02174}" type="slidenum">
              <a:rPr lang="en-GB" smtClean="0"/>
              <a:t>‹#›</a:t>
            </a:fld>
            <a:endParaRPr lang="en-GB"/>
          </a:p>
        </p:txBody>
      </p:sp>
    </p:spTree>
    <p:extLst>
      <p:ext uri="{BB962C8B-B14F-4D97-AF65-F5344CB8AC3E}">
        <p14:creationId xmlns:p14="http://schemas.microsoft.com/office/powerpoint/2010/main" val="2439869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25C467-61BA-430E-A927-FC88CAD46D52}"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DFDAF-B24F-45C6-AD09-1471E5B02174}" type="slidenum">
              <a:rPr lang="en-GB" smtClean="0"/>
              <a:t>‹#›</a:t>
            </a:fld>
            <a:endParaRPr lang="en-GB"/>
          </a:p>
        </p:txBody>
      </p:sp>
    </p:spTree>
    <p:extLst>
      <p:ext uri="{BB962C8B-B14F-4D97-AF65-F5344CB8AC3E}">
        <p14:creationId xmlns:p14="http://schemas.microsoft.com/office/powerpoint/2010/main" val="49434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25C467-61BA-430E-A927-FC88CAD46D52}"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DFDAF-B24F-45C6-AD09-1471E5B02174}" type="slidenum">
              <a:rPr lang="en-GB" smtClean="0"/>
              <a:t>‹#›</a:t>
            </a:fld>
            <a:endParaRPr lang="en-GB"/>
          </a:p>
        </p:txBody>
      </p:sp>
    </p:spTree>
    <p:extLst>
      <p:ext uri="{BB962C8B-B14F-4D97-AF65-F5344CB8AC3E}">
        <p14:creationId xmlns:p14="http://schemas.microsoft.com/office/powerpoint/2010/main" val="145875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25C467-61BA-430E-A927-FC88CAD46D52}"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DFDAF-B24F-45C6-AD09-1471E5B02174}" type="slidenum">
              <a:rPr lang="en-GB" smtClean="0"/>
              <a:t>‹#›</a:t>
            </a:fld>
            <a:endParaRPr lang="en-GB"/>
          </a:p>
        </p:txBody>
      </p:sp>
    </p:spTree>
    <p:extLst>
      <p:ext uri="{BB962C8B-B14F-4D97-AF65-F5344CB8AC3E}">
        <p14:creationId xmlns:p14="http://schemas.microsoft.com/office/powerpoint/2010/main" val="271255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25C467-61BA-430E-A927-FC88CAD46D52}"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8DFDAF-B24F-45C6-AD09-1471E5B02174}" type="slidenum">
              <a:rPr lang="en-GB" smtClean="0"/>
              <a:t>‹#›</a:t>
            </a:fld>
            <a:endParaRPr lang="en-GB"/>
          </a:p>
        </p:txBody>
      </p:sp>
    </p:spTree>
    <p:extLst>
      <p:ext uri="{BB962C8B-B14F-4D97-AF65-F5344CB8AC3E}">
        <p14:creationId xmlns:p14="http://schemas.microsoft.com/office/powerpoint/2010/main" val="563003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25C467-61BA-430E-A927-FC88CAD46D52}" type="datetimeFigureOut">
              <a:rPr lang="en-GB" smtClean="0"/>
              <a:t>05/05/2020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8DFDAF-B24F-45C6-AD09-1471E5B02174}" type="slidenum">
              <a:rPr lang="en-GB" smtClean="0"/>
              <a:t>‹#›</a:t>
            </a:fld>
            <a:endParaRPr lang="en-GB"/>
          </a:p>
        </p:txBody>
      </p:sp>
    </p:spTree>
    <p:extLst>
      <p:ext uri="{BB962C8B-B14F-4D97-AF65-F5344CB8AC3E}">
        <p14:creationId xmlns:p14="http://schemas.microsoft.com/office/powerpoint/2010/main" val="251744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25C467-61BA-430E-A927-FC88CAD46D52}" type="datetimeFigureOut">
              <a:rPr lang="en-GB" smtClean="0"/>
              <a:t>05/05/2020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8DFDAF-B24F-45C6-AD09-1471E5B02174}" type="slidenum">
              <a:rPr lang="en-GB" smtClean="0"/>
              <a:t>‹#›</a:t>
            </a:fld>
            <a:endParaRPr lang="en-GB"/>
          </a:p>
        </p:txBody>
      </p:sp>
    </p:spTree>
    <p:extLst>
      <p:ext uri="{BB962C8B-B14F-4D97-AF65-F5344CB8AC3E}">
        <p14:creationId xmlns:p14="http://schemas.microsoft.com/office/powerpoint/2010/main" val="396625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25C467-61BA-430E-A927-FC88CAD46D52}" type="datetimeFigureOut">
              <a:rPr lang="en-GB" smtClean="0"/>
              <a:t>05/05/2020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8DFDAF-B24F-45C6-AD09-1471E5B02174}" type="slidenum">
              <a:rPr lang="en-GB" smtClean="0"/>
              <a:t>‹#›</a:t>
            </a:fld>
            <a:endParaRPr lang="en-GB"/>
          </a:p>
        </p:txBody>
      </p:sp>
    </p:spTree>
    <p:extLst>
      <p:ext uri="{BB962C8B-B14F-4D97-AF65-F5344CB8AC3E}">
        <p14:creationId xmlns:p14="http://schemas.microsoft.com/office/powerpoint/2010/main" val="60332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5C467-61BA-430E-A927-FC88CAD46D52}"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8DFDAF-B24F-45C6-AD09-1471E5B02174}" type="slidenum">
              <a:rPr lang="en-GB" smtClean="0"/>
              <a:t>‹#›</a:t>
            </a:fld>
            <a:endParaRPr lang="en-GB"/>
          </a:p>
        </p:txBody>
      </p:sp>
    </p:spTree>
    <p:extLst>
      <p:ext uri="{BB962C8B-B14F-4D97-AF65-F5344CB8AC3E}">
        <p14:creationId xmlns:p14="http://schemas.microsoft.com/office/powerpoint/2010/main" val="130616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5C467-61BA-430E-A927-FC88CAD46D52}"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8DFDAF-B24F-45C6-AD09-1471E5B02174}" type="slidenum">
              <a:rPr lang="en-GB" smtClean="0"/>
              <a:t>‹#›</a:t>
            </a:fld>
            <a:endParaRPr lang="en-GB"/>
          </a:p>
        </p:txBody>
      </p:sp>
    </p:spTree>
    <p:extLst>
      <p:ext uri="{BB962C8B-B14F-4D97-AF65-F5344CB8AC3E}">
        <p14:creationId xmlns:p14="http://schemas.microsoft.com/office/powerpoint/2010/main" val="358144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5C467-61BA-430E-A927-FC88CAD46D52}" type="datetimeFigureOut">
              <a:rPr lang="en-GB" smtClean="0"/>
              <a:t>05/05/2020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DFDAF-B24F-45C6-AD09-1471E5B02174}" type="slidenum">
              <a:rPr lang="en-GB" smtClean="0"/>
              <a:t>‹#›</a:t>
            </a:fld>
            <a:endParaRPr lang="en-GB"/>
          </a:p>
        </p:txBody>
      </p:sp>
    </p:spTree>
    <p:extLst>
      <p:ext uri="{BB962C8B-B14F-4D97-AF65-F5344CB8AC3E}">
        <p14:creationId xmlns:p14="http://schemas.microsoft.com/office/powerpoint/2010/main" val="6405457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uk/url?sa=i&amp;url=https://www.shutterstock.com/search/smiley%2Bface&amp;psig=AOvVaw2wja_KxU_qRmhjQewfqYQu&amp;ust=1585056283153000&amp;source=images&amp;cd=vfe&amp;ved=0CAIQjRxqFwoTCMDp2ffYsOgCFQAAAAAdAAAAABAE" TargetMode="External"/><Relationship Id="rId2" Type="http://schemas.openxmlformats.org/officeDocument/2006/relationships/hyperlink" Target="https://www.youtube.com/watch?v=vUbpCdbyXTc"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bZhl6YcrxZQ" TargetMode="External"/><Relationship Id="rId2" Type="http://schemas.openxmlformats.org/officeDocument/2006/relationships/hyperlink" Target="https://www.youtube.com/watch?v=neItURLvyIQ"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wzEcFHjmv3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h3EijzVNEmA&amp;list=TLPQMDQwNTIwMjABUumjNn9OTQ&amp;index=1" TargetMode="External"/><Relationship Id="rId7" Type="http://schemas.openxmlformats.org/officeDocument/2006/relationships/image" Target="../media/image15.png"/><Relationship Id="rId2" Type="http://schemas.openxmlformats.org/officeDocument/2006/relationships/hyperlink" Target="https://www.youtube.com/watch?v=Pht7dTlM0VA&amp;list=TLPQMDQwNTIwMjABUumjNn9OTQ&amp;index=2"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465138"/>
            <a:ext cx="6541116" cy="947638"/>
          </a:xfrm>
        </p:spPr>
        <p:txBody>
          <a:bodyPr>
            <a:normAutofit fontScale="90000"/>
          </a:bodyPr>
          <a:lstStyle/>
          <a:p>
            <a:r>
              <a:rPr lang="en-GB" cap="none" dirty="0" smtClean="0">
                <a:latin typeface="SassoonCRInfant" panose="02010503020300020003" pitchFamily="2" charset="0"/>
              </a:rPr>
              <a:t/>
            </a:r>
            <a:br>
              <a:rPr lang="en-GB" cap="none" dirty="0" smtClean="0">
                <a:latin typeface="SassoonCRInfant" panose="02010503020300020003" pitchFamily="2" charset="0"/>
              </a:rPr>
            </a:br>
            <a:r>
              <a:rPr lang="en-GB" cap="none" dirty="0" smtClean="0">
                <a:latin typeface="SassoonCRInfant" panose="02010503020300020003" pitchFamily="2" charset="0"/>
              </a:rPr>
              <a:t/>
            </a:r>
            <a:br>
              <a:rPr lang="en-GB" cap="none" dirty="0" smtClean="0">
                <a:latin typeface="SassoonCRInfant" panose="02010503020300020003" pitchFamily="2" charset="0"/>
              </a:rPr>
            </a:br>
            <a:r>
              <a:rPr lang="en-GB" cap="none" dirty="0" smtClean="0">
                <a:latin typeface="SassoonCRInfant" panose="02010503020300020003" pitchFamily="2" charset="0"/>
              </a:rPr>
              <a:t>Wednesday </a:t>
            </a:r>
            <a:r>
              <a:rPr lang="en-GB" dirty="0" smtClean="0">
                <a:latin typeface="SassoonCRInfant" panose="02010503020300020003" pitchFamily="2" charset="0"/>
              </a:rPr>
              <a:t>6</a:t>
            </a:r>
            <a:r>
              <a:rPr lang="en-GB" baseline="30000" dirty="0" smtClean="0">
                <a:latin typeface="SassoonCRInfant" panose="02010503020300020003" pitchFamily="2" charset="0"/>
              </a:rPr>
              <a:t>th of</a:t>
            </a:r>
            <a:r>
              <a:rPr lang="en-GB" dirty="0" smtClean="0">
                <a:latin typeface="SassoonCRInfant" panose="02010503020300020003" pitchFamily="2" charset="0"/>
              </a:rPr>
              <a:t> May</a:t>
            </a:r>
            <a:endParaRPr lang="en-GB" cap="none" dirty="0">
              <a:latin typeface="SassoonCRInfant" panose="02010503020300020003" pitchFamily="2" charset="0"/>
            </a:endParaRPr>
          </a:p>
        </p:txBody>
      </p:sp>
      <p:sp>
        <p:nvSpPr>
          <p:cNvPr id="3" name="Subtitle 2"/>
          <p:cNvSpPr>
            <a:spLocks noGrp="1"/>
          </p:cNvSpPr>
          <p:nvPr>
            <p:ph type="subTitle" idx="1"/>
          </p:nvPr>
        </p:nvSpPr>
        <p:spPr>
          <a:xfrm>
            <a:off x="899592" y="1412776"/>
            <a:ext cx="7117180" cy="5256584"/>
          </a:xfrm>
        </p:spPr>
        <p:txBody>
          <a:bodyPr>
            <a:normAutofit/>
          </a:bodyPr>
          <a:lstStyle/>
          <a:p>
            <a:endParaRPr lang="en-GB" dirty="0" smtClean="0">
              <a:latin typeface="Comic Sans MS" panose="030F0702030302020204" pitchFamily="66" charset="0"/>
            </a:endParaRPr>
          </a:p>
          <a:p>
            <a:r>
              <a:rPr lang="en-GB" sz="2400" cap="none" dirty="0" smtClean="0">
                <a:solidFill>
                  <a:srgbClr val="FF0000"/>
                </a:solidFill>
                <a:latin typeface="SassoonCRInfant" panose="02010503020300020003" pitchFamily="2" charset="0"/>
              </a:rPr>
              <a:t>Good morning primary 2!</a:t>
            </a:r>
          </a:p>
          <a:p>
            <a:r>
              <a:rPr lang="en-GB" sz="2400" dirty="0" smtClean="0">
                <a:solidFill>
                  <a:schemeClr val="accent4"/>
                </a:solidFill>
                <a:latin typeface="SassoonCRInfant" panose="02010503020300020003" pitchFamily="2" charset="0"/>
              </a:rPr>
              <a:t>How are </a:t>
            </a:r>
            <a:r>
              <a:rPr lang="en-GB" sz="2400" dirty="0">
                <a:solidFill>
                  <a:schemeClr val="accent4"/>
                </a:solidFill>
                <a:latin typeface="SassoonCRInfant" panose="02010503020300020003" pitchFamily="2" charset="0"/>
              </a:rPr>
              <a:t>y</a:t>
            </a:r>
            <a:r>
              <a:rPr lang="en-GB" sz="2400" dirty="0" smtClean="0">
                <a:solidFill>
                  <a:schemeClr val="accent4"/>
                </a:solidFill>
                <a:latin typeface="SassoonCRInfant" panose="02010503020300020003" pitchFamily="2" charset="0"/>
              </a:rPr>
              <a:t>ou today?</a:t>
            </a:r>
            <a:endParaRPr lang="en-GB" sz="2400" cap="none" dirty="0" smtClean="0">
              <a:solidFill>
                <a:schemeClr val="accent4"/>
              </a:solidFill>
              <a:latin typeface="SassoonCRInfant" panose="02010503020300020003" pitchFamily="2" charset="0"/>
            </a:endParaRPr>
          </a:p>
          <a:p>
            <a:r>
              <a:rPr lang="en-GB" sz="2400" cap="none" dirty="0" smtClean="0">
                <a:solidFill>
                  <a:schemeClr val="tx1"/>
                </a:solidFill>
              </a:rPr>
              <a:t>We are going to have a bit of fun today with our Language warm up</a:t>
            </a:r>
            <a:r>
              <a:rPr lang="en-GB" cap="none" dirty="0" smtClean="0"/>
              <a:t>.</a:t>
            </a:r>
          </a:p>
          <a:p>
            <a:r>
              <a:rPr lang="en-GB" sz="2000" dirty="0" smtClean="0">
                <a:solidFill>
                  <a:schemeClr val="tx1"/>
                </a:solidFill>
                <a:latin typeface="SassoonCRInfant" panose="02010503020300020003" pitchFamily="2" charset="0"/>
              </a:rPr>
              <a:t>Read these words and translate them</a:t>
            </a:r>
            <a:endParaRPr lang="en-GB" sz="1800" dirty="0" smtClean="0">
              <a:solidFill>
                <a:schemeClr val="tx1"/>
              </a:solidFill>
            </a:endParaRPr>
          </a:p>
          <a:p>
            <a:r>
              <a:rPr lang="en-GB" sz="2400" dirty="0" err="1">
                <a:solidFill>
                  <a:schemeClr val="accent6">
                    <a:lumMod val="50000"/>
                  </a:schemeClr>
                </a:solidFill>
                <a:latin typeface="SassoonCRInfant" panose="02010503020300020003" pitchFamily="2" charset="0"/>
              </a:rPr>
              <a:t>c</a:t>
            </a:r>
            <a:r>
              <a:rPr lang="en-GB" sz="2400" cap="none" dirty="0" err="1" smtClean="0">
                <a:solidFill>
                  <a:schemeClr val="accent6">
                    <a:lumMod val="50000"/>
                  </a:schemeClr>
                </a:solidFill>
                <a:latin typeface="SassoonCRInfant" panose="02010503020300020003" pitchFamily="2" charset="0"/>
              </a:rPr>
              <a:t>annae</a:t>
            </a:r>
            <a:r>
              <a:rPr lang="en-GB" sz="2400" cap="none" dirty="0" smtClean="0">
                <a:solidFill>
                  <a:schemeClr val="accent6">
                    <a:lumMod val="50000"/>
                  </a:schemeClr>
                </a:solidFill>
                <a:latin typeface="SassoonCRInfant" panose="02010503020300020003" pitchFamily="2" charset="0"/>
              </a:rPr>
              <a:t> </a:t>
            </a:r>
            <a:r>
              <a:rPr lang="en-GB" sz="2400" cap="none" dirty="0" err="1" smtClean="0">
                <a:solidFill>
                  <a:schemeClr val="accent6">
                    <a:lumMod val="50000"/>
                  </a:schemeClr>
                </a:solidFill>
                <a:latin typeface="SassoonCRInfant" panose="02010503020300020003" pitchFamily="2" charset="0"/>
              </a:rPr>
              <a:t>shuve</a:t>
            </a:r>
            <a:r>
              <a:rPr lang="en-GB" sz="2400" cap="none" dirty="0" smtClean="0">
                <a:solidFill>
                  <a:schemeClr val="accent6">
                    <a:lumMod val="50000"/>
                  </a:schemeClr>
                </a:solidFill>
                <a:latin typeface="SassoonCRInfant" panose="02010503020300020003" pitchFamily="2" charset="0"/>
              </a:rPr>
              <a:t>  whit </a:t>
            </a:r>
            <a:r>
              <a:rPr lang="en-GB" sz="2400" cap="none" dirty="0" err="1" smtClean="0">
                <a:solidFill>
                  <a:schemeClr val="accent6">
                    <a:lumMod val="50000"/>
                  </a:schemeClr>
                </a:solidFill>
                <a:latin typeface="SassoonCRInfant" panose="02010503020300020003" pitchFamily="2" charset="0"/>
              </a:rPr>
              <a:t>dinna</a:t>
            </a:r>
            <a:r>
              <a:rPr lang="en-GB" sz="2400" cap="none" dirty="0" smtClean="0">
                <a:solidFill>
                  <a:schemeClr val="accent6">
                    <a:lumMod val="50000"/>
                  </a:schemeClr>
                </a:solidFill>
                <a:latin typeface="SassoonCRInfant" panose="02010503020300020003" pitchFamily="2" charset="0"/>
              </a:rPr>
              <a:t>   </a:t>
            </a:r>
            <a:r>
              <a:rPr lang="en-GB" sz="2400" cap="none" dirty="0" err="1" smtClean="0">
                <a:solidFill>
                  <a:schemeClr val="accent6">
                    <a:lumMod val="50000"/>
                  </a:schemeClr>
                </a:solidFill>
                <a:latin typeface="SassoonCRInfant" panose="02010503020300020003" pitchFamily="2" charset="0"/>
              </a:rPr>
              <a:t>hawd</a:t>
            </a:r>
            <a:r>
              <a:rPr lang="en-GB" sz="2400" cap="none" dirty="0" smtClean="0">
                <a:solidFill>
                  <a:schemeClr val="accent6">
                    <a:lumMod val="50000"/>
                  </a:schemeClr>
                </a:solidFill>
                <a:latin typeface="SassoonCRInfant" panose="02010503020300020003" pitchFamily="2" charset="0"/>
              </a:rPr>
              <a:t>  </a:t>
            </a:r>
            <a:r>
              <a:rPr lang="en-GB" sz="2400" cap="none" dirty="0" err="1" smtClean="0">
                <a:solidFill>
                  <a:schemeClr val="accent6">
                    <a:lumMod val="50000"/>
                  </a:schemeClr>
                </a:solidFill>
                <a:latin typeface="SassoonCRInfant" panose="02010503020300020003" pitchFamily="2" charset="0"/>
              </a:rPr>
              <a:t>een</a:t>
            </a:r>
            <a:r>
              <a:rPr lang="en-GB" sz="2400" cap="none" dirty="0" smtClean="0">
                <a:solidFill>
                  <a:schemeClr val="accent6">
                    <a:lumMod val="50000"/>
                  </a:schemeClr>
                </a:solidFill>
                <a:latin typeface="SassoonCRInfant" panose="02010503020300020003" pitchFamily="2" charset="0"/>
              </a:rPr>
              <a:t>  lugs  aye </a:t>
            </a:r>
          </a:p>
          <a:p>
            <a:r>
              <a:rPr lang="en-GB" sz="2400" dirty="0">
                <a:solidFill>
                  <a:schemeClr val="accent6">
                    <a:lumMod val="50000"/>
                  </a:schemeClr>
                </a:solidFill>
                <a:latin typeface="SassoonCRInfant" panose="02010503020300020003" pitchFamily="2" charset="0"/>
              </a:rPr>
              <a:t>t</a:t>
            </a:r>
            <a:r>
              <a:rPr lang="en-GB" sz="2400" dirty="0" smtClean="0">
                <a:solidFill>
                  <a:schemeClr val="accent6">
                    <a:lumMod val="50000"/>
                  </a:schemeClr>
                </a:solidFill>
                <a:latin typeface="SassoonCRInfant" panose="02010503020300020003" pitchFamily="2" charset="0"/>
              </a:rPr>
              <a:t>atties blether  mammie </a:t>
            </a:r>
            <a:r>
              <a:rPr lang="en-GB" sz="2400" dirty="0" err="1" smtClean="0">
                <a:solidFill>
                  <a:schemeClr val="accent6">
                    <a:lumMod val="50000"/>
                  </a:schemeClr>
                </a:solidFill>
                <a:latin typeface="SassoonCRInfant" panose="02010503020300020003" pitchFamily="2" charset="0"/>
              </a:rPr>
              <a:t>nae</a:t>
            </a:r>
            <a:r>
              <a:rPr lang="en-GB" sz="2400" dirty="0" smtClean="0">
                <a:solidFill>
                  <a:schemeClr val="accent6">
                    <a:lumMod val="50000"/>
                  </a:schemeClr>
                </a:solidFill>
                <a:latin typeface="SassoonCRInfant" panose="02010503020300020003" pitchFamily="2" charset="0"/>
              </a:rPr>
              <a:t>  </a:t>
            </a:r>
            <a:r>
              <a:rPr lang="en-GB" sz="2400" dirty="0" err="1" smtClean="0">
                <a:solidFill>
                  <a:schemeClr val="accent6">
                    <a:lumMod val="50000"/>
                  </a:schemeClr>
                </a:solidFill>
                <a:latin typeface="SassoonCRInfant" panose="02010503020300020003" pitchFamily="2" charset="0"/>
              </a:rPr>
              <a:t>doun</a:t>
            </a:r>
            <a:r>
              <a:rPr lang="en-GB" sz="2400" dirty="0" smtClean="0">
                <a:solidFill>
                  <a:schemeClr val="accent6">
                    <a:lumMod val="50000"/>
                  </a:schemeClr>
                </a:solidFill>
                <a:latin typeface="SassoonCRInfant" panose="02010503020300020003" pitchFamily="2" charset="0"/>
              </a:rPr>
              <a:t> </a:t>
            </a:r>
            <a:r>
              <a:rPr lang="en-GB" sz="2400" dirty="0" err="1" smtClean="0">
                <a:solidFill>
                  <a:schemeClr val="accent6">
                    <a:lumMod val="50000"/>
                  </a:schemeClr>
                </a:solidFill>
                <a:latin typeface="SassoonCRInfant" panose="02010503020300020003" pitchFamily="2" charset="0"/>
              </a:rPr>
              <a:t>awfy</a:t>
            </a:r>
            <a:r>
              <a:rPr lang="en-GB" sz="2400" cap="none" dirty="0" smtClean="0">
                <a:solidFill>
                  <a:schemeClr val="accent6">
                    <a:lumMod val="50000"/>
                  </a:schemeClr>
                </a:solidFill>
                <a:latin typeface="SassoonCRInfant" panose="02010503020300020003" pitchFamily="2" charset="0"/>
              </a:rPr>
              <a:t> </a:t>
            </a:r>
          </a:p>
          <a:p>
            <a:r>
              <a:rPr lang="en-GB" sz="2400" dirty="0" smtClean="0">
                <a:solidFill>
                  <a:schemeClr val="accent6">
                    <a:lumMod val="50000"/>
                  </a:schemeClr>
                </a:solidFill>
                <a:latin typeface="SassoonCRInfant" panose="02010503020300020003" pitchFamily="2" charset="0"/>
              </a:rPr>
              <a:t>Which language is this? </a:t>
            </a:r>
          </a:p>
          <a:p>
            <a:r>
              <a:rPr lang="en-GB" sz="2400" dirty="0" smtClean="0">
                <a:solidFill>
                  <a:schemeClr val="tx1"/>
                </a:solidFill>
                <a:latin typeface="SassoonCRInfant" panose="02010503020300020003" pitchFamily="2" charset="0"/>
              </a:rPr>
              <a:t>Watch link below (fast forward 2mins.)</a:t>
            </a:r>
          </a:p>
          <a:p>
            <a:r>
              <a:rPr lang="en-GB" sz="2000" dirty="0" smtClean="0">
                <a:hlinkClick r:id="rId2"/>
              </a:rPr>
              <a:t>https://www.youtube.com/watch?v=vUbpCdbyXTc</a:t>
            </a:r>
            <a:endParaRPr lang="en-GB" sz="2000" cap="none" dirty="0" smtClean="0">
              <a:latin typeface="SassoonCRInfant" panose="02010503020300020003" pitchFamily="2" charset="0"/>
            </a:endParaRPr>
          </a:p>
          <a:p>
            <a:endParaRPr lang="en-GB" sz="2000" cap="none" dirty="0" smtClean="0">
              <a:latin typeface="SassoonCRInfant" panose="02010503020300020003" pitchFamily="2" charset="0"/>
            </a:endParaRPr>
          </a:p>
          <a:p>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Image result for happy face">
            <a:hlinkClick r:id="rId3"/>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appy face">
            <a:hlinkClick r:id="rId3"/>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C:\Users\jane.stanners\AppData\Local\Microsoft\Windows\INetCache\IE\P86X7XWG\AxvtC[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4027" y="160337"/>
            <a:ext cx="1732428" cy="125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180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dirty="0" smtClean="0"/>
              <a:t/>
            </a:r>
            <a:br>
              <a:rPr lang="en-GB" dirty="0" smtClean="0"/>
            </a:br>
            <a:r>
              <a:rPr lang="en-GB" dirty="0" smtClean="0"/>
              <a:t>I hope you’ve all had a good time with your learning. Now it’s time to have some play.</a:t>
            </a:r>
            <a:endParaRPr lang="en-GB" dirty="0"/>
          </a:p>
        </p:txBody>
      </p:sp>
      <p:pic>
        <p:nvPicPr>
          <p:cNvPr id="3074" name="Picture 2" descr="C:\Users\jane.stanners\AppData\Local\Microsoft\Windows\INetCache\IE\R5OE7MSR\diy-backyard-projects-kid-woohome-22[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14500" y="2132856"/>
            <a:ext cx="5715000" cy="387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29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12739"/>
            <a:ext cx="7125113" cy="595981"/>
          </a:xfrm>
        </p:spPr>
        <p:txBody>
          <a:bodyPr>
            <a:normAutofit fontScale="90000"/>
          </a:bodyPr>
          <a:lstStyle/>
          <a:p>
            <a:pPr algn="ctr"/>
            <a:r>
              <a:rPr lang="en-GB" dirty="0" smtClean="0">
                <a:latin typeface="SassoonCRInfant" panose="02010503020300020003" pitchFamily="2" charset="0"/>
              </a:rPr>
              <a:t>Literacy</a:t>
            </a:r>
            <a:endParaRPr lang="en-GB" dirty="0">
              <a:latin typeface="SassoonCRInfant" panose="02010503020300020003" pitchFamily="2" charset="0"/>
            </a:endParaRPr>
          </a:p>
        </p:txBody>
      </p:sp>
      <p:sp>
        <p:nvSpPr>
          <p:cNvPr id="3" name="Content Placeholder 2"/>
          <p:cNvSpPr>
            <a:spLocks noGrp="1"/>
          </p:cNvSpPr>
          <p:nvPr>
            <p:ph idx="1"/>
          </p:nvPr>
        </p:nvSpPr>
        <p:spPr>
          <a:xfrm>
            <a:off x="1526156" y="820126"/>
            <a:ext cx="6608398" cy="730813"/>
          </a:xfrm>
        </p:spPr>
        <p:txBody>
          <a:bodyPr>
            <a:noAutofit/>
          </a:bodyPr>
          <a:lstStyle/>
          <a:p>
            <a:pPr marL="0" indent="0" algn="ctr">
              <a:buNone/>
            </a:pPr>
            <a:r>
              <a:rPr lang="en-GB" sz="2000" b="1" cap="none" dirty="0" smtClean="0">
                <a:latin typeface="SassoonCRInfant" panose="02010503020300020003" pitchFamily="2" charset="0"/>
              </a:rPr>
              <a:t>L.I - </a:t>
            </a:r>
            <a:r>
              <a:rPr lang="en-GB" sz="2000" b="1" cap="none" dirty="0">
                <a:latin typeface="SassoonCRInfant" panose="02010503020300020003" pitchFamily="2" charset="0"/>
              </a:rPr>
              <a:t>I</a:t>
            </a:r>
            <a:r>
              <a:rPr lang="en-GB" sz="2000" b="1" cap="none" dirty="0" smtClean="0">
                <a:latin typeface="SassoonCRInfant" panose="02010503020300020003" pitchFamily="2" charset="0"/>
              </a:rPr>
              <a:t> can recognise, read and make words containing the ‘Magic -e’ phoneme</a:t>
            </a:r>
            <a:r>
              <a:rPr lang="en-GB" b="1" cap="none" dirty="0" smtClean="0">
                <a:latin typeface="SassoonCRInfant" panose="02010503020300020003" pitchFamily="2" charset="0"/>
              </a:rPr>
              <a:t>.</a:t>
            </a:r>
            <a:endParaRPr lang="en-GB" b="1" cap="none" dirty="0">
              <a:latin typeface="SassoonCRInfant" panose="02010503020300020003" pitchFamily="2" charset="0"/>
            </a:endParaRPr>
          </a:p>
        </p:txBody>
      </p:sp>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extBox 8"/>
          <p:cNvSpPr txBox="1"/>
          <p:nvPr/>
        </p:nvSpPr>
        <p:spPr>
          <a:xfrm>
            <a:off x="435841" y="1550939"/>
            <a:ext cx="8046913" cy="6955750"/>
          </a:xfrm>
          <a:prstGeom prst="rect">
            <a:avLst/>
          </a:prstGeom>
          <a:noFill/>
          <a:ln>
            <a:noFill/>
          </a:ln>
        </p:spPr>
        <p:txBody>
          <a:bodyPr wrap="square" rtlCol="0">
            <a:spAutoFit/>
          </a:bodyPr>
          <a:lstStyle/>
          <a:p>
            <a:endParaRPr lang="en-GB" dirty="0" smtClean="0">
              <a:solidFill>
                <a:srgbClr val="FF0000"/>
              </a:solidFill>
              <a:latin typeface="SassoonCRInfant" panose="02010503020300020003" pitchFamily="2" charset="0"/>
            </a:endParaRPr>
          </a:p>
          <a:p>
            <a:r>
              <a:rPr lang="en-GB" dirty="0" smtClean="0">
                <a:solidFill>
                  <a:srgbClr val="FF0000"/>
                </a:solidFill>
                <a:latin typeface="SassoonCRInfant" panose="02010503020300020003" pitchFamily="2" charset="0"/>
              </a:rPr>
              <a:t>Revise initial sounds – </a:t>
            </a:r>
            <a:r>
              <a:rPr lang="en-GB" dirty="0">
                <a:hlinkClick r:id="rId2"/>
              </a:rPr>
              <a:t>https://www.youtube.com/watch?v=neItURLvyIQ</a:t>
            </a:r>
            <a:endParaRPr lang="en-GB" dirty="0" smtClean="0">
              <a:solidFill>
                <a:srgbClr val="FF0000"/>
              </a:solidFill>
              <a:latin typeface="SassoonCRInfant" panose="02010503020300020003" pitchFamily="2" charset="0"/>
            </a:endParaRPr>
          </a:p>
          <a:p>
            <a:endParaRPr lang="en-GB" dirty="0">
              <a:solidFill>
                <a:srgbClr val="FF0000"/>
              </a:solidFill>
              <a:latin typeface="SassoonCRInfant" panose="02010503020300020003" pitchFamily="2" charset="0"/>
            </a:endParaRPr>
          </a:p>
          <a:p>
            <a:r>
              <a:rPr lang="en-GB" dirty="0" smtClean="0">
                <a:solidFill>
                  <a:srgbClr val="FF0000"/>
                </a:solidFill>
                <a:latin typeface="SassoonCRInfant" panose="02010503020300020003" pitchFamily="2" charset="0"/>
              </a:rPr>
              <a:t>Watch -  </a:t>
            </a:r>
            <a:r>
              <a:rPr lang="en-GB" dirty="0" smtClean="0">
                <a:hlinkClick r:id="rId3"/>
              </a:rPr>
              <a:t>https://www.youtube.com/watch?v=bZhl6YcrxZQ</a:t>
            </a:r>
            <a:endParaRPr lang="en-GB" dirty="0" smtClean="0"/>
          </a:p>
          <a:p>
            <a:endParaRPr lang="en-GB" dirty="0" smtClean="0">
              <a:solidFill>
                <a:srgbClr val="FF0000"/>
              </a:solidFill>
              <a:latin typeface="SassoonCRInfant" panose="02010503020300020003" pitchFamily="2" charset="0"/>
            </a:endParaRPr>
          </a:p>
          <a:p>
            <a:pPr algn="ctr"/>
            <a:r>
              <a:rPr lang="en-GB" sz="2000" b="1" dirty="0" smtClean="0">
                <a:latin typeface="SassoonCRInfant" panose="02010503020300020003" pitchFamily="2" charset="0"/>
              </a:rPr>
              <a:t>This week we are consolidating previous phonemes.</a:t>
            </a:r>
            <a:endParaRPr lang="en-GB" sz="2000" b="1" dirty="0">
              <a:latin typeface="SassoonCRInfant" panose="02010503020300020003" pitchFamily="2" charset="0"/>
            </a:endParaRPr>
          </a:p>
          <a:p>
            <a:pPr algn="ctr"/>
            <a:r>
              <a:rPr lang="en-GB" sz="2400" b="1" dirty="0" smtClean="0">
                <a:solidFill>
                  <a:srgbClr val="FF0000"/>
                </a:solidFill>
                <a:latin typeface="SassoonCRInfant" panose="02010503020300020003" pitchFamily="2" charset="0"/>
              </a:rPr>
              <a:t>Here are some words that you can add Magic e to.</a:t>
            </a:r>
          </a:p>
          <a:p>
            <a:pPr algn="ctr"/>
            <a:r>
              <a:rPr lang="en-GB" sz="3200" b="1" dirty="0">
                <a:solidFill>
                  <a:srgbClr val="FF0000"/>
                </a:solidFill>
                <a:latin typeface="SassoonCRInfant" panose="02010503020300020003" pitchFamily="2" charset="0"/>
              </a:rPr>
              <a:t>c</a:t>
            </a:r>
            <a:r>
              <a:rPr lang="en-GB" sz="3200" b="1" dirty="0" smtClean="0">
                <a:solidFill>
                  <a:srgbClr val="FF0000"/>
                </a:solidFill>
                <a:latin typeface="SassoonCRInfant" panose="02010503020300020003" pitchFamily="2" charset="0"/>
              </a:rPr>
              <a:t>ap    can  man  tap</a:t>
            </a:r>
          </a:p>
          <a:p>
            <a:pPr algn="ctr"/>
            <a:r>
              <a:rPr lang="en-GB" sz="3200" b="1" dirty="0">
                <a:solidFill>
                  <a:srgbClr val="FF0000"/>
                </a:solidFill>
                <a:latin typeface="SassoonCRInfant" panose="02010503020300020003" pitchFamily="2" charset="0"/>
              </a:rPr>
              <a:t>r</a:t>
            </a:r>
            <a:r>
              <a:rPr lang="en-GB" sz="3200" b="1" dirty="0" smtClean="0">
                <a:solidFill>
                  <a:srgbClr val="FF0000"/>
                </a:solidFill>
                <a:latin typeface="SassoonCRInfant" panose="02010503020300020003" pitchFamily="2" charset="0"/>
              </a:rPr>
              <a:t>id    </a:t>
            </a:r>
            <a:r>
              <a:rPr lang="en-GB" sz="3200" b="1" dirty="0" err="1" smtClean="0">
                <a:solidFill>
                  <a:srgbClr val="FF0000"/>
                </a:solidFill>
                <a:latin typeface="SassoonCRInfant" panose="02010503020300020003" pitchFamily="2" charset="0"/>
              </a:rPr>
              <a:t>tim</a:t>
            </a:r>
            <a:r>
              <a:rPr lang="en-GB" sz="3200" b="1" dirty="0" smtClean="0">
                <a:solidFill>
                  <a:srgbClr val="FF0000"/>
                </a:solidFill>
                <a:latin typeface="SassoonCRInfant" panose="02010503020300020003" pitchFamily="2" charset="0"/>
              </a:rPr>
              <a:t>   pin    fin </a:t>
            </a:r>
          </a:p>
          <a:p>
            <a:r>
              <a:rPr lang="en-GB" sz="3200" b="1" dirty="0">
                <a:solidFill>
                  <a:srgbClr val="FF0000"/>
                </a:solidFill>
                <a:latin typeface="SassoonCRInfant" panose="02010503020300020003" pitchFamily="2" charset="0"/>
              </a:rPr>
              <a:t> </a:t>
            </a:r>
            <a:r>
              <a:rPr lang="en-GB" sz="3200" b="1" dirty="0" smtClean="0">
                <a:solidFill>
                  <a:srgbClr val="FF0000"/>
                </a:solidFill>
                <a:latin typeface="SassoonCRInfant" panose="02010503020300020003" pitchFamily="2" charset="0"/>
              </a:rPr>
              <a:t>               not   rod   cod    con</a:t>
            </a:r>
          </a:p>
          <a:p>
            <a:r>
              <a:rPr lang="en-GB" sz="2400" b="1" dirty="0" smtClean="0">
                <a:solidFill>
                  <a:srgbClr val="FF0000"/>
                </a:solidFill>
                <a:latin typeface="SassoonCRInfant" panose="02010503020300020003" pitchFamily="2" charset="0"/>
              </a:rPr>
              <a:t>Now you have made your new words why don’t you go outside and write them with chalk, water or stones. </a:t>
            </a:r>
          </a:p>
          <a:p>
            <a:endParaRPr lang="en-GB" sz="3600" b="1" dirty="0" smtClean="0">
              <a:solidFill>
                <a:srgbClr val="FF0000"/>
              </a:solidFill>
              <a:latin typeface="SassoonCRInfant" panose="02010503020300020003" pitchFamily="2" charset="0"/>
            </a:endParaRPr>
          </a:p>
          <a:p>
            <a:pPr algn="ctr"/>
            <a:endParaRPr lang="en-GB" sz="3600" b="1" dirty="0" smtClean="0">
              <a:solidFill>
                <a:srgbClr val="FF0000"/>
              </a:solidFill>
              <a:latin typeface="SassoonCRInfant" panose="02010503020300020003" pitchFamily="2" charset="0"/>
            </a:endParaRPr>
          </a:p>
          <a:p>
            <a:pPr algn="ctr"/>
            <a:r>
              <a:rPr lang="en-GB" sz="2400" b="1" dirty="0" smtClean="0">
                <a:solidFill>
                  <a:srgbClr val="FF0000"/>
                </a:solidFill>
                <a:latin typeface="SassoonCRInfant" panose="02010503020300020003" pitchFamily="2" charset="0"/>
              </a:rPr>
              <a:t> </a:t>
            </a:r>
          </a:p>
          <a:p>
            <a:endParaRPr lang="en-GB" dirty="0" smtClean="0">
              <a:solidFill>
                <a:srgbClr val="FF0000"/>
              </a:solidFill>
              <a:latin typeface="SassoonCRInfant" panose="02010503020300020003" pitchFamily="2" charset="0"/>
            </a:endParaRPr>
          </a:p>
          <a:p>
            <a:endParaRPr lang="en-GB" dirty="0">
              <a:solidFill>
                <a:srgbClr val="FF0000"/>
              </a:solidFill>
              <a:latin typeface="Comic Sans MS" panose="030F0702030302020204" pitchFamily="66" charset="0"/>
            </a:endParaRPr>
          </a:p>
          <a:p>
            <a:endParaRPr lang="en-GB" dirty="0" smtClean="0">
              <a:solidFill>
                <a:srgbClr val="FF0000"/>
              </a:solidFill>
              <a:latin typeface="Comic Sans MS" panose="030F0702030302020204" pitchFamily="66" charset="0"/>
            </a:endParaRPr>
          </a:p>
          <a:p>
            <a:pPr algn="ctr"/>
            <a:endParaRPr lang="en-GB" dirty="0">
              <a:solidFill>
                <a:srgbClr val="FF0000"/>
              </a:solidFill>
              <a:latin typeface="Comic Sans MS" panose="030F0702030302020204" pitchFamily="66" charset="0"/>
            </a:endParaRPr>
          </a:p>
        </p:txBody>
      </p:sp>
      <p:pic>
        <p:nvPicPr>
          <p:cNvPr id="12" name="Picture 11"/>
          <p:cNvPicPr>
            <a:picLocks noChangeAspect="1"/>
          </p:cNvPicPr>
          <p:nvPr/>
        </p:nvPicPr>
        <p:blipFill>
          <a:blip r:embed="rId4"/>
          <a:stretch>
            <a:fillRect/>
          </a:stretch>
        </p:blipFill>
        <p:spPr>
          <a:xfrm>
            <a:off x="143743" y="29879"/>
            <a:ext cx="1334010" cy="1580497"/>
          </a:xfrm>
          <a:prstGeom prst="rect">
            <a:avLst/>
          </a:prstGeom>
        </p:spPr>
      </p:pic>
    </p:spTree>
    <p:extLst>
      <p:ext uri="{BB962C8B-B14F-4D97-AF65-F5344CB8AC3E}">
        <p14:creationId xmlns:p14="http://schemas.microsoft.com/office/powerpoint/2010/main" val="2943830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5134" y="2132855"/>
            <a:ext cx="8208912" cy="442907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bg1"/>
                </a:solidFill>
                <a:latin typeface="SassoonCRInfant" panose="02010503020300020003" pitchFamily="2" charset="0"/>
              </a:rPr>
              <a:t>Todays reading is a non- fiction text all about Spring. Some of the words will be tricky for you to read so please complete this task with an adult.</a:t>
            </a:r>
          </a:p>
          <a:p>
            <a:pPr algn="ctr"/>
            <a:endParaRPr lang="en-GB" sz="2400" b="1" dirty="0">
              <a:solidFill>
                <a:schemeClr val="bg1"/>
              </a:solidFill>
              <a:latin typeface="SassoonCRInfant" panose="02010503020300020003" pitchFamily="2" charset="0"/>
            </a:endParaRPr>
          </a:p>
          <a:p>
            <a:pPr algn="ctr"/>
            <a:r>
              <a:rPr lang="en-GB" sz="2400" b="1" dirty="0" smtClean="0">
                <a:solidFill>
                  <a:schemeClr val="bg1"/>
                </a:solidFill>
                <a:latin typeface="SassoonCRInfant" panose="02010503020300020003" pitchFamily="2" charset="0"/>
              </a:rPr>
              <a:t>  Activity 1 – (matching the word to the picture) </a:t>
            </a:r>
          </a:p>
          <a:p>
            <a:pPr algn="ctr"/>
            <a:endParaRPr lang="en-GB" sz="2400" b="1" dirty="0">
              <a:solidFill>
                <a:schemeClr val="bg1"/>
              </a:solidFill>
              <a:latin typeface="SassoonCRInfant" panose="02010503020300020003" pitchFamily="2" charset="0"/>
            </a:endParaRPr>
          </a:p>
          <a:p>
            <a:pPr algn="ctr"/>
            <a:r>
              <a:rPr lang="en-GB" sz="2400" b="1" dirty="0" smtClean="0">
                <a:solidFill>
                  <a:schemeClr val="bg1"/>
                </a:solidFill>
                <a:latin typeface="SassoonCRInfant" panose="02010503020300020003" pitchFamily="2" charset="0"/>
              </a:rPr>
              <a:t>This will introduce some key words to you which will appear throughout the text. </a:t>
            </a:r>
          </a:p>
          <a:p>
            <a:pPr algn="ctr"/>
            <a:endParaRPr lang="en-GB" sz="2400" b="1" dirty="0">
              <a:solidFill>
                <a:schemeClr val="bg1"/>
              </a:solidFill>
              <a:latin typeface="SassoonCRInfant" panose="02010503020300020003" pitchFamily="2" charset="0"/>
            </a:endParaRPr>
          </a:p>
          <a:p>
            <a:pPr algn="ctr"/>
            <a:r>
              <a:rPr lang="en-GB" sz="2400" b="1" dirty="0" smtClean="0">
                <a:solidFill>
                  <a:schemeClr val="bg1"/>
                </a:solidFill>
                <a:latin typeface="SassoonCRInfant" panose="02010503020300020003" pitchFamily="2" charset="0"/>
              </a:rPr>
              <a:t>Tip- You could write these words onto </a:t>
            </a:r>
          </a:p>
          <a:p>
            <a:pPr algn="ctr"/>
            <a:r>
              <a:rPr lang="en-GB" sz="2400" b="1" dirty="0" smtClean="0">
                <a:solidFill>
                  <a:schemeClr val="bg1"/>
                </a:solidFill>
                <a:latin typeface="SassoonCRInfant" panose="02010503020300020003" pitchFamily="2" charset="0"/>
              </a:rPr>
              <a:t>flash cards and practise them with your child.</a:t>
            </a:r>
          </a:p>
        </p:txBody>
      </p:sp>
      <p:sp>
        <p:nvSpPr>
          <p:cNvPr id="5" name="Rectangle 4"/>
          <p:cNvSpPr/>
          <p:nvPr/>
        </p:nvSpPr>
        <p:spPr>
          <a:xfrm>
            <a:off x="1172419" y="188640"/>
            <a:ext cx="6855965" cy="1754326"/>
          </a:xfrm>
          <a:prstGeom prst="rect">
            <a:avLst/>
          </a:prstGeom>
          <a:noFill/>
        </p:spPr>
        <p:txBody>
          <a:bodyPr wrap="square" lIns="91440" tIns="45720" rIns="91440" bIns="45720">
            <a:spAutoFit/>
          </a:bodyPr>
          <a:lstStyle/>
          <a:p>
            <a:pPr algn="ctr"/>
            <a:r>
              <a:rPr lang="en-GB"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Reading Comprehension</a:t>
            </a:r>
            <a:endParaRPr lang="en-GB"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69041" y="764704"/>
            <a:ext cx="1524000" cy="1574800"/>
          </a:xfrm>
          <a:prstGeom prst="rect">
            <a:avLst/>
          </a:prstGeom>
          <a:noFill/>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7541181" y="4904581"/>
            <a:ext cx="1332865" cy="1657350"/>
          </a:xfrm>
          <a:prstGeom prst="rect">
            <a:avLst/>
          </a:prstGeom>
          <a:noFill/>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7541390" y="269994"/>
            <a:ext cx="1602610" cy="1862861"/>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604" y="4904581"/>
            <a:ext cx="1364251" cy="1382547"/>
          </a:xfrm>
          <a:prstGeom prst="rect">
            <a:avLst/>
          </a:prstGeom>
          <a:noFill/>
        </p:spPr>
      </p:pic>
    </p:spTree>
    <p:extLst>
      <p:ext uri="{BB962C8B-B14F-4D97-AF65-F5344CB8AC3E}">
        <p14:creationId xmlns:p14="http://schemas.microsoft.com/office/powerpoint/2010/main" val="419903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7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Reading Comprehension</a:t>
            </a:r>
            <a:r>
              <a:rPr lang="en-GB"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r>
            <a:br>
              <a:rPr lang="en-GB"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br>
            <a:endParaRPr lang="en-GB" dirty="0"/>
          </a:p>
        </p:txBody>
      </p:sp>
      <p:sp>
        <p:nvSpPr>
          <p:cNvPr id="4" name="Rectangle 3"/>
          <p:cNvSpPr/>
          <p:nvPr/>
        </p:nvSpPr>
        <p:spPr>
          <a:xfrm>
            <a:off x="600619" y="1052736"/>
            <a:ext cx="7920880" cy="345638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bg1"/>
                </a:solidFill>
                <a:latin typeface="SassoonCRInfant" panose="02010503020300020003" pitchFamily="2" charset="0"/>
              </a:rPr>
              <a:t>Activity 2 – There are 2 reading comprehension activities with answers included. </a:t>
            </a:r>
          </a:p>
          <a:p>
            <a:pPr algn="ctr"/>
            <a:endParaRPr lang="en-GB" sz="2400" b="1" dirty="0" smtClean="0">
              <a:solidFill>
                <a:schemeClr val="bg1"/>
              </a:solidFill>
              <a:latin typeface="SassoonCRInfant" panose="02010503020300020003" pitchFamily="2" charset="0"/>
            </a:endParaRPr>
          </a:p>
          <a:p>
            <a:pPr algn="ctr"/>
            <a:r>
              <a:rPr lang="en-GB" sz="2400" b="1" dirty="0" smtClean="0">
                <a:solidFill>
                  <a:schemeClr val="bg1"/>
                </a:solidFill>
                <a:latin typeface="SassoonCRInfant" panose="02010503020300020003" pitchFamily="2" charset="0"/>
              </a:rPr>
              <a:t>Please choose the one which is most suitable for your child. (The second one is a bit trickier.)</a:t>
            </a:r>
          </a:p>
          <a:p>
            <a:pPr algn="ctr"/>
            <a:r>
              <a:rPr lang="en-GB" sz="2400" b="1" dirty="0" smtClean="0">
                <a:solidFill>
                  <a:schemeClr val="bg1"/>
                </a:solidFill>
                <a:latin typeface="SassoonCRInfant" panose="02010503020300020003" pitchFamily="2" charset="0"/>
              </a:rPr>
              <a:t>When reading the passage can your child spot any words they can read?</a:t>
            </a:r>
          </a:p>
          <a:p>
            <a:pPr algn="ctr"/>
            <a:r>
              <a:rPr lang="en-GB" sz="2400" b="1" dirty="0" smtClean="0">
                <a:solidFill>
                  <a:schemeClr val="bg1"/>
                </a:solidFill>
                <a:latin typeface="SassoonCRInfant" panose="02010503020300020003" pitchFamily="2" charset="0"/>
              </a:rPr>
              <a:t>Can they spot the words from the first activity? You could circle or highlight these as they find them.</a:t>
            </a:r>
            <a:endParaRPr lang="en-GB" sz="2400" b="1" dirty="0">
              <a:solidFill>
                <a:schemeClr val="bg1"/>
              </a:solidFill>
              <a:latin typeface="SassoonCRInfant" panose="02010503020300020003" pitchFamily="2" charset="0"/>
            </a:endParaRPr>
          </a:p>
        </p:txBody>
      </p:sp>
      <p:sp>
        <p:nvSpPr>
          <p:cNvPr id="6" name="Rectangle 5"/>
          <p:cNvSpPr/>
          <p:nvPr/>
        </p:nvSpPr>
        <p:spPr>
          <a:xfrm>
            <a:off x="744635" y="4653136"/>
            <a:ext cx="7776864" cy="20608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bg1"/>
                </a:solidFill>
                <a:latin typeface="SassoonCRInfant" panose="02010503020300020003" pitchFamily="2" charset="0"/>
              </a:rPr>
              <a:t>You can complete these questions orally or attempt to write them down. </a:t>
            </a:r>
          </a:p>
          <a:p>
            <a:pPr algn="ctr"/>
            <a:r>
              <a:rPr lang="en-GB" sz="2400" b="1" dirty="0" smtClean="0">
                <a:solidFill>
                  <a:schemeClr val="bg1"/>
                </a:solidFill>
                <a:latin typeface="SassoonCRInfant" panose="02010503020300020003" pitchFamily="2" charset="0"/>
              </a:rPr>
              <a:t>At this stage we would expect no more than one word answers or very short</a:t>
            </a:r>
          </a:p>
          <a:p>
            <a:pPr algn="ctr"/>
            <a:r>
              <a:rPr lang="en-GB" sz="2400" b="1" dirty="0" smtClean="0">
                <a:solidFill>
                  <a:schemeClr val="bg1"/>
                </a:solidFill>
                <a:latin typeface="SassoonCRInfant" panose="02010503020300020003" pitchFamily="2" charset="0"/>
              </a:rPr>
              <a:t> sentences</a:t>
            </a:r>
          </a:p>
          <a:p>
            <a:pPr algn="ctr"/>
            <a:endParaRPr lang="en-GB" dirty="0"/>
          </a:p>
        </p:txBody>
      </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6371158" y="4079539"/>
            <a:ext cx="2775585" cy="2797810"/>
          </a:xfrm>
          <a:prstGeom prst="rect">
            <a:avLst/>
          </a:prstGeom>
          <a:noFill/>
        </p:spPr>
      </p:pic>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flipV="1">
            <a:off x="-17365" y="4060190"/>
            <a:ext cx="2775585" cy="2797810"/>
          </a:xfrm>
          <a:prstGeom prst="rect">
            <a:avLst/>
          </a:prstGeom>
          <a:noFill/>
        </p:spPr>
      </p:pic>
    </p:spTree>
    <p:extLst>
      <p:ext uri="{BB962C8B-B14F-4D97-AF65-F5344CB8AC3E}">
        <p14:creationId xmlns:p14="http://schemas.microsoft.com/office/powerpoint/2010/main" val="42602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3"/>
            <a:ext cx="7772400" cy="864095"/>
          </a:xfrm>
        </p:spPr>
        <p:txBody>
          <a:bodyPr>
            <a:noAutofit/>
          </a:bodyPr>
          <a:lstStyle/>
          <a:p>
            <a:r>
              <a:rPr lang="en-GB" sz="1800" b="1" u="sng" dirty="0" smtClean="0"/>
              <a:t>Todays story. </a:t>
            </a:r>
            <a:r>
              <a:rPr lang="en-GB" sz="1800" dirty="0" smtClean="0"/>
              <a:t>Interesting Fact- a few years ago when we were at the Book Festival in Edinburgh we were able to hear all about Louis and his sister before it had been published. Look out for all the inventions. </a:t>
            </a:r>
            <a:endParaRPr lang="en-GB" sz="1800" dirty="0"/>
          </a:p>
        </p:txBody>
      </p:sp>
      <p:sp>
        <p:nvSpPr>
          <p:cNvPr id="3" name="Subtitle 2"/>
          <p:cNvSpPr>
            <a:spLocks noGrp="1"/>
          </p:cNvSpPr>
          <p:nvPr>
            <p:ph type="subTitle" idx="1"/>
          </p:nvPr>
        </p:nvSpPr>
        <p:spPr>
          <a:xfrm>
            <a:off x="1403648" y="2276872"/>
            <a:ext cx="6400800" cy="3960440"/>
          </a:xfrm>
        </p:spPr>
        <p:txBody>
          <a:bodyPr>
            <a:normAutofit lnSpcReduction="10000"/>
          </a:bodyPr>
          <a:lstStyle/>
          <a:p>
            <a:endParaRPr lang="en-GB" sz="2000" dirty="0" smtClean="0">
              <a:hlinkClick r:id="rId2"/>
            </a:endParaRPr>
          </a:p>
          <a:p>
            <a:endParaRPr lang="en-GB" sz="2000" dirty="0">
              <a:hlinkClick r:id="rId2"/>
            </a:endParaRPr>
          </a:p>
          <a:p>
            <a:endParaRPr lang="en-GB" sz="2400" dirty="0" smtClean="0">
              <a:hlinkClick r:id="rId2"/>
            </a:endParaRPr>
          </a:p>
          <a:p>
            <a:endParaRPr lang="en-GB" sz="2000" dirty="0">
              <a:hlinkClick r:id="rId2"/>
            </a:endParaRPr>
          </a:p>
          <a:p>
            <a:endParaRPr lang="en-GB" sz="2000" dirty="0" smtClean="0">
              <a:hlinkClick r:id="rId2"/>
            </a:endParaRPr>
          </a:p>
          <a:p>
            <a:endParaRPr lang="en-GB" sz="2000" dirty="0">
              <a:hlinkClick r:id="rId2"/>
            </a:endParaRPr>
          </a:p>
          <a:p>
            <a:endParaRPr lang="en-GB" sz="2000" dirty="0" smtClean="0">
              <a:hlinkClick r:id="rId2"/>
            </a:endParaRPr>
          </a:p>
          <a:p>
            <a:endParaRPr lang="en-GB" sz="2000" dirty="0">
              <a:hlinkClick r:id="rId2"/>
            </a:endParaRPr>
          </a:p>
          <a:p>
            <a:endParaRPr lang="en-GB" sz="2000" dirty="0" smtClean="0">
              <a:hlinkClick r:id="rId2"/>
            </a:endParaRPr>
          </a:p>
          <a:p>
            <a:endParaRPr lang="en-GB" sz="2000" dirty="0">
              <a:hlinkClick r:id="rId2"/>
            </a:endParaRPr>
          </a:p>
          <a:p>
            <a:r>
              <a:rPr lang="en-GB" sz="2000" dirty="0" smtClean="0">
                <a:hlinkClick r:id="rId2"/>
              </a:rPr>
              <a:t>https://www.youtube.com/watch?v=wzEcFHjmv3g</a:t>
            </a:r>
            <a:endParaRPr lang="en-GB"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700808"/>
            <a:ext cx="5112568" cy="374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04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3520" y="260648"/>
            <a:ext cx="5550768" cy="1080120"/>
          </a:xfrm>
        </p:spPr>
        <p:txBody>
          <a:bodyPr>
            <a:normAutofit fontScale="90000"/>
          </a:bodyPr>
          <a:lstStyle/>
          <a:p>
            <a:pPr algn="ctr"/>
            <a:r>
              <a:rPr lang="en-GB" cap="none" dirty="0" smtClean="0">
                <a:latin typeface="SassoonCRInfant" panose="02010503020300020003" pitchFamily="2" charset="0"/>
              </a:rPr>
              <a:t>Mathematics   </a:t>
            </a:r>
            <a:br>
              <a:rPr lang="en-GB" cap="none" dirty="0" smtClean="0">
                <a:latin typeface="SassoonCRInfant" panose="02010503020300020003" pitchFamily="2" charset="0"/>
              </a:rPr>
            </a:br>
            <a:r>
              <a:rPr lang="en-GB" cap="none" dirty="0" smtClean="0">
                <a:latin typeface="SassoonCRInfant" panose="02010503020300020003" pitchFamily="2" charset="0"/>
              </a:rPr>
              <a:t>Number </a:t>
            </a:r>
            <a:r>
              <a:rPr lang="en-GB" cap="none" dirty="0">
                <a:latin typeface="SassoonCRInfant" panose="02010503020300020003" pitchFamily="2" charset="0"/>
              </a:rPr>
              <a:t>T</a:t>
            </a:r>
            <a:r>
              <a:rPr lang="en-GB" cap="none" dirty="0" smtClean="0">
                <a:latin typeface="SassoonCRInfant" panose="02010503020300020003" pitchFamily="2" charset="0"/>
              </a:rPr>
              <a:t>alk</a:t>
            </a:r>
            <a:r>
              <a:rPr lang="en-GB" dirty="0" smtClean="0">
                <a:latin typeface="SassoonCRInfant" panose="02010503020300020003" pitchFamily="2" charset="0"/>
              </a:rPr>
              <a:t/>
            </a:r>
            <a:br>
              <a:rPr lang="en-GB" dirty="0" smtClean="0">
                <a:latin typeface="SassoonCRInfant" panose="02010503020300020003" pitchFamily="2" charset="0"/>
              </a:rPr>
            </a:br>
            <a:r>
              <a:rPr lang="en-GB" dirty="0" smtClean="0">
                <a:latin typeface="SassoonCRInfant" panose="02010503020300020003" pitchFamily="2" charset="0"/>
              </a:rPr>
              <a:t/>
            </a:r>
            <a:br>
              <a:rPr lang="en-GB" dirty="0" smtClean="0">
                <a:latin typeface="SassoonCRInfant" panose="02010503020300020003" pitchFamily="2" charset="0"/>
              </a:rPr>
            </a:br>
            <a:endParaRPr lang="en-GB" sz="2000" dirty="0">
              <a:solidFill>
                <a:srgbClr val="002060"/>
              </a:solidFill>
              <a:latin typeface="SassoonCRInfant" panose="02010503020300020003" pitchFamily="2" charset="0"/>
            </a:endParaRPr>
          </a:p>
        </p:txBody>
      </p:sp>
      <p:sp>
        <p:nvSpPr>
          <p:cNvPr id="4" name="Content Placeholder 3"/>
          <p:cNvSpPr>
            <a:spLocks noGrp="1"/>
          </p:cNvSpPr>
          <p:nvPr>
            <p:ph idx="1"/>
          </p:nvPr>
        </p:nvSpPr>
        <p:spPr>
          <a:xfrm>
            <a:off x="731520" y="1556792"/>
            <a:ext cx="7680960" cy="5112567"/>
          </a:xfrm>
        </p:spPr>
        <p:txBody>
          <a:bodyPr>
            <a:normAutofit fontScale="92500" lnSpcReduction="20000"/>
          </a:bodyPr>
          <a:lstStyle/>
          <a:p>
            <a:pPr marL="0" indent="0">
              <a:buNone/>
            </a:pPr>
            <a:endParaRPr lang="en-GB" sz="2400" cap="none" dirty="0" smtClean="0">
              <a:latin typeface="SassoonCRInfant" panose="02010503020300020003" pitchFamily="2" charset="0"/>
            </a:endParaRPr>
          </a:p>
          <a:p>
            <a:pPr marL="0" indent="0">
              <a:buNone/>
            </a:pPr>
            <a:r>
              <a:rPr lang="en-GB" sz="2400" cap="none" dirty="0" smtClean="0">
                <a:latin typeface="SassoonCRInfant" panose="02010503020300020003" pitchFamily="2" charset="0"/>
              </a:rPr>
              <a:t>Remember – number talks are all about how you solve a task, mentally. For this activity, don’t use anything to help you, just use your brain!</a:t>
            </a:r>
          </a:p>
          <a:p>
            <a:pPr marL="0" indent="0" algn="ctr">
              <a:buNone/>
            </a:pPr>
            <a:r>
              <a:rPr lang="en-GB" cap="none" dirty="0" smtClean="0">
                <a:latin typeface="SassoonCRInfant" panose="02010503020300020003" pitchFamily="2" charset="0"/>
              </a:rPr>
              <a:t>Look at each number sentence and share the strategy you used to get each answer with someone at home. Did they work it out the same way as you?</a:t>
            </a:r>
          </a:p>
          <a:p>
            <a:pPr marL="0" indent="0" algn="ctr">
              <a:buNone/>
            </a:pPr>
            <a:r>
              <a:rPr lang="en-GB" b="1" dirty="0" smtClean="0">
                <a:latin typeface="SassoonCRInfant" panose="02010503020300020003" pitchFamily="2" charset="0"/>
              </a:rPr>
              <a:t>30 - 29</a:t>
            </a:r>
            <a:endParaRPr lang="en-GB" b="1" cap="none" dirty="0" smtClean="0">
              <a:latin typeface="SassoonCRInfant" panose="02010503020300020003" pitchFamily="2" charset="0"/>
            </a:endParaRPr>
          </a:p>
          <a:p>
            <a:pPr marL="0" indent="0" algn="ctr">
              <a:buNone/>
            </a:pPr>
            <a:r>
              <a:rPr lang="en-GB" b="1" dirty="0" smtClean="0">
                <a:latin typeface="SassoonCRInfant" panose="02010503020300020003" pitchFamily="2" charset="0"/>
              </a:rPr>
              <a:t>30 - 14</a:t>
            </a:r>
            <a:endParaRPr lang="en-GB" b="1" cap="none" dirty="0" smtClean="0">
              <a:latin typeface="SassoonCRInfant" panose="02010503020300020003" pitchFamily="2" charset="0"/>
            </a:endParaRPr>
          </a:p>
          <a:p>
            <a:pPr marL="0" indent="0" algn="ctr">
              <a:buNone/>
            </a:pPr>
            <a:r>
              <a:rPr lang="en-GB" b="1" dirty="0" smtClean="0">
                <a:latin typeface="SassoonCRInfant" panose="02010503020300020003" pitchFamily="2" charset="0"/>
              </a:rPr>
              <a:t>30 - </a:t>
            </a:r>
            <a:r>
              <a:rPr lang="en-GB" b="1" dirty="0">
                <a:latin typeface="SassoonCRInfant" panose="02010503020300020003" pitchFamily="2" charset="0"/>
              </a:rPr>
              <a:t>1</a:t>
            </a:r>
            <a:r>
              <a:rPr lang="en-GB" b="1" dirty="0" smtClean="0">
                <a:latin typeface="SassoonCRInfant" panose="02010503020300020003" pitchFamily="2" charset="0"/>
              </a:rPr>
              <a:t>9</a:t>
            </a:r>
            <a:endParaRPr lang="en-GB" b="1" cap="none" dirty="0" smtClean="0">
              <a:latin typeface="SassoonCRInfant" panose="02010503020300020003" pitchFamily="2" charset="0"/>
            </a:endParaRPr>
          </a:p>
          <a:p>
            <a:pPr marL="0" indent="0" algn="ctr">
              <a:buNone/>
            </a:pPr>
            <a:r>
              <a:rPr lang="en-GB" b="1" dirty="0" smtClean="0">
                <a:latin typeface="SassoonCRInfant" panose="02010503020300020003" pitchFamily="2" charset="0"/>
              </a:rPr>
              <a:t>30 - 10</a:t>
            </a:r>
            <a:endParaRPr lang="en-GB" b="1" cap="none" dirty="0" smtClean="0">
              <a:latin typeface="SassoonCRInfant" panose="02010503020300020003" pitchFamily="2" charset="0"/>
            </a:endParaRPr>
          </a:p>
          <a:p>
            <a:pPr marL="0" indent="0">
              <a:buNone/>
            </a:pP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4091" y="84455"/>
            <a:ext cx="2025994" cy="136074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 y="295284"/>
            <a:ext cx="1752248" cy="114991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 y="4160853"/>
            <a:ext cx="2328312" cy="254159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4213" y="4192576"/>
            <a:ext cx="2448267" cy="2229161"/>
          </a:xfrm>
          <a:prstGeom prst="rect">
            <a:avLst/>
          </a:prstGeom>
        </p:spPr>
      </p:pic>
      <p:sp>
        <p:nvSpPr>
          <p:cNvPr id="8" name="AutoShape 2" descr="The Day Louis Got Eaten: Amazon.co.uk: Fardell, Joh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81829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55776" y="0"/>
            <a:ext cx="5544616" cy="1304255"/>
          </a:xfrm>
        </p:spPr>
        <p:txBody>
          <a:bodyPr>
            <a:normAutofit fontScale="90000"/>
          </a:bodyPr>
          <a:lstStyle/>
          <a:p>
            <a:pPr algn="l"/>
            <a:r>
              <a:rPr lang="en-GB" dirty="0" smtClean="0">
                <a:latin typeface="SassoonCRInfant" panose="02010503020300020003" pitchFamily="2" charset="0"/>
              </a:rPr>
              <a:t/>
            </a:r>
            <a:br>
              <a:rPr lang="en-GB" dirty="0" smtClean="0">
                <a:latin typeface="SassoonCRInfant" panose="02010503020300020003" pitchFamily="2" charset="0"/>
              </a:rPr>
            </a:br>
            <a:r>
              <a:rPr lang="en-GB" dirty="0">
                <a:latin typeface="SassoonCRInfant" panose="02010503020300020003" pitchFamily="2" charset="0"/>
              </a:rPr>
              <a:t/>
            </a:r>
            <a:br>
              <a:rPr lang="en-GB" dirty="0">
                <a:latin typeface="SassoonCRInfant" panose="02010503020300020003" pitchFamily="2" charset="0"/>
              </a:rPr>
            </a:br>
            <a:r>
              <a:rPr lang="en-GB" cap="none" dirty="0">
                <a:latin typeface="SassoonCRInfant" panose="02010503020300020003" pitchFamily="2" charset="0"/>
              </a:rPr>
              <a:t>M</a:t>
            </a:r>
            <a:r>
              <a:rPr lang="en-GB" cap="none" dirty="0" smtClean="0">
                <a:latin typeface="SassoonCRInfant" panose="02010503020300020003" pitchFamily="2" charset="0"/>
              </a:rPr>
              <a:t>athematics</a:t>
            </a:r>
            <a:r>
              <a:rPr lang="en-GB" dirty="0" smtClean="0">
                <a:latin typeface="SassoonCRInfant" panose="02010503020300020003" pitchFamily="2" charset="0"/>
              </a:rPr>
              <a:t>   </a:t>
            </a:r>
            <a:br>
              <a:rPr lang="en-GB" dirty="0" smtClean="0">
                <a:latin typeface="SassoonCRInfant" panose="02010503020300020003" pitchFamily="2" charset="0"/>
              </a:rPr>
            </a:br>
            <a:r>
              <a:rPr lang="en-GB" dirty="0" smtClean="0">
                <a:latin typeface="SassoonCRInfant" panose="02010503020300020003" pitchFamily="2" charset="0"/>
              </a:rPr>
              <a:t/>
            </a:r>
            <a:br>
              <a:rPr lang="en-GB" dirty="0" smtClean="0">
                <a:latin typeface="SassoonCRInfant" panose="02010503020300020003" pitchFamily="2" charset="0"/>
              </a:rPr>
            </a:br>
            <a:endParaRPr lang="en-GB" sz="2000" dirty="0">
              <a:solidFill>
                <a:srgbClr val="002060"/>
              </a:solidFill>
              <a:latin typeface="SassoonCRInfant" panose="02010503020300020003" pitchFamily="2" charset="0"/>
            </a:endParaRPr>
          </a:p>
        </p:txBody>
      </p:sp>
      <p:sp>
        <p:nvSpPr>
          <p:cNvPr id="2" name="Content Placeholder 1"/>
          <p:cNvSpPr>
            <a:spLocks noGrp="1"/>
          </p:cNvSpPr>
          <p:nvPr>
            <p:ph idx="1"/>
          </p:nvPr>
        </p:nvSpPr>
        <p:spPr>
          <a:xfrm>
            <a:off x="251521" y="1988840"/>
            <a:ext cx="8640959" cy="3744416"/>
          </a:xfrm>
        </p:spPr>
        <p:txBody>
          <a:bodyPr>
            <a:normAutofit fontScale="25000" lnSpcReduction="20000"/>
          </a:bodyPr>
          <a:lstStyle/>
          <a:p>
            <a:pPr marL="0" indent="0">
              <a:buNone/>
            </a:pPr>
            <a:r>
              <a:rPr lang="en-GB" sz="7400" cap="none" dirty="0" smtClean="0">
                <a:latin typeface="SassoonCRInfant" panose="02010503020300020003" pitchFamily="2" charset="0"/>
              </a:rPr>
              <a:t>L.I – </a:t>
            </a:r>
            <a:r>
              <a:rPr lang="en-GB" sz="7400" cap="none" dirty="0">
                <a:latin typeface="SassoonCRInfant" panose="02010503020300020003" pitchFamily="2" charset="0"/>
              </a:rPr>
              <a:t>I</a:t>
            </a:r>
            <a:r>
              <a:rPr lang="en-GB" sz="7400" cap="none" dirty="0" smtClean="0">
                <a:latin typeface="SassoonCRInfant" panose="02010503020300020003" pitchFamily="2" charset="0"/>
              </a:rPr>
              <a:t> can tell the time on an analogue and digital clock using the terms half past, quarter past, quarter to and o’clock.</a:t>
            </a:r>
          </a:p>
          <a:p>
            <a:pPr marL="0" indent="0">
              <a:buNone/>
            </a:pPr>
            <a:r>
              <a:rPr lang="en-GB" sz="7200" cap="none" dirty="0" smtClean="0">
                <a:solidFill>
                  <a:srgbClr val="FF0000"/>
                </a:solidFill>
                <a:latin typeface="SassoonCRInfant" panose="02010503020300020003" pitchFamily="2" charset="0"/>
              </a:rPr>
              <a:t>Watch  </a:t>
            </a:r>
            <a:r>
              <a:rPr lang="en-GB" sz="16000" cap="none" dirty="0" smtClean="0">
                <a:latin typeface="SassoonCRInfant" panose="02010503020300020003" pitchFamily="2" charset="0"/>
              </a:rPr>
              <a:t>- </a:t>
            </a:r>
            <a:r>
              <a:rPr lang="en-GB" sz="3600" dirty="0" smtClean="0">
                <a:hlinkClick r:id="rId2"/>
              </a:rPr>
              <a:t>https://www.youtube.com/watch?v=Pht7dTlM0VA&amp;list=TLPQMDQwNTIwMjABUumjNn9OTQ&amp;index=2</a:t>
            </a:r>
            <a:endParaRPr lang="en-GB" sz="19200" cap="none" dirty="0" smtClean="0">
              <a:latin typeface="SassoonCRInfant" panose="02010503020300020003" pitchFamily="2" charset="0"/>
            </a:endParaRPr>
          </a:p>
          <a:p>
            <a:pPr marL="0" indent="0">
              <a:buNone/>
            </a:pPr>
            <a:r>
              <a:rPr lang="en-GB" sz="4400" dirty="0" smtClean="0">
                <a:hlinkClick r:id="rId3"/>
              </a:rPr>
              <a:t>https://www.youtube.com/watch?v=h3EijzVNEmA&amp;list=TLPQMDQwNTIwMjABUumjNn9OTQ&amp;index=1</a:t>
            </a:r>
            <a:endParaRPr lang="en-GB" sz="19200" cap="none" dirty="0" smtClean="0">
              <a:solidFill>
                <a:srgbClr val="FF0000"/>
              </a:solidFill>
              <a:latin typeface="SassoonCRInfant" panose="02010503020300020003" pitchFamily="2" charset="0"/>
            </a:endParaRPr>
          </a:p>
          <a:p>
            <a:pPr marL="0" indent="0">
              <a:buNone/>
            </a:pPr>
            <a:endParaRPr lang="en-GB" sz="7200" dirty="0">
              <a:solidFill>
                <a:srgbClr val="FF0000"/>
              </a:solidFill>
              <a:latin typeface="SassoonCRInfant" panose="02010503020300020003" pitchFamily="2" charset="0"/>
            </a:endParaRPr>
          </a:p>
          <a:p>
            <a:pPr marL="0" indent="0">
              <a:buNone/>
            </a:pPr>
            <a:r>
              <a:rPr lang="en-GB" sz="9600" cap="none" dirty="0" smtClean="0">
                <a:solidFill>
                  <a:srgbClr val="FF0000"/>
                </a:solidFill>
                <a:latin typeface="SassoonCRInfant" panose="02010503020300020003" pitchFamily="2" charset="0"/>
              </a:rPr>
              <a:t>Time workbook </a:t>
            </a:r>
            <a:r>
              <a:rPr lang="en-GB" sz="9600" cap="none" dirty="0" smtClean="0">
                <a:latin typeface="SassoonCRInfant" panose="02010503020300020003" pitchFamily="2" charset="0"/>
              </a:rPr>
              <a:t>– Complete this workbook  </a:t>
            </a:r>
          </a:p>
          <a:p>
            <a:pPr marL="0" indent="0">
              <a:buNone/>
            </a:pPr>
            <a:r>
              <a:rPr lang="en-GB" sz="9600" cap="none" dirty="0" smtClean="0">
                <a:latin typeface="SassoonCRInfant" panose="02010503020300020003" pitchFamily="2" charset="0"/>
              </a:rPr>
              <a:t>page found in your home </a:t>
            </a:r>
          </a:p>
          <a:p>
            <a:pPr marL="0" indent="0">
              <a:buNone/>
            </a:pPr>
            <a:r>
              <a:rPr lang="en-GB" sz="9600" cap="none" dirty="0" smtClean="0">
                <a:latin typeface="SassoonCRInfant" panose="02010503020300020003" pitchFamily="2" charset="0"/>
              </a:rPr>
              <a:t>learning pack. </a:t>
            </a:r>
          </a:p>
          <a:p>
            <a:pPr marL="0" indent="0">
              <a:buNone/>
            </a:pPr>
            <a:endParaRPr lang="en-GB" sz="9600" dirty="0" smtClean="0">
              <a:solidFill>
                <a:srgbClr val="FF0000"/>
              </a:solidFill>
              <a:latin typeface="SassoonCRInfant" panose="02010503020300020003" pitchFamily="2" charset="0"/>
            </a:endParaRPr>
          </a:p>
          <a:p>
            <a:pPr marL="0" indent="0">
              <a:buNone/>
            </a:pPr>
            <a:r>
              <a:rPr lang="en-GB" sz="9600" dirty="0" smtClean="0">
                <a:solidFill>
                  <a:srgbClr val="FF0000"/>
                </a:solidFill>
                <a:latin typeface="SassoonCRInfant" panose="02010503020300020003" pitchFamily="2" charset="0"/>
              </a:rPr>
              <a:t>Challenge- </a:t>
            </a:r>
            <a:r>
              <a:rPr lang="en-GB" sz="9600" dirty="0" smtClean="0">
                <a:latin typeface="SassoonCRInfant" panose="02010503020300020003" pitchFamily="2" charset="0"/>
              </a:rPr>
              <a:t>During the day have a wee peek at</a:t>
            </a:r>
          </a:p>
          <a:p>
            <a:pPr marL="0" indent="0">
              <a:buNone/>
            </a:pPr>
            <a:r>
              <a:rPr lang="en-GB" sz="9600" dirty="0">
                <a:latin typeface="SassoonCRInfant" panose="02010503020300020003" pitchFamily="2" charset="0"/>
              </a:rPr>
              <a:t>y</a:t>
            </a:r>
            <a:r>
              <a:rPr lang="en-GB" sz="9600" cap="none" dirty="0" smtClean="0">
                <a:latin typeface="SassoonCRInfant" panose="02010503020300020003" pitchFamily="2" charset="0"/>
              </a:rPr>
              <a:t>our clock in the house and see if you can spot </a:t>
            </a:r>
          </a:p>
          <a:p>
            <a:pPr marL="0" indent="0">
              <a:buNone/>
            </a:pPr>
            <a:r>
              <a:rPr lang="en-GB" sz="9600" cap="none" dirty="0" smtClean="0">
                <a:latin typeface="SassoonCRInfant" panose="02010503020300020003" pitchFamily="2" charset="0"/>
              </a:rPr>
              <a:t>when it is at quarter to.</a:t>
            </a:r>
          </a:p>
          <a:p>
            <a:pPr marL="0" indent="0">
              <a:buNone/>
            </a:pPr>
            <a:endParaRPr lang="en-GB" sz="7200" cap="none" dirty="0" smtClean="0">
              <a:solidFill>
                <a:srgbClr val="FF0000"/>
              </a:solidFill>
              <a:latin typeface="SassoonCRInfant" panose="02010503020300020003" pitchFamily="2" charset="0"/>
            </a:endParaRPr>
          </a:p>
        </p:txBody>
      </p:sp>
      <p:cxnSp>
        <p:nvCxnSpPr>
          <p:cNvPr id="6" name="Straight Arrow Connector 5"/>
          <p:cNvCxnSpPr/>
          <p:nvPr/>
        </p:nvCxnSpPr>
        <p:spPr>
          <a:xfrm>
            <a:off x="4499992" y="4743612"/>
            <a:ext cx="1656183"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Children Teaching Clock Learning To Tell Time Magnetic Back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1" y="199337"/>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adding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7091296" y="229423"/>
            <a:ext cx="1813345" cy="132736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2492897"/>
            <a:ext cx="2926449" cy="416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83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 -  Toys</a:t>
            </a:r>
            <a:endParaRPr lang="en-GB" dirty="0"/>
          </a:p>
        </p:txBody>
      </p:sp>
      <p:sp>
        <p:nvSpPr>
          <p:cNvPr id="3" name="Content Placeholder 2"/>
          <p:cNvSpPr>
            <a:spLocks noGrp="1"/>
          </p:cNvSpPr>
          <p:nvPr>
            <p:ph idx="1"/>
          </p:nvPr>
        </p:nvSpPr>
        <p:spPr>
          <a:xfrm>
            <a:off x="539553" y="548680"/>
            <a:ext cx="8147246" cy="5976664"/>
          </a:xfrm>
        </p:spPr>
        <p:txBody>
          <a:bodyPr>
            <a:normAutofit/>
          </a:bodyPr>
          <a:lstStyle/>
          <a:p>
            <a:endParaRPr lang="en-GB" sz="2400" dirty="0" smtClean="0">
              <a:latin typeface="Comic Sans MS" panose="030F0702030302020204" pitchFamily="66" charset="0"/>
            </a:endParaRPr>
          </a:p>
          <a:p>
            <a:endParaRPr lang="en-GB" sz="2400" dirty="0">
              <a:latin typeface="Comic Sans MS" panose="030F0702030302020204" pitchFamily="66" charset="0"/>
            </a:endParaRPr>
          </a:p>
          <a:p>
            <a:r>
              <a:rPr lang="en-GB" sz="2400" dirty="0" smtClean="0">
                <a:latin typeface="Comic Sans MS" panose="030F0702030302020204" pitchFamily="66" charset="0"/>
              </a:rPr>
              <a:t>Today we are going to look at a toy that I loved when I was small. It could be changed into so many different things. Are you beginning to wonder what it is? </a:t>
            </a:r>
          </a:p>
          <a:p>
            <a:endParaRPr lang="en-GB" sz="2400" dirty="0">
              <a:latin typeface="Comic Sans MS" panose="030F0702030302020204" pitchFamily="66" charset="0"/>
            </a:endParaRPr>
          </a:p>
          <a:p>
            <a:endParaRPr lang="en-GB" sz="2400" dirty="0" smtClean="0">
              <a:latin typeface="Comic Sans MS" panose="030F0702030302020204" pitchFamily="66" charset="0"/>
            </a:endParaRPr>
          </a:p>
          <a:p>
            <a:endParaRPr lang="en-GB" sz="2400" dirty="0">
              <a:latin typeface="Comic Sans MS" panose="030F0702030302020204" pitchFamily="66" charset="0"/>
            </a:endParaRPr>
          </a:p>
          <a:p>
            <a:endParaRPr lang="en-GB" sz="2400" dirty="0" smtClean="0">
              <a:latin typeface="Comic Sans MS" panose="030F0702030302020204" pitchFamily="66" charset="0"/>
            </a:endParaRPr>
          </a:p>
          <a:p>
            <a:endParaRPr lang="en-GB" sz="2400" dirty="0">
              <a:latin typeface="Comic Sans MS" panose="030F0702030302020204" pitchFamily="66" charset="0"/>
            </a:endParaRPr>
          </a:p>
          <a:p>
            <a:endParaRPr lang="en-GB" sz="2400" dirty="0" smtClean="0">
              <a:latin typeface="Comic Sans MS" panose="030F0702030302020204" pitchFamily="66" charset="0"/>
            </a:endParaRPr>
          </a:p>
          <a:p>
            <a:endParaRPr lang="en-GB" sz="2400" dirty="0">
              <a:latin typeface="Comic Sans MS" panose="030F0702030302020204" pitchFamily="66" charset="0"/>
            </a:endParaRPr>
          </a:p>
          <a:p>
            <a:r>
              <a:rPr lang="en-GB" sz="2400" dirty="0" smtClean="0">
                <a:latin typeface="Comic Sans MS" panose="030F0702030302020204" pitchFamily="66" charset="0"/>
              </a:rPr>
              <a:t>Let’s find out!!!!!</a:t>
            </a:r>
          </a:p>
          <a:p>
            <a:endParaRPr lang="en-GB" sz="2400" dirty="0">
              <a:latin typeface="Comic Sans MS" panose="030F0702030302020204" pitchFamily="66" charset="0"/>
            </a:endParaRPr>
          </a:p>
        </p:txBody>
      </p:sp>
      <p:sp>
        <p:nvSpPr>
          <p:cNvPr id="4" name="AutoShape 2" descr="The Day Louis Got Eaten: Amazon.co.uk: Fardell, Joh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descr="C:\Users\jane.stanners\AppData\Local\Microsoft\Windows\INetCache\IE\ZX8NGAS4\d7cefpk-d865ce06-5d06-43c1-8c71-7824560c176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60338"/>
            <a:ext cx="1524003" cy="13244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ne.stanners\AppData\Local\Microsoft\Windows\INetCache\IE\P86X7XWG\128065208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5931" y="2564904"/>
            <a:ext cx="5250365" cy="355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275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Topic –Toys 2</a:t>
            </a:r>
            <a:endParaRPr lang="en-GB" dirty="0"/>
          </a:p>
        </p:txBody>
      </p:sp>
      <p:sp>
        <p:nvSpPr>
          <p:cNvPr id="5" name="TextBox 4"/>
          <p:cNvSpPr txBox="1"/>
          <p:nvPr/>
        </p:nvSpPr>
        <p:spPr>
          <a:xfrm>
            <a:off x="376122" y="1341334"/>
            <a:ext cx="8424936" cy="3016210"/>
          </a:xfrm>
          <a:prstGeom prst="rect">
            <a:avLst/>
          </a:prstGeom>
          <a:noFill/>
        </p:spPr>
        <p:txBody>
          <a:bodyPr wrap="square" rtlCol="0">
            <a:spAutoFit/>
          </a:bodyPr>
          <a:lstStyle/>
          <a:p>
            <a:pPr algn="ctr"/>
            <a:r>
              <a:rPr lang="en-GB" sz="2800" dirty="0" smtClean="0">
                <a:solidFill>
                  <a:srgbClr val="FF0000"/>
                </a:solidFill>
              </a:rPr>
              <a:t>Yes – it is a box!!  </a:t>
            </a:r>
            <a:r>
              <a:rPr lang="en-GB" dirty="0" smtClean="0"/>
              <a:t>Today you are going to use your imagination and see what your box becomes.</a:t>
            </a:r>
          </a:p>
          <a:p>
            <a:pPr algn="ctr"/>
            <a:r>
              <a:rPr lang="en-GB" sz="2400" dirty="0" smtClean="0">
                <a:solidFill>
                  <a:schemeClr val="accent1"/>
                </a:solidFill>
              </a:rPr>
              <a:t>You can use a cardboard box , </a:t>
            </a:r>
            <a:r>
              <a:rPr lang="en-GB" sz="2400" dirty="0" smtClean="0">
                <a:solidFill>
                  <a:srgbClr val="00B050"/>
                </a:solidFill>
              </a:rPr>
              <a:t>a toy box  </a:t>
            </a:r>
            <a:r>
              <a:rPr lang="en-GB" sz="2400" dirty="0" smtClean="0"/>
              <a:t>or </a:t>
            </a:r>
            <a:r>
              <a:rPr lang="en-GB" sz="2400" dirty="0" smtClean="0">
                <a:solidFill>
                  <a:srgbClr val="7030A0"/>
                </a:solidFill>
              </a:rPr>
              <a:t> an imaginary box.</a:t>
            </a:r>
            <a:endParaRPr lang="en-GB" sz="2400" dirty="0">
              <a:solidFill>
                <a:srgbClr val="7030A0"/>
              </a:solidFill>
            </a:endParaRPr>
          </a:p>
          <a:p>
            <a:pPr algn="ctr"/>
            <a:r>
              <a:rPr lang="en-GB" sz="2400" dirty="0" smtClean="0"/>
              <a:t>You can add things to it. You could draw it.</a:t>
            </a:r>
          </a:p>
          <a:p>
            <a:pPr algn="ctr"/>
            <a:r>
              <a:rPr lang="en-GB" sz="2400" dirty="0" smtClean="0"/>
              <a:t>Or just imagine what it can be.</a:t>
            </a:r>
          </a:p>
          <a:p>
            <a:pPr algn="ctr"/>
            <a:r>
              <a:rPr lang="en-GB" sz="2400" dirty="0" smtClean="0"/>
              <a:t>Once you have finished it you have to think of an adventure you could have in your magical box.</a:t>
            </a:r>
          </a:p>
          <a:p>
            <a:pPr algn="ctr"/>
            <a:endParaRPr lang="en-GB" sz="2400" dirty="0"/>
          </a:p>
        </p:txBody>
      </p:sp>
      <p:pic>
        <p:nvPicPr>
          <p:cNvPr id="2050" name="Picture 2" descr="C:\Users\jane.stanners\Desktop\h&amp;h\thumbnail_IMG_99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4293096"/>
            <a:ext cx="169218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ne.stanners\Desktop\h&amp;h\thumbnail_IMG_99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284094"/>
            <a:ext cx="2160239" cy="20252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28185" y="4581128"/>
            <a:ext cx="2915816" cy="1200329"/>
          </a:xfrm>
          <a:prstGeom prst="rect">
            <a:avLst/>
          </a:prstGeom>
          <a:noFill/>
        </p:spPr>
        <p:txBody>
          <a:bodyPr wrap="square" rtlCol="0">
            <a:spAutoFit/>
          </a:bodyPr>
          <a:lstStyle/>
          <a:p>
            <a:r>
              <a:rPr lang="en-GB" dirty="0" smtClean="0"/>
              <a:t>Hector and Hamish</a:t>
            </a:r>
          </a:p>
          <a:p>
            <a:r>
              <a:rPr lang="en-GB" dirty="0"/>
              <a:t>c</a:t>
            </a:r>
            <a:r>
              <a:rPr lang="en-GB" dirty="0" smtClean="0"/>
              <a:t>an’t wait to start</a:t>
            </a:r>
          </a:p>
          <a:p>
            <a:r>
              <a:rPr lang="en-GB" dirty="0"/>
              <a:t>a</a:t>
            </a:r>
            <a:r>
              <a:rPr lang="en-GB" dirty="0" smtClean="0"/>
              <a:t>nd are already in their boxes</a:t>
            </a:r>
            <a:endParaRPr lang="en-GB" dirty="0"/>
          </a:p>
        </p:txBody>
      </p:sp>
      <p:pic>
        <p:nvPicPr>
          <p:cNvPr id="2052" name="Picture 4" descr="C:\Users\jane.stanners\AppData\Local\Microsoft\Windows\INetCache\IE\OKRY2E2A\dirG5dri9[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6301" y="188640"/>
            <a:ext cx="1201615"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864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1206</TotalTime>
  <Words>661</Words>
  <Application>Microsoft Office PowerPoint</Application>
  <PresentationFormat>On-screen Show (4:3)</PresentationFormat>
  <Paragraphs>104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Wednesday 6th of May</vt:lpstr>
      <vt:lpstr>Literacy</vt:lpstr>
      <vt:lpstr>PowerPoint Presentation</vt:lpstr>
      <vt:lpstr>Reading Comprehension </vt:lpstr>
      <vt:lpstr>Todays story. Interesting Fact- a few years ago when we were at the Book Festival in Edinburgh we were able to hear all about Louis and his sister before it had been published. Look out for all the inventions. </vt:lpstr>
      <vt:lpstr>Mathematics    Number Talk  </vt:lpstr>
      <vt:lpstr>  Mathematics     </vt:lpstr>
      <vt:lpstr>Topic -  Toys</vt:lpstr>
      <vt:lpstr>Topic –Toys 2</vt:lpstr>
      <vt:lpstr> I hope you’ve all had a good time with your learning. Now it’s time to have some play.</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Stanners</dc:creator>
  <cp:lastModifiedBy>Jane Stanners</cp:lastModifiedBy>
  <cp:revision>30</cp:revision>
  <dcterms:created xsi:type="dcterms:W3CDTF">2020-05-04T15:47:11Z</dcterms:created>
  <dcterms:modified xsi:type="dcterms:W3CDTF">2020-05-05T13:48:09Z</dcterms:modified>
</cp:coreProperties>
</file>