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56" r:id="rId2"/>
    <p:sldId id="257" r:id="rId3"/>
    <p:sldId id="263" r:id="rId4"/>
    <p:sldId id="270" r:id="rId5"/>
    <p:sldId id="275" r:id="rId6"/>
    <p:sldId id="273" r:id="rId7"/>
    <p:sldId id="276" r:id="rId8"/>
    <p:sldId id="274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 varScale="1">
        <p:scale>
          <a:sx n="69" d="100"/>
          <a:sy n="69" d="100"/>
        </p:scale>
        <p:origin x="1428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1281" y="2091263"/>
            <a:ext cx="6801440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6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71575" y="4682062"/>
            <a:ext cx="6803136" cy="50292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4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400"/>
            </a:lvl2pPr>
            <a:lvl3pPr marL="914400" indent="0" algn="ctr">
              <a:buNone/>
              <a:defRPr sz="1400"/>
            </a:lvl3pPr>
            <a:lvl4pPr marL="1371600" indent="0" algn="ctr">
              <a:buNone/>
              <a:defRPr sz="1400"/>
            </a:lvl4pPr>
            <a:lvl5pPr marL="1828800" indent="0" algn="ctr">
              <a:buNone/>
              <a:defRPr sz="1400"/>
            </a:lvl5pPr>
            <a:lvl6pPr marL="2286000" indent="0" algn="ctr">
              <a:buNone/>
              <a:defRPr sz="1400"/>
            </a:lvl6pPr>
            <a:lvl7pPr marL="2743200" indent="0" algn="ctr">
              <a:buNone/>
              <a:defRPr sz="1400"/>
            </a:lvl7pPr>
            <a:lvl8pPr marL="3200400" indent="0" algn="ctr">
              <a:buNone/>
              <a:defRPr sz="1400"/>
            </a:lvl8pPr>
            <a:lvl9pPr marL="3657600" indent="0" algn="ctr">
              <a:buNone/>
              <a:defRPr sz="14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3931920" y="1327188"/>
            <a:ext cx="1280160" cy="457200"/>
          </a:xfrm>
        </p:spPr>
        <p:txBody>
          <a:bodyPr/>
          <a:lstStyle>
            <a:lvl1pPr algn="ctr">
              <a:defRPr sz="11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104936" y="5211060"/>
            <a:ext cx="4429125" cy="228600"/>
          </a:xfrm>
        </p:spPr>
        <p:txBody>
          <a:bodyPr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6455190" y="5212080"/>
            <a:ext cx="158391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097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388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762000"/>
            <a:ext cx="177165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762000"/>
            <a:ext cx="60579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99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58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980902" y="1275025"/>
            <a:ext cx="7182197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088136" y="1385316"/>
            <a:ext cx="6967728" cy="4087368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3794760" y="1267730"/>
            <a:ext cx="1554480" cy="6400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3886200" y="1267731"/>
            <a:ext cx="1371600" cy="548640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2717" y="2094309"/>
            <a:ext cx="6803136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6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2718" y="4682062"/>
            <a:ext cx="6803136" cy="50292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931920" y="1325880"/>
            <a:ext cx="1280160" cy="457200"/>
          </a:xfrm>
        </p:spPr>
        <p:txBody>
          <a:bodyPr/>
          <a:lstStyle>
            <a:lvl1pPr algn="ctr">
              <a:defRPr lang="en-US" sz="11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04679" y="5211060"/>
            <a:ext cx="4430268" cy="228600"/>
          </a:xfrm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3378" y="5211060"/>
            <a:ext cx="1584198" cy="228600"/>
          </a:xfrm>
        </p:spPr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5671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4880" y="2103120"/>
            <a:ext cx="3657600" cy="393192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2097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755898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2074334"/>
            <a:ext cx="365760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756581"/>
            <a:ext cx="365760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330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782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219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84147" y="173736"/>
            <a:ext cx="6398514" cy="651052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7392"/>
            <a:ext cx="1823085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4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8976" y="907143"/>
            <a:ext cx="5428856" cy="504371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3085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GB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7795258" y="6310086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246972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765290" y="173736"/>
            <a:ext cx="2194560" cy="651052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72300" y="603504"/>
            <a:ext cx="1824228" cy="1645920"/>
          </a:xfrm>
        </p:spPr>
        <p:txBody>
          <a:bodyPr anchor="b">
            <a:noAutofit/>
          </a:bodyPr>
          <a:lstStyle>
            <a:lvl1pPr algn="l">
              <a:defRPr sz="24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1449" y="173736"/>
            <a:ext cx="6398514" cy="6510528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72300" y="2286000"/>
            <a:ext cx="1824228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3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9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797546" y="6309360"/>
            <a:ext cx="109728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6868160" y="274320"/>
            <a:ext cx="1988820" cy="6309360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9981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76022" y="173736"/>
            <a:ext cx="8791956" cy="6510528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642594"/>
            <a:ext cx="768096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2103120"/>
            <a:ext cx="768096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34768" y="6309360"/>
            <a:ext cx="20574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4524FD3-DA4C-4A0E-81F8-6ECB430FA298}" type="datetimeFigureOut">
              <a:rPr lang="en-GB" smtClean="0"/>
              <a:t>29/04/2020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6896" y="6309360"/>
            <a:ext cx="3950208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3382" y="6309360"/>
            <a:ext cx="10972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743A06-F6AF-4C0E-8F0E-DA186D2E19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4868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3.png"/><Relationship Id="rId4" Type="http://schemas.openxmlformats.org/officeDocument/2006/relationships/hyperlink" Target="https://www.google.co.uk/url?sa=i&amp;url=https%3A%2F%2Fwww.shutterstock.com%2Fsearch%2Fsmiley%2Bface&amp;psig=AOvVaw2wja_KxU_qRmhjQewfqYQu&amp;ust=1585056283153000&amp;source=images&amp;cd=vfe&amp;ved=0CAIQjRxqFwoTCMDp2ffYsOgCFQAAAAAdAAAAABA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c3oA4wfUBak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ictgames.com/mobilePage/forestPhonics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17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1340768"/>
            <a:ext cx="7117180" cy="144854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/>
            </a:r>
            <a:br>
              <a:rPr lang="en-GB" dirty="0" smtClean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/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Friday  </a:t>
            </a:r>
            <a:r>
              <a:rPr lang="en-GB" baseline="30000" dirty="0" smtClean="0">
                <a:latin typeface="Comic Sans MS" panose="030F0702030302020204" pitchFamily="66" charset="0"/>
              </a:rPr>
              <a:t>1st</a:t>
            </a:r>
            <a:r>
              <a:rPr lang="en-GB" dirty="0" smtClean="0">
                <a:latin typeface="Comic Sans MS" panose="030F0702030302020204" pitchFamily="66" charset="0"/>
              </a:rPr>
              <a:t> of May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3140968"/>
            <a:ext cx="7117180" cy="2497832"/>
          </a:xfrm>
        </p:spPr>
        <p:txBody>
          <a:bodyPr>
            <a:normAutofit/>
          </a:bodyPr>
          <a:lstStyle/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Good Morning Primary </a:t>
            </a:r>
            <a:r>
              <a:rPr lang="en-GB" dirty="0">
                <a:latin typeface="Comic Sans MS" panose="030F0702030302020204" pitchFamily="66" charset="0"/>
              </a:rPr>
              <a:t>2</a:t>
            </a:r>
            <a:r>
              <a:rPr lang="en-GB" dirty="0" smtClean="0">
                <a:latin typeface="Comic Sans MS" panose="030F0702030302020204" pitchFamily="66" charset="0"/>
              </a:rPr>
              <a:t>!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Bonjour la class!  Ca </a:t>
            </a:r>
            <a:r>
              <a:rPr lang="en-GB" dirty="0" err="1" smtClean="0">
                <a:latin typeface="Comic Sans MS" panose="030F0702030302020204" pitchFamily="66" charset="0"/>
              </a:rPr>
              <a:t>Va</a:t>
            </a:r>
            <a:r>
              <a:rPr lang="en-GB" dirty="0" smtClean="0">
                <a:latin typeface="Comic Sans MS" panose="030F0702030302020204" pitchFamily="66" charset="0"/>
              </a:rPr>
              <a:t>?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AutoShape 2" descr="Image result for sun happy fac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2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Image result for happy face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0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0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312739"/>
            <a:ext cx="7125113" cy="595981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 smtClean="0">
                <a:latin typeface="SassoonCRInfant" panose="02010503020300020003" pitchFamily="2" charset="0"/>
              </a:rPr>
              <a:t>Literacy</a:t>
            </a:r>
            <a:endParaRPr lang="en-GB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6156" y="908719"/>
            <a:ext cx="6608398" cy="129614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en-GB" b="1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b="1" dirty="0" smtClean="0">
                <a:latin typeface="SassoonCRInfant" panose="02010503020300020003" pitchFamily="2" charset="0"/>
              </a:rPr>
              <a:t>L.I – We are learning to use our knowledge of common words and phonemes to spell, write and read words. </a:t>
            </a:r>
          </a:p>
        </p:txBody>
      </p:sp>
      <p:sp>
        <p:nvSpPr>
          <p:cNvPr id="5" name="AutoShape 7" descr="Image result for bake a cake carto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12" descr="Image result for played a game cartoo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16" descr="Image result for watched tv cartoon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22" descr="Image result for played with lego cartoon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65174" y="2204864"/>
            <a:ext cx="7983289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SassoonCRInfant" panose="02010503020300020003" pitchFamily="2" charset="0"/>
              </a:rPr>
              <a:t>Watch</a:t>
            </a:r>
            <a:r>
              <a:rPr lang="en-GB" sz="2400" dirty="0" smtClean="0">
                <a:latin typeface="SassoonCRInfant" panose="02010503020300020003" pitchFamily="2" charset="0"/>
              </a:rPr>
              <a:t> </a:t>
            </a:r>
            <a:r>
              <a:rPr lang="en-GB" sz="2400" dirty="0">
                <a:latin typeface="SassoonCRInfant" panose="02010503020300020003" pitchFamily="2" charset="0"/>
              </a:rPr>
              <a:t>- </a:t>
            </a:r>
            <a:r>
              <a:rPr lang="en-GB" sz="1600" dirty="0" smtClean="0">
                <a:hlinkClick r:id="rId2"/>
              </a:rPr>
              <a:t>https://www.youtube.com/watch?v=c3oa4wfubak</a:t>
            </a:r>
            <a:endParaRPr lang="en-GB" sz="16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Activity  </a:t>
            </a: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- Dictation</a:t>
            </a: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Choose a dictated sentence from list in the pack.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Read slowly to your child and encourage them to write it independently in their jotter.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Tip – Help them sound out the letters in each word.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SassoonCRInfant" panose="02010503020300020003" pitchFamily="2" charset="0"/>
              </a:rPr>
              <a:t>Remember core writing targets!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pPr algn="ctr"/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sz="2400" dirty="0" smtClean="0">
              <a:solidFill>
                <a:srgbClr val="00206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 smtClean="0">
              <a:solidFill>
                <a:srgbClr val="FF0000"/>
              </a:solidFill>
              <a:latin typeface="SassoonCRInfant" panose="02010503020300020003" pitchFamily="2" charset="0"/>
            </a:endParaRPr>
          </a:p>
          <a:p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 smtClean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ctr"/>
            <a:endParaRPr lang="en-GB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" y="312737"/>
            <a:ext cx="1462791" cy="17397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556" y="4653136"/>
            <a:ext cx="1124869" cy="1735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28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6554867" cy="1524000"/>
          </a:xfrm>
        </p:spPr>
        <p:txBody>
          <a:bodyPr/>
          <a:lstStyle/>
          <a:p>
            <a:r>
              <a:rPr lang="en-GB" dirty="0" smtClean="0"/>
              <a:t>Literacy continued 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5950" y="908720"/>
            <a:ext cx="764448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hlinkClick r:id="rId2"/>
              </a:rPr>
              <a:t>https</a:t>
            </a:r>
            <a:r>
              <a:rPr lang="en-GB" dirty="0">
                <a:hlinkClick r:id="rId2"/>
              </a:rPr>
              <a:t>://</a:t>
            </a:r>
            <a:r>
              <a:rPr lang="en-GB" dirty="0" smtClean="0">
                <a:hlinkClick r:id="rId2"/>
              </a:rPr>
              <a:t>www.ictgames.com/mobilePage/forestPhonics/index.html</a:t>
            </a:r>
            <a:endParaRPr lang="en-GB" dirty="0" smtClean="0"/>
          </a:p>
          <a:p>
            <a:pPr marL="0" indent="0" algn="ctr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Using the link above select </a:t>
            </a:r>
            <a:r>
              <a:rPr lang="en-GB" dirty="0" smtClean="0">
                <a:latin typeface="SassoonCRInfant" panose="02010503020300020003" pitchFamily="2" charset="0"/>
              </a:rPr>
              <a:t>the </a:t>
            </a:r>
            <a:r>
              <a:rPr lang="en-GB" b="1" dirty="0">
                <a:latin typeface="SassoonCRInfant" panose="02010503020300020003" pitchFamily="2" charset="0"/>
              </a:rPr>
              <a:t>‘a-e’</a:t>
            </a:r>
            <a:r>
              <a:rPr lang="en-GB" dirty="0">
                <a:latin typeface="SassoonCRInfant" panose="02010503020300020003" pitchFamily="2" charset="0"/>
              </a:rPr>
              <a:t> </a:t>
            </a:r>
            <a:r>
              <a:rPr lang="en-GB" dirty="0" smtClean="0">
                <a:latin typeface="SassoonCRInfant" panose="02010503020300020003" pitchFamily="2" charset="0"/>
              </a:rPr>
              <a:t>phoneme.</a:t>
            </a:r>
          </a:p>
          <a:p>
            <a:pPr marL="0" indent="0" algn="ctr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Read </a:t>
            </a:r>
            <a:r>
              <a:rPr lang="en-GB" dirty="0" smtClean="0">
                <a:latin typeface="SassoonCRInfant" panose="02010503020300020003" pitchFamily="2" charset="0"/>
              </a:rPr>
              <a:t>aloud the </a:t>
            </a:r>
            <a:r>
              <a:rPr lang="en-GB" dirty="0" smtClean="0">
                <a:latin typeface="SassoonCRInfant" panose="02010503020300020003" pitchFamily="2" charset="0"/>
              </a:rPr>
              <a:t>following and write down all the ‘a-e’ words you can find in your jotter.</a:t>
            </a: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SassoonCRInfant" panose="02010503020300020003" pitchFamily="2" charset="0"/>
              </a:rPr>
              <a:t>  </a:t>
            </a:r>
          </a:p>
          <a:p>
            <a:pPr marL="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1028" name="Picture 4" descr="Image result for magic 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344" y="3247276"/>
            <a:ext cx="2464858" cy="1386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550" y="2852936"/>
            <a:ext cx="5820385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023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31520" y="0"/>
            <a:ext cx="7680960" cy="1772816"/>
          </a:xfrm>
        </p:spPr>
        <p:txBody>
          <a:bodyPr/>
          <a:lstStyle/>
          <a:p>
            <a:r>
              <a:rPr lang="en-GB" dirty="0" smtClean="0"/>
              <a:t>Common words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2060848"/>
            <a:ext cx="7992888" cy="43204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2800" b="1" dirty="0" smtClean="0">
                <a:latin typeface="SassoonCRInfant" panose="02010503020300020003" pitchFamily="2" charset="0"/>
              </a:rPr>
              <a:t>Magic ‘e’ words – </a:t>
            </a:r>
          </a:p>
          <a:p>
            <a:pPr marL="0" indent="0">
              <a:buNone/>
            </a:pPr>
            <a:r>
              <a:rPr lang="en-GB" sz="2800" dirty="0">
                <a:latin typeface="SassoonCRInfant" panose="02010503020300020003" pitchFamily="2" charset="0"/>
              </a:rPr>
              <a:t>s</a:t>
            </a:r>
            <a:r>
              <a:rPr lang="en-GB" sz="2800" dirty="0" smtClean="0">
                <a:latin typeface="SassoonCRInfant" panose="02010503020300020003" pitchFamily="2" charset="0"/>
              </a:rPr>
              <a:t>lide		white		smile		hide		shine		home		rope		stole</a:t>
            </a:r>
          </a:p>
          <a:p>
            <a:pPr marL="0" indent="0">
              <a:buNone/>
            </a:pPr>
            <a:r>
              <a:rPr lang="en-GB" sz="2800" dirty="0">
                <a:latin typeface="SassoonCRInfant" panose="02010503020300020003" pitchFamily="2" charset="0"/>
              </a:rPr>
              <a:t>a</a:t>
            </a:r>
            <a:r>
              <a:rPr lang="en-GB" sz="2800" dirty="0" smtClean="0">
                <a:latin typeface="SassoonCRInfant" panose="02010503020300020003" pitchFamily="2" charset="0"/>
              </a:rPr>
              <a:t>woke	hope		smoke		cake		came		spade		brake		name	</a:t>
            </a:r>
          </a:p>
          <a:p>
            <a:pPr marL="0" indent="0">
              <a:buNone/>
            </a:pPr>
            <a:r>
              <a:rPr lang="en-GB" sz="2800" b="1" dirty="0" smtClean="0">
                <a:latin typeface="SassoonCRInfant" panose="02010503020300020003" pitchFamily="2" charset="0"/>
              </a:rPr>
              <a:t>Common words - </a:t>
            </a:r>
            <a:endParaRPr lang="en-GB" sz="2800" b="1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800" dirty="0">
                <a:latin typeface="SassoonCRInfant" panose="02010503020300020003" pitchFamily="2" charset="0"/>
              </a:rPr>
              <a:t>f</a:t>
            </a:r>
            <a:r>
              <a:rPr lang="en-GB" sz="2800" dirty="0" smtClean="0">
                <a:latin typeface="SassoonCRInfant" panose="02010503020300020003" pitchFamily="2" charset="0"/>
              </a:rPr>
              <a:t>ive		time		life		line		home		more		school		Mrs    take		gave		cold		don’t</a:t>
            </a:r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556792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Read </a:t>
            </a:r>
            <a:r>
              <a:rPr lang="en-GB" dirty="0" smtClean="0">
                <a:latin typeface="Comic Sans MS" panose="030F0702030302020204" pitchFamily="66" charset="0"/>
              </a:rPr>
              <a:t>aloud the following phoneme and common</a:t>
            </a:r>
            <a:r>
              <a:rPr lang="en-GB" dirty="0" smtClean="0">
                <a:latin typeface="Comic Sans MS" panose="030F0702030302020204" pitchFamily="66" charset="0"/>
              </a:rPr>
              <a:t> words.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80312" y="9195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10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13520" y="260648"/>
            <a:ext cx="5550768" cy="1728192"/>
          </a:xfrm>
        </p:spPr>
        <p:txBody>
          <a:bodyPr>
            <a:normAutofit fontScale="90000"/>
          </a:bodyPr>
          <a:lstStyle/>
          <a:p>
            <a:pPr algn="ctr"/>
            <a:r>
              <a:rPr lang="en-GB" cap="none" dirty="0" smtClean="0">
                <a:latin typeface="SassoonCRInfant" panose="02010503020300020003" pitchFamily="2" charset="0"/>
              </a:rPr>
              <a:t>Mathematics   </a:t>
            </a:r>
            <a:br>
              <a:rPr lang="en-GB" cap="none" dirty="0" smtClean="0">
                <a:latin typeface="SassoonCRInfant" panose="02010503020300020003" pitchFamily="2" charset="0"/>
              </a:rPr>
            </a:br>
            <a:r>
              <a:rPr lang="en-GB" cap="none" dirty="0" smtClean="0">
                <a:latin typeface="SassoonCRInfant" panose="02010503020300020003" pitchFamily="2" charset="0"/>
              </a:rPr>
              <a:t>Number </a:t>
            </a:r>
            <a:r>
              <a:rPr lang="en-GB" cap="none" dirty="0">
                <a:latin typeface="SassoonCRInfant" panose="02010503020300020003" pitchFamily="2" charset="0"/>
              </a:rPr>
              <a:t>T</a:t>
            </a:r>
            <a:r>
              <a:rPr lang="en-GB" cap="none" dirty="0" smtClean="0">
                <a:latin typeface="SassoonCRInfant" panose="02010503020300020003" pitchFamily="2" charset="0"/>
              </a:rPr>
              <a:t>alk</a:t>
            </a: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r>
              <a:rPr lang="en-GB" dirty="0" smtClean="0">
                <a:latin typeface="SassoonCRInfant" panose="02010503020300020003" pitchFamily="2" charset="0"/>
              </a:rPr>
              <a:t/>
            </a:r>
            <a:br>
              <a:rPr lang="en-GB" dirty="0" smtClean="0">
                <a:latin typeface="SassoonCRInfant" panose="02010503020300020003" pitchFamily="2" charset="0"/>
              </a:rPr>
            </a:br>
            <a:endParaRPr lang="en-GB" sz="2000" dirty="0">
              <a:solidFill>
                <a:srgbClr val="002060"/>
              </a:solidFill>
              <a:latin typeface="SassoonCRInfant" panose="02010503020300020003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31520" y="1556792"/>
            <a:ext cx="7680960" cy="51125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400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r>
              <a:rPr lang="en-GB" sz="2400" cap="none" dirty="0" smtClean="0">
                <a:latin typeface="SassoonCRInfant" panose="02010503020300020003" pitchFamily="2" charset="0"/>
              </a:rPr>
              <a:t>Remember – number talks are all about how you solve a task, mentally. For this activity, don’t use anything to help you, just use your brain!</a:t>
            </a:r>
          </a:p>
          <a:p>
            <a:pPr marL="0" indent="0" algn="ctr">
              <a:buNone/>
            </a:pPr>
            <a:r>
              <a:rPr lang="en-GB" sz="3600" b="1" dirty="0" smtClean="0">
                <a:latin typeface="SassoonCRInfant" panose="02010503020300020003" pitchFamily="2" charset="0"/>
              </a:rPr>
              <a:t>52 - 2</a:t>
            </a:r>
            <a:r>
              <a:rPr lang="en-GB" sz="3600" b="1" dirty="0" smtClean="0">
                <a:latin typeface="SassoonCRInfant" panose="02010503020300020003" pitchFamily="2" charset="0"/>
              </a:rPr>
              <a:t> </a:t>
            </a:r>
            <a:endParaRPr lang="en-GB" sz="3600" b="1" cap="none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3600" b="1" dirty="0" smtClean="0">
                <a:latin typeface="SassoonCRInfant" panose="02010503020300020003" pitchFamily="2" charset="0"/>
              </a:rPr>
              <a:t>52 </a:t>
            </a:r>
            <a:r>
              <a:rPr lang="en-GB" sz="3600" b="1" dirty="0" smtClean="0">
                <a:latin typeface="SassoonCRInfant" panose="02010503020300020003" pitchFamily="2" charset="0"/>
              </a:rPr>
              <a:t>- 7</a:t>
            </a:r>
          </a:p>
          <a:p>
            <a:pPr marL="0" indent="0" algn="ctr">
              <a:buNone/>
            </a:pPr>
            <a:r>
              <a:rPr lang="en-GB" sz="3600" b="1" cap="none" dirty="0" smtClean="0">
                <a:latin typeface="SassoonCRInfant" panose="02010503020300020003" pitchFamily="2" charset="0"/>
              </a:rPr>
              <a:t>53 - 3</a:t>
            </a:r>
            <a:endParaRPr lang="en-GB" sz="3600" b="1" cap="none" dirty="0" smtClean="0">
              <a:latin typeface="SassoonCRInfant" panose="02010503020300020003" pitchFamily="2" charset="0"/>
            </a:endParaRPr>
          </a:p>
          <a:p>
            <a:pPr marL="0" indent="0" algn="ctr">
              <a:buNone/>
            </a:pPr>
            <a:r>
              <a:rPr lang="en-GB" sz="3600" b="1" dirty="0" smtClean="0">
                <a:latin typeface="SassoonCRInfant" panose="02010503020300020003" pitchFamily="2" charset="0"/>
              </a:rPr>
              <a:t>53 - 8</a:t>
            </a:r>
            <a:endParaRPr lang="en-GB" sz="3600" b="1" cap="none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4091" y="84455"/>
            <a:ext cx="2025994" cy="1360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95284"/>
            <a:ext cx="1752248" cy="11499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55" y="3645024"/>
            <a:ext cx="2328312" cy="25415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3629000"/>
            <a:ext cx="2448267" cy="222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2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113" y="642593"/>
            <a:ext cx="1454943" cy="4628093"/>
          </a:xfrm>
        </p:spPr>
        <p:txBody>
          <a:bodyPr>
            <a:normAutofit/>
          </a:bodyPr>
          <a:lstStyle/>
          <a:p>
            <a:pPr algn="ctr"/>
            <a:r>
              <a:rPr lang="en-GB" sz="2400" dirty="0" smtClean="0">
                <a:latin typeface="SassoonCRInfant" panose="02010503020300020003" pitchFamily="2" charset="0"/>
              </a:rPr>
              <a:t>Can you complete these ‘Speedy sums’ in you jotter?</a:t>
            </a:r>
            <a:endParaRPr lang="en-GB" sz="2400" dirty="0">
              <a:latin typeface="SassoonCRInfant" panose="02010503020300020003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2293" y="1930132"/>
            <a:ext cx="7680960" cy="3931920"/>
          </a:xfrm>
        </p:spPr>
        <p:txBody>
          <a:bodyPr/>
          <a:lstStyle/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>
              <a:latin typeface="SassoonCRInfant" panose="02010503020300020003" pitchFamily="2" charset="0"/>
            </a:endParaRPr>
          </a:p>
          <a:p>
            <a:pPr marL="0" indent="0">
              <a:buNone/>
            </a:pPr>
            <a:endParaRPr lang="en-GB" dirty="0" smtClean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17613" y="3859213"/>
            <a:ext cx="6708140" cy="3929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1236404" y="4813487"/>
            <a:ext cx="6689349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144" y="642593"/>
            <a:ext cx="6863789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41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Invention convention</a:t>
            </a:r>
            <a:br>
              <a:rPr lang="en-GB" dirty="0" smtClean="0"/>
            </a:br>
            <a:r>
              <a:rPr lang="en-GB" dirty="0" smtClean="0"/>
              <a:t>Day </a:t>
            </a:r>
            <a:r>
              <a:rPr lang="en-GB" dirty="0" smtClean="0"/>
              <a:t>4 – Building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Today we are engineers!</a:t>
            </a: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Start putting your invention together.</a:t>
            </a:r>
          </a:p>
          <a:p>
            <a:pPr marL="0" indent="0">
              <a:buNone/>
            </a:pPr>
            <a:r>
              <a:rPr lang="en-GB" dirty="0" smtClean="0">
                <a:latin typeface="SassoonCRInfant" panose="02010503020300020003" pitchFamily="2" charset="0"/>
              </a:rPr>
              <a:t>  </a:t>
            </a:r>
            <a:r>
              <a:rPr lang="en-GB" dirty="0" smtClean="0">
                <a:latin typeface="SassoonCRInfant" panose="02010503020300020003" pitchFamily="2" charset="0"/>
              </a:rPr>
              <a:t>Good </a:t>
            </a:r>
            <a:r>
              <a:rPr lang="en-GB" dirty="0" smtClean="0">
                <a:latin typeface="SassoonCRInfant" panose="02010503020300020003" pitchFamily="2" charset="0"/>
              </a:rPr>
              <a:t>luck!</a:t>
            </a:r>
          </a:p>
          <a:p>
            <a:endParaRPr lang="en-GB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9" y="3583291"/>
            <a:ext cx="2228850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875290"/>
            <a:ext cx="3003390" cy="2663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 descr="The Mayor Reads Rosie Revere Engineer - YouTub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437" y="130302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877"/>
          <a:stretch/>
        </p:blipFill>
        <p:spPr bwMode="auto">
          <a:xfrm>
            <a:off x="6372200" y="3583291"/>
            <a:ext cx="2448308" cy="2403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930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620688"/>
            <a:ext cx="7680960" cy="71926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4400" dirty="0" smtClean="0">
                <a:latin typeface="SassoonCRInfant" panose="02010503020300020003" pitchFamily="2" charset="0"/>
              </a:rPr>
              <a:t>Have a lovely </a:t>
            </a:r>
            <a:r>
              <a:rPr lang="en-GB" sz="4400" dirty="0" smtClean="0">
                <a:latin typeface="SassoonCRInfant" panose="02010503020300020003" pitchFamily="2" charset="0"/>
              </a:rPr>
              <a:t>holiday weekend </a:t>
            </a:r>
            <a:r>
              <a:rPr lang="en-GB" sz="4400" dirty="0" smtClean="0">
                <a:latin typeface="SassoonCRInfant" panose="02010503020300020003" pitchFamily="2" charset="0"/>
              </a:rPr>
              <a:t>and we will be back with more activities and lessons on Wednesday.</a:t>
            </a:r>
          </a:p>
          <a:p>
            <a:pPr marL="0" indent="0" algn="ctr">
              <a:buNone/>
            </a:pPr>
            <a:endParaRPr lang="en-GB" sz="4400" dirty="0">
              <a:latin typeface="SassoonCRInfant" panose="02010503020300020003" pitchFamily="2" charset="0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308304" y="2996952"/>
            <a:ext cx="609600" cy="609600"/>
          </a:xfrm>
          <a:prstGeom prst="rect">
            <a:avLst/>
          </a:prstGeom>
        </p:spPr>
      </p:pic>
      <p:sp>
        <p:nvSpPr>
          <p:cNvPr id="4" name="AutoShape 2" descr="Lots to enjoy this Bank Holiday Weekend!... - Glenroyal Hotel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4" name="Picture 6" descr="Kids for a Quid - The Swindon And Cricklade Railw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429000"/>
            <a:ext cx="499248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566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Savon</Template>
  <TotalTime>626</TotalTime>
  <Words>329</Words>
  <Application>Microsoft Office PowerPoint</Application>
  <PresentationFormat>On-screen Show (4:3)</PresentationFormat>
  <Paragraphs>59</Paragraphs>
  <Slides>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Century Gothic</vt:lpstr>
      <vt:lpstr>Comic Sans MS</vt:lpstr>
      <vt:lpstr>Garamond</vt:lpstr>
      <vt:lpstr>SassoonCRInfant</vt:lpstr>
      <vt:lpstr>Savon</vt:lpstr>
      <vt:lpstr>  Friday  1st of May</vt:lpstr>
      <vt:lpstr>Literacy</vt:lpstr>
      <vt:lpstr>Literacy continued  </vt:lpstr>
      <vt:lpstr>Common words</vt:lpstr>
      <vt:lpstr>Mathematics    Number Talk  </vt:lpstr>
      <vt:lpstr>Can you complete these ‘Speedy sums’ in you jotter?</vt:lpstr>
      <vt:lpstr>Invention convention Day 4 – Building </vt:lpstr>
      <vt:lpstr>PowerPoint Presentation</vt:lpstr>
    </vt:vector>
  </TitlesOfParts>
  <Company>West Lothian Council -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Monday 23rd of March</dc:title>
  <dc:creator>Alison Taylor</dc:creator>
  <cp:lastModifiedBy>Lynne Mcgill</cp:lastModifiedBy>
  <cp:revision>89</cp:revision>
  <dcterms:created xsi:type="dcterms:W3CDTF">2020-03-21T18:06:53Z</dcterms:created>
  <dcterms:modified xsi:type="dcterms:W3CDTF">2020-04-29T13:24:00Z</dcterms:modified>
</cp:coreProperties>
</file>